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46" r:id="rId1"/>
  </p:sldMasterIdLst>
  <p:notesMasterIdLst>
    <p:notesMasterId r:id="rId139"/>
  </p:notesMasterIdLst>
  <p:sldIdLst>
    <p:sldId id="350" r:id="rId2"/>
    <p:sldId id="351" r:id="rId3"/>
    <p:sldId id="258" r:id="rId4"/>
    <p:sldId id="259" r:id="rId5"/>
    <p:sldId id="452" r:id="rId6"/>
    <p:sldId id="385" r:id="rId7"/>
    <p:sldId id="384" r:id="rId8"/>
    <p:sldId id="383" r:id="rId9"/>
    <p:sldId id="388" r:id="rId10"/>
    <p:sldId id="306" r:id="rId11"/>
    <p:sldId id="389" r:id="rId12"/>
    <p:sldId id="382" r:id="rId13"/>
    <p:sldId id="381" r:id="rId14"/>
    <p:sldId id="380" r:id="rId15"/>
    <p:sldId id="312" r:id="rId16"/>
    <p:sldId id="390" r:id="rId17"/>
    <p:sldId id="379" r:id="rId18"/>
    <p:sldId id="391" r:id="rId19"/>
    <p:sldId id="315" r:id="rId20"/>
    <p:sldId id="378" r:id="rId21"/>
    <p:sldId id="401" r:id="rId22"/>
    <p:sldId id="316" r:id="rId23"/>
    <p:sldId id="377" r:id="rId24"/>
    <p:sldId id="376" r:id="rId25"/>
    <p:sldId id="320" r:id="rId26"/>
    <p:sldId id="398" r:id="rId27"/>
    <p:sldId id="322" r:id="rId28"/>
    <p:sldId id="408" r:id="rId29"/>
    <p:sldId id="407" r:id="rId30"/>
    <p:sldId id="374" r:id="rId31"/>
    <p:sldId id="402" r:id="rId32"/>
    <p:sldId id="403" r:id="rId33"/>
    <p:sldId id="405" r:id="rId34"/>
    <p:sldId id="406" r:id="rId35"/>
    <p:sldId id="399" r:id="rId36"/>
    <p:sldId id="409" r:id="rId37"/>
    <p:sldId id="329" r:id="rId38"/>
    <p:sldId id="371" r:id="rId39"/>
    <p:sldId id="369" r:id="rId40"/>
    <p:sldId id="413" r:id="rId41"/>
    <p:sldId id="414" r:id="rId42"/>
    <p:sldId id="366" r:id="rId43"/>
    <p:sldId id="365" r:id="rId44"/>
    <p:sldId id="364" r:id="rId45"/>
    <p:sldId id="418" r:id="rId46"/>
    <p:sldId id="417" r:id="rId47"/>
    <p:sldId id="419" r:id="rId48"/>
    <p:sldId id="363" r:id="rId49"/>
    <p:sldId id="420" r:id="rId50"/>
    <p:sldId id="421" r:id="rId51"/>
    <p:sldId id="360" r:id="rId52"/>
    <p:sldId id="334" r:id="rId53"/>
    <p:sldId id="261" r:id="rId54"/>
    <p:sldId id="335" r:id="rId55"/>
    <p:sldId id="262" r:id="rId56"/>
    <p:sldId id="336" r:id="rId57"/>
    <p:sldId id="346" r:id="rId58"/>
    <p:sldId id="337" r:id="rId59"/>
    <p:sldId id="338" r:id="rId60"/>
    <p:sldId id="339" r:id="rId61"/>
    <p:sldId id="340" r:id="rId62"/>
    <p:sldId id="269" r:id="rId63"/>
    <p:sldId id="270" r:id="rId64"/>
    <p:sldId id="361" r:id="rId65"/>
    <p:sldId id="271" r:id="rId66"/>
    <p:sldId id="341" r:id="rId67"/>
    <p:sldId id="273" r:id="rId68"/>
    <p:sldId id="274" r:id="rId69"/>
    <p:sldId id="342" r:id="rId70"/>
    <p:sldId id="343" r:id="rId71"/>
    <p:sldId id="344" r:id="rId72"/>
    <p:sldId id="345" r:id="rId73"/>
    <p:sldId id="347" r:id="rId74"/>
    <p:sldId id="348" r:id="rId75"/>
    <p:sldId id="349" r:id="rId76"/>
    <p:sldId id="422" r:id="rId77"/>
    <p:sldId id="423" r:id="rId78"/>
    <p:sldId id="352" r:id="rId79"/>
    <p:sldId id="353" r:id="rId80"/>
    <p:sldId id="354" r:id="rId81"/>
    <p:sldId id="355" r:id="rId82"/>
    <p:sldId id="356" r:id="rId83"/>
    <p:sldId id="357" r:id="rId84"/>
    <p:sldId id="358" r:id="rId85"/>
    <p:sldId id="301" r:id="rId86"/>
    <p:sldId id="260" r:id="rId87"/>
    <p:sldId id="432" r:id="rId88"/>
    <p:sldId id="292" r:id="rId89"/>
    <p:sldId id="268" r:id="rId90"/>
    <p:sldId id="433" r:id="rId91"/>
    <p:sldId id="434" r:id="rId92"/>
    <p:sldId id="435" r:id="rId93"/>
    <p:sldId id="436" r:id="rId94"/>
    <p:sldId id="437" r:id="rId95"/>
    <p:sldId id="448" r:id="rId96"/>
    <p:sldId id="438" r:id="rId97"/>
    <p:sldId id="450" r:id="rId98"/>
    <p:sldId id="439" r:id="rId99"/>
    <p:sldId id="449" r:id="rId100"/>
    <p:sldId id="440" r:id="rId101"/>
    <p:sldId id="442" r:id="rId102"/>
    <p:sldId id="285" r:id="rId103"/>
    <p:sldId id="267" r:id="rId104"/>
    <p:sldId id="290" r:id="rId105"/>
    <p:sldId id="300" r:id="rId106"/>
    <p:sldId id="429" r:id="rId107"/>
    <p:sldId id="291" r:id="rId108"/>
    <p:sldId id="272" r:id="rId109"/>
    <p:sldId id="392" r:id="rId110"/>
    <p:sldId id="393" r:id="rId111"/>
    <p:sldId id="443" r:id="rId112"/>
    <p:sldId id="441" r:id="rId113"/>
    <p:sldId id="444" r:id="rId114"/>
    <p:sldId id="287" r:id="rId115"/>
    <p:sldId id="394" r:id="rId116"/>
    <p:sldId id="446" r:id="rId117"/>
    <p:sldId id="288" r:id="rId118"/>
    <p:sldId id="395" r:id="rId119"/>
    <p:sldId id="284" r:id="rId120"/>
    <p:sldId id="447" r:id="rId121"/>
    <p:sldId id="298" r:id="rId122"/>
    <p:sldId id="293" r:id="rId123"/>
    <p:sldId id="294" r:id="rId124"/>
    <p:sldId id="396" r:id="rId125"/>
    <p:sldId id="297" r:id="rId126"/>
    <p:sldId id="295" r:id="rId127"/>
    <p:sldId id="296" r:id="rId128"/>
    <p:sldId id="426" r:id="rId129"/>
    <p:sldId id="428" r:id="rId130"/>
    <p:sldId id="427" r:id="rId131"/>
    <p:sldId id="451" r:id="rId132"/>
    <p:sldId id="310" r:id="rId133"/>
    <p:sldId id="318" r:id="rId134"/>
    <p:sldId id="319" r:id="rId135"/>
    <p:sldId id="323" r:id="rId136"/>
    <p:sldId id="424" r:id="rId137"/>
    <p:sldId id="425" r:id="rId1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854"/>
    <p:restoredTop sz="96197"/>
  </p:normalViewPr>
  <p:slideViewPr>
    <p:cSldViewPr snapToGrid="0">
      <p:cViewPr varScale="1">
        <p:scale>
          <a:sx n="106" d="100"/>
          <a:sy n="106" d="100"/>
        </p:scale>
        <p:origin x="208" y="5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388E7B-8FF6-E84E-AEBE-FB79F22A90E9}" type="datetimeFigureOut">
              <a:rPr lang="en-US" smtClean="0"/>
              <a:t>4/4/24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2179B8-9666-C948-98B8-1AE9690BC719}" type="slidenum">
              <a:rPr lang="en-US" smtClean="0"/>
              <a:t>‹#›</a:t>
            </a:fld>
            <a:endParaRPr lang="en-US"/>
          </a:p>
        </p:txBody>
      </p:sp>
    </p:spTree>
    <p:extLst>
      <p:ext uri="{BB962C8B-B14F-4D97-AF65-F5344CB8AC3E}">
        <p14:creationId xmlns:p14="http://schemas.microsoft.com/office/powerpoint/2010/main" val="1472356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Language models are trained on large corpora using mostly unlabeled data from the web. To keep the learning process self-supervised the objective is next token prediction or some other language masking techniques. The output model learns word embeddings well, and even do well in some NLP tasks that they have been exposed to during training. However the objective function during training time does not match the inference time which is to follow the human</a:t>
            </a:r>
          </a:p>
        </p:txBody>
      </p:sp>
      <p:sp>
        <p:nvSpPr>
          <p:cNvPr id="4" name="Slide Number Placeholder 3"/>
          <p:cNvSpPr>
            <a:spLocks noGrp="1"/>
          </p:cNvSpPr>
          <p:nvPr>
            <p:ph type="sldNum" sz="quarter" idx="5"/>
          </p:nvPr>
        </p:nvSpPr>
        <p:spPr/>
        <p:txBody>
          <a:bodyPr/>
          <a:lstStyle/>
          <a:p>
            <a:fld id="{5CFAD0C2-C254-6340-AE95-5F3F67128CDB}" type="slidenum">
              <a:rPr lang="en-US" smtClean="0"/>
              <a:t>6</a:t>
            </a:fld>
            <a:endParaRPr lang="en-US"/>
          </a:p>
        </p:txBody>
      </p:sp>
    </p:spTree>
    <p:extLst>
      <p:ext uri="{BB962C8B-B14F-4D97-AF65-F5344CB8AC3E}">
        <p14:creationId xmlns:p14="http://schemas.microsoft.com/office/powerpoint/2010/main" val="29274394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FLAN always outperforms the base model, in many cases outperforms GPT-3 , and </a:t>
            </a:r>
            <a:r>
              <a:rPr lang="en-CA" err="1"/>
              <a:t>GLaM</a:t>
            </a:r>
            <a:endParaRPr lang="en-CA"/>
          </a:p>
        </p:txBody>
      </p:sp>
      <p:sp>
        <p:nvSpPr>
          <p:cNvPr id="4" name="Slide Number Placeholder 3"/>
          <p:cNvSpPr>
            <a:spLocks noGrp="1"/>
          </p:cNvSpPr>
          <p:nvPr>
            <p:ph type="sldNum" sz="quarter" idx="5"/>
          </p:nvPr>
        </p:nvSpPr>
        <p:spPr/>
        <p:txBody>
          <a:bodyPr/>
          <a:lstStyle/>
          <a:p>
            <a:fld id="{5CFAD0C2-C254-6340-AE95-5F3F67128CDB}" type="slidenum">
              <a:rPr lang="en-US" smtClean="0"/>
              <a:t>18</a:t>
            </a:fld>
            <a:endParaRPr lang="en-US"/>
          </a:p>
        </p:txBody>
      </p:sp>
    </p:spTree>
    <p:extLst>
      <p:ext uri="{BB962C8B-B14F-4D97-AF65-F5344CB8AC3E}">
        <p14:creationId xmlns:p14="http://schemas.microsoft.com/office/powerpoint/2010/main" val="180161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Some number of clusters (or the reading comp cluster?) are needed for NLI and Commonsense to beat the base model, For closed-book QA even one is enough. </a:t>
            </a:r>
          </a:p>
        </p:txBody>
      </p:sp>
      <p:sp>
        <p:nvSpPr>
          <p:cNvPr id="4" name="Slide Number Placeholder 3"/>
          <p:cNvSpPr>
            <a:spLocks noGrp="1"/>
          </p:cNvSpPr>
          <p:nvPr>
            <p:ph type="sldNum" sz="quarter" idx="5"/>
          </p:nvPr>
        </p:nvSpPr>
        <p:spPr/>
        <p:txBody>
          <a:bodyPr/>
          <a:lstStyle/>
          <a:p>
            <a:fld id="{5CFAD0C2-C254-6340-AE95-5F3F67128CDB}" type="slidenum">
              <a:rPr lang="en-US" smtClean="0"/>
              <a:t>20</a:t>
            </a:fld>
            <a:endParaRPr lang="en-US"/>
          </a:p>
        </p:txBody>
      </p:sp>
    </p:spTree>
    <p:extLst>
      <p:ext uri="{BB962C8B-B14F-4D97-AF65-F5344CB8AC3E}">
        <p14:creationId xmlns:p14="http://schemas.microsoft.com/office/powerpoint/2010/main" val="3935382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Some number of clusters (or the reading comp cluster?) are needed for NLI and Commonsense to beat the base model, For closed-book QA even one is enough. </a:t>
            </a:r>
          </a:p>
        </p:txBody>
      </p:sp>
      <p:sp>
        <p:nvSpPr>
          <p:cNvPr id="4" name="Slide Number Placeholder 3"/>
          <p:cNvSpPr>
            <a:spLocks noGrp="1"/>
          </p:cNvSpPr>
          <p:nvPr>
            <p:ph type="sldNum" sz="quarter" idx="5"/>
          </p:nvPr>
        </p:nvSpPr>
        <p:spPr/>
        <p:txBody>
          <a:bodyPr/>
          <a:lstStyle/>
          <a:p>
            <a:fld id="{5CFAD0C2-C254-6340-AE95-5F3F67128CDB}" type="slidenum">
              <a:rPr lang="en-US" smtClean="0"/>
              <a:t>21</a:t>
            </a:fld>
            <a:endParaRPr lang="en-US"/>
          </a:p>
        </p:txBody>
      </p:sp>
    </p:spTree>
    <p:extLst>
      <p:ext uri="{BB962C8B-B14F-4D97-AF65-F5344CB8AC3E}">
        <p14:creationId xmlns:p14="http://schemas.microsoft.com/office/powerpoint/2010/main" val="2036133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Training on many NLP tasks makes the model forget pretraining, does not generalize well to unseen</a:t>
            </a:r>
          </a:p>
        </p:txBody>
      </p:sp>
      <p:sp>
        <p:nvSpPr>
          <p:cNvPr id="4" name="Slide Number Placeholder 3"/>
          <p:cNvSpPr>
            <a:spLocks noGrp="1"/>
          </p:cNvSpPr>
          <p:nvPr>
            <p:ph type="sldNum" sz="quarter" idx="5"/>
          </p:nvPr>
        </p:nvSpPr>
        <p:spPr/>
        <p:txBody>
          <a:bodyPr/>
          <a:lstStyle/>
          <a:p>
            <a:fld id="{5CFAD0C2-C254-6340-AE95-5F3F67128CDB}" type="slidenum">
              <a:rPr lang="en-US" smtClean="0"/>
              <a:t>22</a:t>
            </a:fld>
            <a:endParaRPr lang="en-US"/>
          </a:p>
        </p:txBody>
      </p:sp>
    </p:spTree>
    <p:extLst>
      <p:ext uri="{BB962C8B-B14F-4D97-AF65-F5344CB8AC3E}">
        <p14:creationId xmlns:p14="http://schemas.microsoft.com/office/powerpoint/2010/main" val="3384528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AC45D-AE4E-C9D9-2B06-A11738812B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8FE2C4-EF55-AAA4-6B00-E5B78DEC21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1FA8AA-D757-3C93-A3E1-B45B735C8BF6}"/>
              </a:ext>
            </a:extLst>
          </p:cNvPr>
          <p:cNvSpPr>
            <a:spLocks noGrp="1"/>
          </p:cNvSpPr>
          <p:nvPr>
            <p:ph type="body" idx="1"/>
          </p:nvPr>
        </p:nvSpPr>
        <p:spPr/>
        <p:txBody>
          <a:bodyPr/>
          <a:lstStyle/>
          <a:p>
            <a:r>
              <a:rPr lang="en-US" err="1">
                <a:cs typeface="Calibri"/>
              </a:rPr>
              <a:t>Zeroshot</a:t>
            </a:r>
            <a:r>
              <a:rPr lang="en-US">
                <a:cs typeface="Calibri"/>
              </a:rPr>
              <a:t> here means the LM hasn't seen the task before, not in context nor in pretraining or finetuning</a:t>
            </a:r>
          </a:p>
        </p:txBody>
      </p:sp>
      <p:sp>
        <p:nvSpPr>
          <p:cNvPr id="4" name="Slide Number Placeholder 3">
            <a:extLst>
              <a:ext uri="{FF2B5EF4-FFF2-40B4-BE49-F238E27FC236}">
                <a16:creationId xmlns:a16="http://schemas.microsoft.com/office/drawing/2014/main" id="{F75DE0D0-A02A-CECB-DEE1-C1CFB2F84B1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FAD0C2-C254-6340-AE95-5F3F67128C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7674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Public pool of prompt (p3)</a:t>
            </a:r>
          </a:p>
        </p:txBody>
      </p:sp>
      <p:sp>
        <p:nvSpPr>
          <p:cNvPr id="4" name="Slide Number Placeholder 3"/>
          <p:cNvSpPr>
            <a:spLocks noGrp="1"/>
          </p:cNvSpPr>
          <p:nvPr>
            <p:ph type="sldNum" sz="quarter" idx="5"/>
          </p:nvPr>
        </p:nvSpPr>
        <p:spPr/>
        <p:txBody>
          <a:bodyPr/>
          <a:lstStyle/>
          <a:p>
            <a:fld id="{5CFAD0C2-C254-6340-AE95-5F3F67128CDB}" type="slidenum">
              <a:rPr lang="en-US" smtClean="0"/>
              <a:t>27</a:t>
            </a:fld>
            <a:endParaRPr lang="en-US"/>
          </a:p>
        </p:txBody>
      </p:sp>
    </p:spTree>
    <p:extLst>
      <p:ext uri="{BB962C8B-B14F-4D97-AF65-F5344CB8AC3E}">
        <p14:creationId xmlns:p14="http://schemas.microsoft.com/office/powerpoint/2010/main" val="37193129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Can be either because there aren't many good ways to express the task</a:t>
            </a:r>
          </a:p>
        </p:txBody>
      </p:sp>
      <p:sp>
        <p:nvSpPr>
          <p:cNvPr id="4" name="Slide Number Placeholder 3"/>
          <p:cNvSpPr>
            <a:spLocks noGrp="1"/>
          </p:cNvSpPr>
          <p:nvPr>
            <p:ph type="sldNum" sz="quarter" idx="5"/>
          </p:nvPr>
        </p:nvSpPr>
        <p:spPr/>
        <p:txBody>
          <a:bodyPr/>
          <a:lstStyle/>
          <a:p>
            <a:fld id="{5CFAD0C2-C254-6340-AE95-5F3F67128CDB}" type="slidenum">
              <a:rPr lang="en-US" smtClean="0"/>
              <a:t>34</a:t>
            </a:fld>
            <a:endParaRPr lang="en-US"/>
          </a:p>
        </p:txBody>
      </p:sp>
    </p:spTree>
    <p:extLst>
      <p:ext uri="{BB962C8B-B14F-4D97-AF65-F5344CB8AC3E}">
        <p14:creationId xmlns:p14="http://schemas.microsoft.com/office/powerpoint/2010/main" val="3410296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B293F-79A0-060C-2179-FFEA8EE040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32ACAC-B61C-B289-E8DE-8A14041D3F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D57DEC-8887-69EF-1266-C246C5B74E33}"/>
              </a:ext>
            </a:extLst>
          </p:cNvPr>
          <p:cNvSpPr>
            <a:spLocks noGrp="1"/>
          </p:cNvSpPr>
          <p:nvPr>
            <p:ph type="body" idx="1"/>
          </p:nvPr>
        </p:nvSpPr>
        <p:spPr/>
        <p:txBody>
          <a:bodyPr/>
          <a:lstStyle/>
          <a:p>
            <a:r>
              <a:rPr lang="en-US" err="1">
                <a:cs typeface="Calibri"/>
              </a:rPr>
              <a:t>Zeroshot</a:t>
            </a:r>
            <a:r>
              <a:rPr lang="en-US">
                <a:cs typeface="Calibri"/>
              </a:rPr>
              <a:t> here means the LM hasn't seen the task before, not in context nor in pretraining or finetuning</a:t>
            </a:r>
          </a:p>
        </p:txBody>
      </p:sp>
      <p:sp>
        <p:nvSpPr>
          <p:cNvPr id="4" name="Slide Number Placeholder 3">
            <a:extLst>
              <a:ext uri="{FF2B5EF4-FFF2-40B4-BE49-F238E27FC236}">
                <a16:creationId xmlns:a16="http://schemas.microsoft.com/office/drawing/2014/main" id="{8A30A40F-AFCD-7A4C-2CF9-43F9AA7E7F9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FAD0C2-C254-6340-AE95-5F3F67128C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15204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R/prompts: </a:t>
            </a:r>
            <a:r>
              <a:rPr lang="en-US"/>
              <a:t>premises of fictional stories, which other</a:t>
            </a:r>
            <a:br>
              <a:rPr lang="en-US"/>
            </a:br>
            <a:r>
              <a:rPr lang="en-US"/>
              <a:t>users are then encouraged to creatively complete </a:t>
            </a:r>
            <a:br>
              <a:rPr lang="en-US"/>
            </a:br>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41</a:t>
            </a:fld>
            <a:endParaRPr lang="en-US"/>
          </a:p>
        </p:txBody>
      </p:sp>
    </p:spTree>
    <p:extLst>
      <p:ext uri="{BB962C8B-B14F-4D97-AF65-F5344CB8AC3E}">
        <p14:creationId xmlns:p14="http://schemas.microsoft.com/office/powerpoint/2010/main" val="37275369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Optimize next word prediction objective -&gt; one proxy for what we want the model to do</a:t>
            </a:r>
          </a:p>
        </p:txBody>
      </p:sp>
      <p:sp>
        <p:nvSpPr>
          <p:cNvPr id="4" name="Slide Number Placeholder 3"/>
          <p:cNvSpPr>
            <a:spLocks noGrp="1"/>
          </p:cNvSpPr>
          <p:nvPr>
            <p:ph type="sldNum" sz="quarter" idx="5"/>
          </p:nvPr>
        </p:nvSpPr>
        <p:spPr/>
        <p:txBody>
          <a:bodyPr/>
          <a:lstStyle/>
          <a:p>
            <a:fld id="{5CFAD0C2-C254-6340-AE95-5F3F67128CDB}" type="slidenum">
              <a:rPr lang="en-US" smtClean="0"/>
              <a:t>52</a:t>
            </a:fld>
            <a:endParaRPr lang="en-US"/>
          </a:p>
        </p:txBody>
      </p:sp>
    </p:spTree>
    <p:extLst>
      <p:ext uri="{BB962C8B-B14F-4D97-AF65-F5344CB8AC3E}">
        <p14:creationId xmlns:p14="http://schemas.microsoft.com/office/powerpoint/2010/main" val="2332652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Zeroshot</a:t>
            </a:r>
            <a:r>
              <a:rPr lang="en-US">
                <a:cs typeface="Calibri"/>
              </a:rPr>
              <a:t> here means the LM hasn't seen the task before, not in context nor in pretraining or finetuning</a:t>
            </a:r>
          </a:p>
        </p:txBody>
      </p:sp>
      <p:sp>
        <p:nvSpPr>
          <p:cNvPr id="4" name="Slide Number Placeholder 3"/>
          <p:cNvSpPr>
            <a:spLocks noGrp="1"/>
          </p:cNvSpPr>
          <p:nvPr>
            <p:ph type="sldNum" sz="quarter" idx="5"/>
          </p:nvPr>
        </p:nvSpPr>
        <p:spPr/>
        <p:txBody>
          <a:bodyPr/>
          <a:lstStyle/>
          <a:p>
            <a:fld id="{5CFAD0C2-C254-6340-AE95-5F3F67128CDB}" type="slidenum">
              <a:rPr lang="en-US" smtClean="0"/>
              <a:t>7</a:t>
            </a:fld>
            <a:endParaRPr lang="en-US"/>
          </a:p>
        </p:txBody>
      </p:sp>
    </p:spTree>
    <p:extLst>
      <p:ext uri="{BB962C8B-B14F-4D97-AF65-F5344CB8AC3E}">
        <p14:creationId xmlns:p14="http://schemas.microsoft.com/office/powerpoint/2010/main" val="14774161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53</a:t>
            </a:fld>
            <a:endParaRPr lang="en-US"/>
          </a:p>
        </p:txBody>
      </p:sp>
    </p:spTree>
    <p:extLst>
      <p:ext uri="{BB962C8B-B14F-4D97-AF65-F5344CB8AC3E}">
        <p14:creationId xmlns:p14="http://schemas.microsoft.com/office/powerpoint/2010/main" val="7217113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54</a:t>
            </a:fld>
            <a:endParaRPr lang="en-US"/>
          </a:p>
        </p:txBody>
      </p:sp>
    </p:spTree>
    <p:extLst>
      <p:ext uri="{BB962C8B-B14F-4D97-AF65-F5344CB8AC3E}">
        <p14:creationId xmlns:p14="http://schemas.microsoft.com/office/powerpoint/2010/main" val="14787113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55</a:t>
            </a:fld>
            <a:endParaRPr lang="en-US"/>
          </a:p>
        </p:txBody>
      </p:sp>
    </p:spTree>
    <p:extLst>
      <p:ext uri="{BB962C8B-B14F-4D97-AF65-F5344CB8AC3E}">
        <p14:creationId xmlns:p14="http://schemas.microsoft.com/office/powerpoint/2010/main" val="2456546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Goal</a:t>
            </a:r>
            <a:r>
              <a:rPr lang="en-US"/>
              <a:t>: train LLMs to act in accordance with user’s intention -&gt; INCLUDES: human preferences and human values</a:t>
            </a:r>
          </a:p>
        </p:txBody>
      </p:sp>
      <p:sp>
        <p:nvSpPr>
          <p:cNvPr id="4" name="Slide Number Placeholder 3"/>
          <p:cNvSpPr>
            <a:spLocks noGrp="1"/>
          </p:cNvSpPr>
          <p:nvPr>
            <p:ph type="sldNum" sz="quarter" idx="5"/>
          </p:nvPr>
        </p:nvSpPr>
        <p:spPr/>
        <p:txBody>
          <a:bodyPr/>
          <a:lstStyle/>
          <a:p>
            <a:fld id="{5CFAD0C2-C254-6340-AE95-5F3F67128CDB}" type="slidenum">
              <a:rPr lang="en-US" smtClean="0"/>
              <a:t>56</a:t>
            </a:fld>
            <a:endParaRPr lang="en-US"/>
          </a:p>
        </p:txBody>
      </p:sp>
    </p:spTree>
    <p:extLst>
      <p:ext uri="{BB962C8B-B14F-4D97-AF65-F5344CB8AC3E}">
        <p14:creationId xmlns:p14="http://schemas.microsoft.com/office/powerpoint/2010/main" val="19029764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57</a:t>
            </a:fld>
            <a:endParaRPr lang="en-US"/>
          </a:p>
        </p:txBody>
      </p:sp>
    </p:spTree>
    <p:extLst>
      <p:ext uri="{BB962C8B-B14F-4D97-AF65-F5344CB8AC3E}">
        <p14:creationId xmlns:p14="http://schemas.microsoft.com/office/powerpoint/2010/main" val="22702964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b="0" i="0" u="none" strike="noStrike">
                <a:solidFill>
                  <a:srgbClr val="05192D"/>
                </a:solidFill>
                <a:effectLst/>
                <a:latin typeface="Studio-Feixen-Sans"/>
              </a:rPr>
              <a:t>Reinforcement learning in formal terms is a method of machine learning wherein the software agent learns to perform certain actions in an environment which lead it to maximum reward. It does so by exploration and exploitation of knowledge it learns by repeated trials of maximizing the reward.</a:t>
            </a:r>
          </a:p>
          <a:p>
            <a:br>
              <a:rPr lang="en-CA"/>
            </a:br>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58</a:t>
            </a:fld>
            <a:endParaRPr lang="en-US"/>
          </a:p>
        </p:txBody>
      </p:sp>
    </p:spTree>
    <p:extLst>
      <p:ext uri="{BB962C8B-B14F-4D97-AF65-F5344CB8AC3E}">
        <p14:creationId xmlns:p14="http://schemas.microsoft.com/office/powerpoint/2010/main" val="29577305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Remove and write this text in red in next slide (NOTE)</a:t>
            </a:r>
          </a:p>
        </p:txBody>
      </p:sp>
      <p:sp>
        <p:nvSpPr>
          <p:cNvPr id="4" name="Slide Number Placeholder 3"/>
          <p:cNvSpPr>
            <a:spLocks noGrp="1"/>
          </p:cNvSpPr>
          <p:nvPr>
            <p:ph type="sldNum" sz="quarter" idx="5"/>
          </p:nvPr>
        </p:nvSpPr>
        <p:spPr/>
        <p:txBody>
          <a:bodyPr/>
          <a:lstStyle/>
          <a:p>
            <a:fld id="{5CFAD0C2-C254-6340-AE95-5F3F67128CDB}" type="slidenum">
              <a:rPr lang="en-US" smtClean="0"/>
              <a:t>61</a:t>
            </a:fld>
            <a:endParaRPr lang="en-US"/>
          </a:p>
        </p:txBody>
      </p:sp>
    </p:spTree>
    <p:extLst>
      <p:ext uri="{BB962C8B-B14F-4D97-AF65-F5344CB8AC3E}">
        <p14:creationId xmlns:p14="http://schemas.microsoft.com/office/powerpoint/2010/main" val="39959073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0" i="0" u="none" strike="noStrike">
                <a:solidFill>
                  <a:srgbClr val="05192D"/>
                </a:solidFill>
                <a:effectLst/>
                <a:latin typeface="Studio-Feixen-Sans"/>
              </a:rPr>
              <a:t>Reinforcement learning in formal terms is a method of machine learning wherein the software agent learns to perform certain actions in an environment which lead it to maximum reward. It does so by exploration and exploitation of knowledge it learns by repeated trials of maximizing the reward.</a:t>
            </a:r>
          </a:p>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62</a:t>
            </a:fld>
            <a:endParaRPr lang="en-US"/>
          </a:p>
        </p:txBody>
      </p:sp>
    </p:spTree>
    <p:extLst>
      <p:ext uri="{BB962C8B-B14F-4D97-AF65-F5344CB8AC3E}">
        <p14:creationId xmlns:p14="http://schemas.microsoft.com/office/powerpoint/2010/main" val="15059041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64</a:t>
            </a:fld>
            <a:endParaRPr lang="en-US"/>
          </a:p>
        </p:txBody>
      </p:sp>
    </p:spTree>
    <p:extLst>
      <p:ext uri="{BB962C8B-B14F-4D97-AF65-F5344CB8AC3E}">
        <p14:creationId xmlns:p14="http://schemas.microsoft.com/office/powerpoint/2010/main" val="31370986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Put in slide</a:t>
            </a:r>
          </a:p>
        </p:txBody>
      </p:sp>
      <p:sp>
        <p:nvSpPr>
          <p:cNvPr id="4" name="Slide Number Placeholder 3"/>
          <p:cNvSpPr>
            <a:spLocks noGrp="1"/>
          </p:cNvSpPr>
          <p:nvPr>
            <p:ph type="sldNum" sz="quarter" idx="5"/>
          </p:nvPr>
        </p:nvSpPr>
        <p:spPr/>
        <p:txBody>
          <a:bodyPr/>
          <a:lstStyle/>
          <a:p>
            <a:fld id="{5CFAD0C2-C254-6340-AE95-5F3F67128CDB}" type="slidenum">
              <a:rPr lang="en-US" smtClean="0"/>
              <a:t>65</a:t>
            </a:fld>
            <a:endParaRPr lang="en-US"/>
          </a:p>
        </p:txBody>
      </p:sp>
    </p:spTree>
    <p:extLst>
      <p:ext uri="{BB962C8B-B14F-4D97-AF65-F5344CB8AC3E}">
        <p14:creationId xmlns:p14="http://schemas.microsoft.com/office/powerpoint/2010/main" val="4119678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Zeroshot</a:t>
            </a:r>
            <a:r>
              <a:rPr lang="en-US">
                <a:cs typeface="Calibri"/>
              </a:rPr>
              <a:t> here means the LM hasn't seen the task before, not in context nor in pretraining or finetuning</a:t>
            </a:r>
          </a:p>
        </p:txBody>
      </p:sp>
      <p:sp>
        <p:nvSpPr>
          <p:cNvPr id="4" name="Slide Number Placeholder 3"/>
          <p:cNvSpPr>
            <a:spLocks noGrp="1"/>
          </p:cNvSpPr>
          <p:nvPr>
            <p:ph type="sldNum" sz="quarter" idx="5"/>
          </p:nvPr>
        </p:nvSpPr>
        <p:spPr/>
        <p:txBody>
          <a:bodyPr/>
          <a:lstStyle/>
          <a:p>
            <a:fld id="{5CFAD0C2-C254-6340-AE95-5F3F67128CDB}" type="slidenum">
              <a:rPr lang="en-US" smtClean="0"/>
              <a:t>8</a:t>
            </a:fld>
            <a:endParaRPr lang="en-US"/>
          </a:p>
        </p:txBody>
      </p:sp>
    </p:spTree>
    <p:extLst>
      <p:ext uri="{BB962C8B-B14F-4D97-AF65-F5344CB8AC3E}">
        <p14:creationId xmlns:p14="http://schemas.microsoft.com/office/powerpoint/2010/main" val="27600845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66</a:t>
            </a:fld>
            <a:endParaRPr lang="en-US"/>
          </a:p>
        </p:txBody>
      </p:sp>
    </p:spTree>
    <p:extLst>
      <p:ext uri="{BB962C8B-B14F-4D97-AF65-F5344CB8AC3E}">
        <p14:creationId xmlns:p14="http://schemas.microsoft.com/office/powerpoint/2010/main" val="7062673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b="1" i="0">
                <a:solidFill>
                  <a:srgbClr val="D1D5DB"/>
                </a:solidFill>
                <a:effectLst/>
                <a:latin typeface="Söhne"/>
              </a:rPr>
              <a:t>Why Small Updates?</a:t>
            </a:r>
            <a:endParaRPr lang="en-CA" b="0" i="0">
              <a:solidFill>
                <a:srgbClr val="D1D5DB"/>
              </a:solidFill>
              <a:effectLst/>
              <a:latin typeface="Söhne"/>
            </a:endParaRPr>
          </a:p>
          <a:p>
            <a:pPr algn="l">
              <a:buFont typeface="+mj-lt"/>
              <a:buAutoNum type="arabicPeriod"/>
            </a:pPr>
            <a:r>
              <a:rPr lang="en-CA" b="1" i="0">
                <a:solidFill>
                  <a:srgbClr val="D1D5DB"/>
                </a:solidFill>
                <a:effectLst/>
                <a:latin typeface="Söhne"/>
              </a:rPr>
              <a:t>Empirical Evidence:</a:t>
            </a:r>
            <a:r>
              <a:rPr lang="en-CA" b="0" i="0">
                <a:solidFill>
                  <a:srgbClr val="D1D5DB"/>
                </a:solidFill>
                <a:effectLst/>
                <a:latin typeface="Söhne"/>
              </a:rPr>
              <a:t> Smaller updates are more likely to lead to optimal solutions.</a:t>
            </a:r>
          </a:p>
          <a:p>
            <a:pPr algn="l">
              <a:buFont typeface="+mj-lt"/>
              <a:buAutoNum type="arabicPeriod"/>
            </a:pPr>
            <a:r>
              <a:rPr lang="en-CA" b="1" i="0">
                <a:solidFill>
                  <a:srgbClr val="D1D5DB"/>
                </a:solidFill>
                <a:effectLst/>
                <a:latin typeface="Söhne"/>
              </a:rPr>
              <a:t>Avoiding Risks:</a:t>
            </a:r>
            <a:r>
              <a:rPr lang="en-CA" b="0" i="0">
                <a:solidFill>
                  <a:srgbClr val="D1D5DB"/>
                </a:solidFill>
                <a:effectLst/>
                <a:latin typeface="Söhne"/>
              </a:rPr>
              <a:t> Large updates can drastically worsen the policy, potentially making recovery difficult or impossible.</a:t>
            </a:r>
          </a:p>
          <a:p>
            <a:endParaRPr lang="en-US"/>
          </a:p>
          <a:p>
            <a:pPr algn="l"/>
            <a:r>
              <a:rPr lang="en-CA" b="0" i="0" u="none" strike="noStrike">
                <a:solidFill>
                  <a:srgbClr val="111827"/>
                </a:solidFill>
                <a:effectLst/>
                <a:latin typeface="Charter" panose="02040503050506020203" pitchFamily="18" charset="0"/>
              </a:rPr>
              <a:t>However, the problem comes from the step size:</a:t>
            </a:r>
          </a:p>
          <a:p>
            <a:pPr algn="l">
              <a:buFont typeface="Arial" panose="020B0604020202020204" pitchFamily="34" charset="0"/>
              <a:buChar char="•"/>
            </a:pPr>
            <a:r>
              <a:rPr lang="en-CA" b="0" i="0" u="none" strike="noStrike">
                <a:solidFill>
                  <a:srgbClr val="111827"/>
                </a:solidFill>
                <a:effectLst/>
                <a:latin typeface="Charter" panose="02040503050506020203" pitchFamily="18" charset="0"/>
              </a:rPr>
              <a:t>Too small, </a:t>
            </a:r>
            <a:r>
              <a:rPr lang="en-CA" b="1" i="0" u="none" strike="noStrike">
                <a:solidFill>
                  <a:srgbClr val="111827"/>
                </a:solidFill>
                <a:effectLst/>
                <a:latin typeface="Charter" panose="02040503050506020203" pitchFamily="18" charset="0"/>
              </a:rPr>
              <a:t>the training process was too slow</a:t>
            </a:r>
            <a:endParaRPr lang="en-CA" b="0" i="0" u="none" strike="noStrike">
              <a:solidFill>
                <a:srgbClr val="111827"/>
              </a:solidFill>
              <a:effectLst/>
              <a:latin typeface="Charter" panose="02040503050506020203" pitchFamily="18" charset="0"/>
            </a:endParaRPr>
          </a:p>
          <a:p>
            <a:pPr algn="l">
              <a:buFont typeface="Arial" panose="020B0604020202020204" pitchFamily="34" charset="0"/>
              <a:buChar char="•"/>
            </a:pPr>
            <a:r>
              <a:rPr lang="en-CA" b="0" i="0" u="none" strike="noStrike">
                <a:solidFill>
                  <a:srgbClr val="111827"/>
                </a:solidFill>
                <a:effectLst/>
                <a:latin typeface="Charter" panose="02040503050506020203" pitchFamily="18" charset="0"/>
              </a:rPr>
              <a:t>Too high, </a:t>
            </a:r>
            <a:r>
              <a:rPr lang="en-CA" b="1" i="0" u="none" strike="noStrike">
                <a:solidFill>
                  <a:srgbClr val="111827"/>
                </a:solidFill>
                <a:effectLst/>
                <a:latin typeface="Charter" panose="02040503050506020203" pitchFamily="18" charset="0"/>
              </a:rPr>
              <a:t>there was too much variability in the training</a:t>
            </a:r>
            <a:endParaRPr lang="en-CA" b="0" i="0" u="none" strike="noStrike">
              <a:solidFill>
                <a:srgbClr val="111827"/>
              </a:solidFill>
              <a:effectLst/>
              <a:latin typeface="Charter" panose="02040503050506020203" pitchFamily="18" charset="0"/>
            </a:endParaRPr>
          </a:p>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68</a:t>
            </a:fld>
            <a:endParaRPr lang="en-US"/>
          </a:p>
        </p:txBody>
      </p:sp>
    </p:spTree>
    <p:extLst>
      <p:ext uri="{BB962C8B-B14F-4D97-AF65-F5344CB8AC3E}">
        <p14:creationId xmlns:p14="http://schemas.microsoft.com/office/powerpoint/2010/main" val="33264125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b="0" i="1" err="1">
                <a:solidFill>
                  <a:srgbClr val="242424"/>
                </a:solidFill>
                <a:effectLst/>
                <a:latin typeface="source-serif-pro"/>
              </a:rPr>
              <a:t>π_θ</a:t>
            </a:r>
            <a:r>
              <a:rPr lang="el-GR" b="0" i="1">
                <a:solidFill>
                  <a:srgbClr val="242424"/>
                </a:solidFill>
                <a:effectLst/>
                <a:latin typeface="source-serif-pro"/>
              </a:rPr>
              <a:t>(</a:t>
            </a:r>
            <a:r>
              <a:rPr lang="en-CA" b="0" i="1" err="1">
                <a:solidFill>
                  <a:srgbClr val="242424"/>
                </a:solidFill>
                <a:effectLst/>
                <a:latin typeface="source-serif-pro"/>
              </a:rPr>
              <a:t>a|s</a:t>
            </a:r>
            <a:r>
              <a:rPr lang="en-CA" b="0" i="1">
                <a:solidFill>
                  <a:srgbClr val="242424"/>
                </a:solidFill>
                <a:effectLst/>
                <a:latin typeface="source-serif-pro"/>
              </a:rPr>
              <a:t>)</a:t>
            </a:r>
            <a:r>
              <a:rPr lang="en-CA" b="0" i="0">
                <a:solidFill>
                  <a:srgbClr val="242424"/>
                </a:solidFill>
                <a:effectLst/>
                <a:latin typeface="source-serif-pro"/>
              </a:rPr>
              <a:t> is stochastic, meaning that the parameters dictate the </a:t>
            </a:r>
            <a:r>
              <a:rPr lang="en-CA" b="1" i="0">
                <a:solidFill>
                  <a:srgbClr val="242424"/>
                </a:solidFill>
                <a:effectLst/>
                <a:latin typeface="source-serif-pro"/>
              </a:rPr>
              <a:t>sampling probability of actions</a:t>
            </a:r>
            <a:r>
              <a:rPr lang="en-CA" b="0" i="0">
                <a:solidFill>
                  <a:srgbClr val="242424"/>
                </a:solidFill>
                <a:effectLst/>
                <a:latin typeface="source-serif-pro"/>
              </a:rPr>
              <a:t> </a:t>
            </a:r>
            <a:r>
              <a:rPr lang="en-CA" b="0" i="1">
                <a:solidFill>
                  <a:srgbClr val="242424"/>
                </a:solidFill>
                <a:effectLst/>
                <a:latin typeface="source-serif-pro"/>
              </a:rPr>
              <a:t>a</a:t>
            </a:r>
          </a:p>
          <a:p>
            <a:endParaRPr lang="en-CA" b="0" i="1">
              <a:solidFill>
                <a:srgbClr val="242424"/>
              </a:solidFill>
              <a:effectLst/>
              <a:latin typeface="source-serif-pro"/>
            </a:endParaRPr>
          </a:p>
          <a:p>
            <a:r>
              <a:rPr lang="en-CA" b="0" i="0">
                <a:solidFill>
                  <a:srgbClr val="242424"/>
                </a:solidFill>
                <a:effectLst/>
                <a:latin typeface="source-serif-pro"/>
              </a:rPr>
              <a:t>In the context of RL, a policy </a:t>
            </a:r>
            <a:r>
              <a:rPr lang="el-GR" b="0" i="1">
                <a:solidFill>
                  <a:srgbClr val="242424"/>
                </a:solidFill>
                <a:effectLst/>
                <a:latin typeface="source-serif-pro"/>
              </a:rPr>
              <a:t>π</a:t>
            </a:r>
            <a:r>
              <a:rPr lang="el-GR" b="0" i="0">
                <a:solidFill>
                  <a:srgbClr val="242424"/>
                </a:solidFill>
                <a:effectLst/>
                <a:latin typeface="source-serif-pro"/>
              </a:rPr>
              <a:t> </a:t>
            </a:r>
            <a:r>
              <a:rPr lang="en-CA" b="0" i="0">
                <a:solidFill>
                  <a:srgbClr val="242424"/>
                </a:solidFill>
                <a:effectLst/>
                <a:latin typeface="source-serif-pro"/>
              </a:rPr>
              <a:t>is simply a function that returns a feasible action a given a state </a:t>
            </a:r>
            <a:r>
              <a:rPr lang="en-CA" b="0" i="1">
                <a:solidFill>
                  <a:srgbClr val="242424"/>
                </a:solidFill>
                <a:effectLst/>
                <a:latin typeface="source-serif-pro"/>
              </a:rPr>
              <a:t>s</a:t>
            </a:r>
            <a:r>
              <a:rPr lang="en-CA" b="0" i="0">
                <a:solidFill>
                  <a:srgbClr val="242424"/>
                </a:solidFill>
                <a:effectLst/>
                <a:latin typeface="source-serif-pro"/>
              </a:rPr>
              <a:t>. In policy-based methods, the function (e.g., a neural network) is defined by a </a:t>
            </a:r>
            <a:r>
              <a:rPr lang="en-CA" b="1" i="0">
                <a:solidFill>
                  <a:srgbClr val="242424"/>
                </a:solidFill>
                <a:effectLst/>
                <a:latin typeface="source-serif-pro"/>
              </a:rPr>
              <a:t>set of tunable parameters</a:t>
            </a:r>
            <a:r>
              <a:rPr lang="en-CA" b="0" i="0">
                <a:solidFill>
                  <a:srgbClr val="242424"/>
                </a:solidFill>
                <a:effectLst/>
                <a:latin typeface="source-serif-pro"/>
              </a:rPr>
              <a:t> </a:t>
            </a:r>
            <a:r>
              <a:rPr lang="el-GR" b="0" i="1">
                <a:solidFill>
                  <a:srgbClr val="242424"/>
                </a:solidFill>
                <a:effectLst/>
                <a:latin typeface="source-serif-pro"/>
              </a:rPr>
              <a:t>θ.</a:t>
            </a:r>
            <a:r>
              <a:rPr lang="el-GR" b="0" i="0">
                <a:solidFill>
                  <a:srgbClr val="242424"/>
                </a:solidFill>
                <a:effectLst/>
                <a:latin typeface="source-serif-pro"/>
              </a:rPr>
              <a:t> </a:t>
            </a:r>
            <a:r>
              <a:rPr lang="en-CA" b="0" i="0">
                <a:solidFill>
                  <a:srgbClr val="242424"/>
                </a:solidFill>
                <a:effectLst/>
                <a:latin typeface="source-serif-pro"/>
              </a:rPr>
              <a:t>We can adjust these parameters, observe the differences in resulting rewards, and update </a:t>
            </a:r>
            <a:r>
              <a:rPr lang="el-GR" b="0" i="1">
                <a:solidFill>
                  <a:srgbClr val="242424"/>
                </a:solidFill>
                <a:effectLst/>
                <a:latin typeface="source-serif-pro"/>
              </a:rPr>
              <a:t>θ</a:t>
            </a:r>
            <a:r>
              <a:rPr lang="el-GR" b="0" i="0">
                <a:solidFill>
                  <a:srgbClr val="242424"/>
                </a:solidFill>
                <a:effectLst/>
                <a:latin typeface="source-serif-pro"/>
              </a:rPr>
              <a:t> </a:t>
            </a:r>
            <a:r>
              <a:rPr lang="en-CA" b="0" i="0">
                <a:solidFill>
                  <a:srgbClr val="242424"/>
                </a:solidFill>
                <a:effectLst/>
                <a:latin typeface="source-serif-pro"/>
              </a:rPr>
              <a:t>in the direction that yields higher rewards. This mechanism underlies the notion of all policy gradient methods.</a:t>
            </a:r>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69</a:t>
            </a:fld>
            <a:endParaRPr lang="en-US"/>
          </a:p>
        </p:txBody>
      </p:sp>
    </p:spTree>
    <p:extLst>
      <p:ext uri="{BB962C8B-B14F-4D97-AF65-F5344CB8AC3E}">
        <p14:creationId xmlns:p14="http://schemas.microsoft.com/office/powerpoint/2010/main" val="36936695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As we can see, </a:t>
            </a:r>
            <a:r>
              <a:rPr lang="en-CA" b="0" i="1">
                <a:effectLst/>
                <a:latin typeface="KaTeX_Math"/>
              </a:rPr>
              <a:t>rt</a:t>
            </a:r>
            <a:r>
              <a:rPr lang="en-CA" b="0" i="0">
                <a:effectLst/>
                <a:latin typeface="KaTeX_Main"/>
              </a:rPr>
              <a:t>​(</a:t>
            </a:r>
            <a:r>
              <a:rPr lang="el-GR" b="0" i="1">
                <a:effectLst/>
                <a:latin typeface="KaTeX_Math"/>
              </a:rPr>
              <a:t>θ</a:t>
            </a:r>
            <a:r>
              <a:rPr lang="el-GR" b="0" i="0">
                <a:effectLst/>
                <a:latin typeface="KaTeX_Main"/>
              </a:rPr>
              <a:t>) </a:t>
            </a:r>
            <a:r>
              <a:rPr lang="en-CA" b="0" i="0">
                <a:effectLst/>
                <a:latin typeface="KaTeX_Main"/>
              </a:rPr>
              <a:t>denotes the probability ratio between the current and old policy</a:t>
            </a:r>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70</a:t>
            </a:fld>
            <a:endParaRPr lang="en-US"/>
          </a:p>
        </p:txBody>
      </p:sp>
    </p:spTree>
    <p:extLst>
      <p:ext uri="{BB962C8B-B14F-4D97-AF65-F5344CB8AC3E}">
        <p14:creationId xmlns:p14="http://schemas.microsoft.com/office/powerpoint/2010/main" val="24179037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b="0" i="0" u="none" strike="noStrike">
                <a:solidFill>
                  <a:srgbClr val="111827"/>
                </a:solidFill>
                <a:effectLst/>
                <a:latin typeface="Charter" panose="02040503050506020203" pitchFamily="18" charset="0"/>
              </a:rPr>
              <a:t>However, without a constraint, if the action taken is much more probable in our current policy than in our former, </a:t>
            </a:r>
            <a:r>
              <a:rPr lang="en-CA" b="1" i="0" u="none" strike="noStrike">
                <a:solidFill>
                  <a:srgbClr val="111827"/>
                </a:solidFill>
                <a:effectLst/>
                <a:latin typeface="Charter" panose="02040503050506020203" pitchFamily="18" charset="0"/>
              </a:rPr>
              <a:t>this would lead to a significant policy gradient step</a:t>
            </a:r>
            <a:r>
              <a:rPr lang="en-CA" b="0" i="0" u="none" strike="noStrike">
                <a:solidFill>
                  <a:srgbClr val="111827"/>
                </a:solidFill>
                <a:effectLst/>
                <a:latin typeface="Charter" panose="02040503050506020203" pitchFamily="18" charset="0"/>
              </a:rPr>
              <a:t> and, therefore, an </a:t>
            </a:r>
            <a:r>
              <a:rPr lang="en-CA" b="1" i="0" u="none" strike="noStrike">
                <a:solidFill>
                  <a:srgbClr val="111827"/>
                </a:solidFill>
                <a:effectLst/>
                <a:latin typeface="Charter" panose="02040503050506020203" pitchFamily="18" charset="0"/>
              </a:rPr>
              <a:t>excessive policy update.</a:t>
            </a:r>
            <a:endParaRPr lang="en-CA" b="0" i="0" u="none" strike="noStrike">
              <a:solidFill>
                <a:srgbClr val="111827"/>
              </a:solidFill>
              <a:effectLst/>
              <a:latin typeface="Charter" panose="02040503050506020203" pitchFamily="18" charset="0"/>
            </a:endParaRPr>
          </a:p>
          <a:p>
            <a:br>
              <a:rPr lang="en-CA"/>
            </a:br>
            <a:endParaRPr lang="en-CA"/>
          </a:p>
          <a:p>
            <a:r>
              <a:rPr lang="en-CA" b="0" i="0">
                <a:solidFill>
                  <a:srgbClr val="D1D5DB"/>
                </a:solidFill>
                <a:effectLst/>
                <a:latin typeface="Söhne"/>
              </a:rPr>
              <a:t>The reason it is termed "conservative" is that even without the clipping mechanism, the update rule is designed to be cautious in how it updates the policy to prevent drastic changes that could destabilize the learning process.</a:t>
            </a:r>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71</a:t>
            </a:fld>
            <a:endParaRPr lang="en-US"/>
          </a:p>
        </p:txBody>
      </p:sp>
    </p:spTree>
    <p:extLst>
      <p:ext uri="{BB962C8B-B14F-4D97-AF65-F5344CB8AC3E}">
        <p14:creationId xmlns:p14="http://schemas.microsoft.com/office/powerpoint/2010/main" val="26591068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a:t>epsilon is a hyperparameter that helps us to define this clip range (in the paper  </a:t>
            </a:r>
            <a:r>
              <a:rPr lang="el-GR" b="0" i="0">
                <a:effectLst/>
                <a:latin typeface="KaTeX_Main"/>
              </a:rPr>
              <a:t>ϵ=0.2</a:t>
            </a:r>
            <a:r>
              <a:rPr lang="el-GR" b="0" i="1">
                <a:effectLst/>
                <a:latin typeface="KaTeX_Math"/>
              </a:rPr>
              <a:t>ϵ</a:t>
            </a:r>
            <a:r>
              <a:rPr lang="el-GR" b="0" i="0">
                <a:effectLst/>
                <a:latin typeface="KaTeX_Main"/>
              </a:rPr>
              <a:t>=0.2.).</a:t>
            </a:r>
            <a:endParaRPr lang="en-CA" b="0" i="0">
              <a:effectLst/>
              <a:latin typeface="KaTeX_Main"/>
            </a:endParaRPr>
          </a:p>
          <a:p>
            <a:pPr algn="l"/>
            <a:endParaRPr lang="en-CA" b="0" i="0">
              <a:effectLst/>
              <a:latin typeface="KaTeX_Mai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b="1" i="1"/>
              <a:t>Clipped Surrogate Objective Function</a:t>
            </a:r>
            <a:r>
              <a:rPr lang="en-CA" i="1"/>
              <a:t>:</a:t>
            </a:r>
            <a:endParaRPr lang="en-CA"/>
          </a:p>
          <a:p>
            <a:pPr algn="l"/>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72</a:t>
            </a:fld>
            <a:endParaRPr lang="en-US"/>
          </a:p>
        </p:txBody>
      </p:sp>
    </p:spTree>
    <p:extLst>
      <p:ext uri="{BB962C8B-B14F-4D97-AF65-F5344CB8AC3E}">
        <p14:creationId xmlns:p14="http://schemas.microsoft.com/office/powerpoint/2010/main" val="24887106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Acts as the base policy</a:t>
            </a:r>
          </a:p>
        </p:txBody>
      </p:sp>
      <p:sp>
        <p:nvSpPr>
          <p:cNvPr id="4" name="Slide Number Placeholder 3"/>
          <p:cNvSpPr>
            <a:spLocks noGrp="1"/>
          </p:cNvSpPr>
          <p:nvPr>
            <p:ph type="sldNum" sz="quarter" idx="5"/>
          </p:nvPr>
        </p:nvSpPr>
        <p:spPr/>
        <p:txBody>
          <a:bodyPr/>
          <a:lstStyle/>
          <a:p>
            <a:fld id="{5CFAD0C2-C254-6340-AE95-5F3F67128CDB}" type="slidenum">
              <a:rPr lang="en-US" smtClean="0"/>
              <a:t>75</a:t>
            </a:fld>
            <a:endParaRPr lang="en-US"/>
          </a:p>
        </p:txBody>
      </p:sp>
    </p:spTree>
    <p:extLst>
      <p:ext uri="{BB962C8B-B14F-4D97-AF65-F5344CB8AC3E}">
        <p14:creationId xmlns:p14="http://schemas.microsoft.com/office/powerpoint/2010/main" val="20008564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76</a:t>
            </a:fld>
            <a:endParaRPr lang="en-US"/>
          </a:p>
        </p:txBody>
      </p:sp>
    </p:spTree>
    <p:extLst>
      <p:ext uri="{BB962C8B-B14F-4D97-AF65-F5344CB8AC3E}">
        <p14:creationId xmlns:p14="http://schemas.microsoft.com/office/powerpoint/2010/main" val="21426694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a:effectLst/>
                <a:latin typeface="NimbusRomNo9L"/>
              </a:rPr>
              <a:t>Starting from the SFT model with the final unembedding layer removed, we trained a model to take in a prompt and response, and output a scalar reward. In this paper we only use 6B RMs, as this saves a lot of compute, and we found that 175B RM training could be unstable </a:t>
            </a:r>
            <a:endParaRPr lang="en-CA"/>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a:effectLst/>
                <a:latin typeface="NimbusRomNo9L"/>
              </a:rPr>
              <a:t>between </a:t>
            </a:r>
            <a:r>
              <a:rPr lang="en-CA" sz="1800">
                <a:effectLst/>
                <a:latin typeface="CMMI10"/>
              </a:rPr>
              <a:t>K </a:t>
            </a:r>
            <a:r>
              <a:rPr lang="en-CA" sz="1800">
                <a:effectLst/>
                <a:latin typeface="CMR10"/>
              </a:rPr>
              <a:t>= 4 </a:t>
            </a:r>
            <a:r>
              <a:rPr lang="en-CA" sz="1800">
                <a:effectLst/>
                <a:latin typeface="NimbusRomNo9L"/>
              </a:rPr>
              <a:t>and </a:t>
            </a:r>
            <a:r>
              <a:rPr lang="en-CA" sz="1800">
                <a:effectLst/>
                <a:latin typeface="CMMI10"/>
              </a:rPr>
              <a:t>K </a:t>
            </a:r>
            <a:r>
              <a:rPr lang="en-CA" sz="1800">
                <a:effectLst/>
                <a:latin typeface="CMR10"/>
              </a:rPr>
              <a:t>= 9 </a:t>
            </a:r>
            <a:r>
              <a:rPr lang="en-CA" sz="1800">
                <a:effectLst/>
                <a:latin typeface="NimbusRomNo9L"/>
              </a:rPr>
              <a:t>responses to rank. This produces </a:t>
            </a:r>
            <a:r>
              <a:rPr lang="en-CA" sz="1800">
                <a:effectLst/>
                <a:latin typeface="CMEX10"/>
              </a:rPr>
              <a:t>􏰀</a:t>
            </a:r>
            <a:r>
              <a:rPr lang="en-CA" sz="1800">
                <a:effectLst/>
                <a:latin typeface="CMMI7"/>
              </a:rPr>
              <a:t>K</a:t>
            </a:r>
            <a:r>
              <a:rPr lang="en-CA" sz="1800">
                <a:effectLst/>
                <a:latin typeface="CMEX10"/>
              </a:rPr>
              <a:t>􏰁 </a:t>
            </a:r>
            <a:r>
              <a:rPr lang="en-CA" sz="1800">
                <a:effectLst/>
                <a:latin typeface="NimbusRomNo9L"/>
              </a:rPr>
              <a:t>comparisons for each prompt shown to a labeler. </a:t>
            </a:r>
            <a:endParaRPr lang="en-CA"/>
          </a:p>
          <a:p>
            <a:endParaRPr lang="en-US"/>
          </a:p>
          <a:p>
            <a:r>
              <a:rPr lang="en-US"/>
              <a:t>Loss Function (minimizing) </a:t>
            </a:r>
            <a:r>
              <a:rPr lang="en-CA" b="0" i="0">
                <a:solidFill>
                  <a:srgbClr val="D1D5DB"/>
                </a:solidFill>
                <a:effectLst/>
                <a:latin typeface="Söhne"/>
              </a:rPr>
              <a:t>negative log of the </a:t>
            </a:r>
            <a:r>
              <a:rPr lang="en-CA" b="0" i="0" err="1">
                <a:solidFill>
                  <a:srgbClr val="D1D5DB"/>
                </a:solidFill>
                <a:effectLst/>
                <a:latin typeface="Söhne"/>
              </a:rPr>
              <a:t>softmax</a:t>
            </a:r>
            <a:r>
              <a:rPr lang="en-CA" b="0" i="0">
                <a:solidFill>
                  <a:srgbClr val="D1D5DB"/>
                </a:solidFill>
                <a:effectLst/>
                <a:latin typeface="Söhne"/>
              </a:rPr>
              <a:t> probability of the preferred completion's score over the non-preferred one</a:t>
            </a:r>
          </a:p>
          <a:p>
            <a:endParaRPr lang="en-CA" b="0" i="0">
              <a:solidFill>
                <a:srgbClr val="D1D5DB"/>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a:effectLst/>
                <a:latin typeface="NimbusRomNo9L"/>
              </a:rPr>
              <a:t>where </a:t>
            </a:r>
            <a:r>
              <a:rPr lang="en-CA" sz="1800">
                <a:effectLst/>
                <a:latin typeface="CMMI10"/>
              </a:rPr>
              <a:t>r</a:t>
            </a:r>
            <a:r>
              <a:rPr lang="el-GR" sz="1800">
                <a:effectLst/>
                <a:latin typeface="CMMI7"/>
              </a:rPr>
              <a:t>θ </a:t>
            </a:r>
            <a:r>
              <a:rPr lang="el-GR" sz="1800">
                <a:effectLst/>
                <a:latin typeface="CMR10"/>
              </a:rPr>
              <a:t>(</a:t>
            </a:r>
            <a:r>
              <a:rPr lang="en-CA" sz="1800">
                <a:effectLst/>
                <a:latin typeface="CMMI10"/>
              </a:rPr>
              <a:t>x, y</a:t>
            </a:r>
            <a:r>
              <a:rPr lang="en-CA" sz="1800">
                <a:effectLst/>
                <a:latin typeface="CMR10"/>
              </a:rPr>
              <a:t>) </a:t>
            </a:r>
            <a:r>
              <a:rPr lang="en-CA" sz="1800">
                <a:effectLst/>
                <a:latin typeface="NimbusRomNo9L"/>
              </a:rPr>
              <a:t>is the scalar output of the reward model for prompt </a:t>
            </a:r>
            <a:r>
              <a:rPr lang="en-CA" sz="1800">
                <a:effectLst/>
                <a:latin typeface="CMMI10"/>
              </a:rPr>
              <a:t>x </a:t>
            </a:r>
            <a:r>
              <a:rPr lang="en-CA" sz="1800">
                <a:effectLst/>
                <a:latin typeface="NimbusRomNo9L"/>
              </a:rPr>
              <a:t>and completion </a:t>
            </a:r>
            <a:r>
              <a:rPr lang="en-CA" sz="1800">
                <a:effectLst/>
                <a:latin typeface="CMMI10"/>
              </a:rPr>
              <a:t>y </a:t>
            </a:r>
            <a:r>
              <a:rPr lang="en-CA" sz="1800">
                <a:effectLst/>
                <a:latin typeface="NimbusRomNo9L"/>
              </a:rPr>
              <a:t>with parameters </a:t>
            </a:r>
            <a:r>
              <a:rPr lang="el-GR" sz="1800">
                <a:effectLst/>
                <a:latin typeface="CMMI10"/>
              </a:rPr>
              <a:t>θ</a:t>
            </a:r>
            <a:r>
              <a:rPr lang="el-GR" sz="1800">
                <a:effectLst/>
                <a:latin typeface="NimbusRomNo9L"/>
              </a:rPr>
              <a:t>, </a:t>
            </a:r>
            <a:r>
              <a:rPr lang="en-CA" sz="1800" err="1">
                <a:effectLst/>
                <a:latin typeface="CMMI10"/>
              </a:rPr>
              <a:t>y</a:t>
            </a:r>
            <a:r>
              <a:rPr lang="en-CA" sz="1800" err="1">
                <a:effectLst/>
                <a:latin typeface="CMMI7"/>
              </a:rPr>
              <a:t>w</a:t>
            </a:r>
            <a:r>
              <a:rPr lang="en-CA" sz="1800">
                <a:effectLst/>
                <a:latin typeface="CMMI7"/>
              </a:rPr>
              <a:t> </a:t>
            </a:r>
            <a:r>
              <a:rPr lang="en-CA" sz="1800">
                <a:effectLst/>
                <a:latin typeface="NimbusRomNo9L"/>
              </a:rPr>
              <a:t>is the preferred completion out of the pair of </a:t>
            </a:r>
            <a:r>
              <a:rPr lang="en-CA" sz="1800" err="1">
                <a:effectLst/>
                <a:latin typeface="CMMI10"/>
              </a:rPr>
              <a:t>y</a:t>
            </a:r>
            <a:r>
              <a:rPr lang="en-CA" sz="1800" err="1">
                <a:effectLst/>
                <a:latin typeface="CMMI7"/>
              </a:rPr>
              <a:t>w</a:t>
            </a:r>
            <a:r>
              <a:rPr lang="en-CA" sz="1800">
                <a:effectLst/>
                <a:latin typeface="CMMI7"/>
              </a:rPr>
              <a:t> </a:t>
            </a:r>
            <a:r>
              <a:rPr lang="en-CA" sz="1800">
                <a:effectLst/>
                <a:latin typeface="NimbusRomNo9L"/>
              </a:rPr>
              <a:t>and </a:t>
            </a:r>
            <a:r>
              <a:rPr lang="en-CA" sz="1800" err="1">
                <a:effectLst/>
                <a:latin typeface="CMMI10"/>
              </a:rPr>
              <a:t>y</a:t>
            </a:r>
            <a:r>
              <a:rPr lang="en-CA" sz="1800" err="1">
                <a:effectLst/>
                <a:latin typeface="CMMI7"/>
              </a:rPr>
              <a:t>l</a:t>
            </a:r>
            <a:r>
              <a:rPr lang="en-CA" sz="1800">
                <a:effectLst/>
                <a:latin typeface="NimbusRomNo9L"/>
              </a:rPr>
              <a:t>, and </a:t>
            </a:r>
            <a:r>
              <a:rPr lang="en-CA" sz="1800">
                <a:effectLst/>
                <a:latin typeface="CMMI10"/>
              </a:rPr>
              <a:t>D </a:t>
            </a:r>
            <a:r>
              <a:rPr lang="en-CA" sz="1800">
                <a:effectLst/>
                <a:latin typeface="NimbusRomNo9L"/>
              </a:rPr>
              <a:t>is the dataset of human comparisons. </a:t>
            </a:r>
            <a:endParaRPr lang="en-CA"/>
          </a:p>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77</a:t>
            </a:fld>
            <a:endParaRPr lang="en-US"/>
          </a:p>
        </p:txBody>
      </p:sp>
    </p:spTree>
    <p:extLst>
      <p:ext uri="{BB962C8B-B14F-4D97-AF65-F5344CB8AC3E}">
        <p14:creationId xmlns:p14="http://schemas.microsoft.com/office/powerpoint/2010/main" val="29459188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they evaluated</a:t>
            </a:r>
          </a:p>
          <a:p>
            <a:r>
              <a:rPr lang="en-US"/>
              <a:t>User id to split dataset into training, test set</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a:effectLst/>
                <a:latin typeface="NimbusRomNo9L"/>
              </a:rPr>
              <a:t>We also experiment with mixing the pretraining gradients into the PPO gradients, in order to fix the performance regressions on public NLP datasets. We call these models “PPO-</a:t>
            </a:r>
            <a:r>
              <a:rPr lang="en-CA" sz="1800" err="1">
                <a:effectLst/>
                <a:latin typeface="NimbusRomNo9L"/>
              </a:rPr>
              <a:t>ptx</a:t>
            </a:r>
            <a:r>
              <a:rPr lang="en-CA" sz="1800">
                <a:effectLst/>
                <a:latin typeface="NimbusRomNo9L"/>
              </a:rPr>
              <a:t>.” We maximize the following combined objective function in RL training: </a:t>
            </a:r>
            <a:endParaRPr lang="en-CA"/>
          </a:p>
          <a:p>
            <a:r>
              <a:rPr lang="en-CA" sz="1800">
                <a:effectLst/>
                <a:latin typeface="NimbusRomNo9L"/>
              </a:rPr>
              <a:t>where </a:t>
            </a:r>
            <a:r>
              <a:rPr lang="el-GR" sz="1800">
                <a:effectLst/>
                <a:latin typeface="CMMI10"/>
              </a:rPr>
              <a:t>π</a:t>
            </a:r>
            <a:r>
              <a:rPr lang="en-CA" sz="1800">
                <a:effectLst/>
                <a:latin typeface="CMR7"/>
              </a:rPr>
              <a:t>RL </a:t>
            </a:r>
            <a:r>
              <a:rPr lang="en-CA" sz="1800">
                <a:effectLst/>
                <a:latin typeface="NimbusRomNo9L"/>
              </a:rPr>
              <a:t>is the learned RL policy, </a:t>
            </a:r>
            <a:r>
              <a:rPr lang="el-GR" sz="1800">
                <a:effectLst/>
                <a:latin typeface="CMMI10"/>
              </a:rPr>
              <a:t>π</a:t>
            </a:r>
            <a:r>
              <a:rPr lang="en-CA" sz="1800">
                <a:effectLst/>
                <a:latin typeface="CMR7"/>
              </a:rPr>
              <a:t>SFT </a:t>
            </a:r>
            <a:r>
              <a:rPr lang="en-CA" sz="1800">
                <a:effectLst/>
                <a:latin typeface="NimbusRomNo9L"/>
              </a:rPr>
              <a:t>is the supervised trained model, and </a:t>
            </a:r>
            <a:r>
              <a:rPr lang="en-CA" sz="1800" err="1">
                <a:effectLst/>
                <a:latin typeface="CMMI10"/>
              </a:rPr>
              <a:t>D</a:t>
            </a:r>
            <a:r>
              <a:rPr lang="en-CA" sz="1800" err="1">
                <a:effectLst/>
                <a:latin typeface="NimbusRomNo9L"/>
              </a:rPr>
              <a:t>pretrain</a:t>
            </a:r>
            <a:r>
              <a:rPr lang="en-CA" sz="1800">
                <a:effectLst/>
                <a:latin typeface="NimbusRomNo9L"/>
              </a:rPr>
              <a:t> is the </a:t>
            </a:r>
            <a:endParaRPr lang="en-CA"/>
          </a:p>
          <a:p>
            <a:r>
              <a:rPr lang="en-CA" sz="1800">
                <a:effectLst/>
                <a:latin typeface="NimbusRomNo9L"/>
              </a:rPr>
              <a:t>pretraining distribution. The KL reward coefficient, </a:t>
            </a:r>
            <a:r>
              <a:rPr lang="el-GR" sz="1800">
                <a:effectLst/>
                <a:latin typeface="CMMI10"/>
              </a:rPr>
              <a:t>β</a:t>
            </a:r>
            <a:r>
              <a:rPr lang="el-GR" sz="1800">
                <a:effectLst/>
                <a:latin typeface="NimbusRomNo9L"/>
              </a:rPr>
              <a:t>, </a:t>
            </a:r>
            <a:r>
              <a:rPr lang="en-CA" sz="1800">
                <a:effectLst/>
                <a:latin typeface="NimbusRomNo9L"/>
              </a:rPr>
              <a:t>and the pretraining loss coefficient, </a:t>
            </a:r>
            <a:r>
              <a:rPr lang="el-GR" sz="1800">
                <a:effectLst/>
                <a:latin typeface="CMMI10"/>
              </a:rPr>
              <a:t>γ</a:t>
            </a:r>
            <a:r>
              <a:rPr lang="el-GR" sz="1800">
                <a:effectLst/>
                <a:latin typeface="NimbusRomNo9L"/>
              </a:rPr>
              <a:t>, </a:t>
            </a:r>
            <a:r>
              <a:rPr lang="en-CA" sz="1800">
                <a:effectLst/>
                <a:latin typeface="NimbusRomNo9L"/>
              </a:rPr>
              <a:t>control the strength of the KL penalty and pretraining gradients respectively. For "PPO" models, </a:t>
            </a:r>
            <a:r>
              <a:rPr lang="el-GR" sz="1800">
                <a:effectLst/>
                <a:latin typeface="CMMI10"/>
              </a:rPr>
              <a:t>γ </a:t>
            </a:r>
            <a:r>
              <a:rPr lang="en-CA" sz="1800">
                <a:effectLst/>
                <a:latin typeface="NimbusRomNo9L"/>
              </a:rPr>
              <a:t>is set to 0. Unless otherwise specified, in this paper </a:t>
            </a:r>
            <a:r>
              <a:rPr lang="en-CA" sz="1800" err="1">
                <a:effectLst/>
                <a:latin typeface="NimbusRomNo9L"/>
              </a:rPr>
              <a:t>InstructGPT</a:t>
            </a:r>
            <a:r>
              <a:rPr lang="en-CA" sz="1800">
                <a:effectLst/>
                <a:latin typeface="NimbusRomNo9L"/>
              </a:rPr>
              <a:t> refers to the PPO-</a:t>
            </a:r>
            <a:r>
              <a:rPr lang="en-CA" sz="1800" err="1">
                <a:effectLst/>
                <a:latin typeface="NimbusRomNo9L"/>
              </a:rPr>
              <a:t>ptx</a:t>
            </a:r>
            <a:r>
              <a:rPr lang="en-CA" sz="1800">
                <a:effectLst/>
                <a:latin typeface="NimbusRomNo9L"/>
              </a:rPr>
              <a:t> models. </a:t>
            </a:r>
            <a:endParaRPr lang="en-CA"/>
          </a:p>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79</a:t>
            </a:fld>
            <a:endParaRPr lang="en-US"/>
          </a:p>
        </p:txBody>
      </p:sp>
    </p:spTree>
    <p:extLst>
      <p:ext uri="{BB962C8B-B14F-4D97-AF65-F5344CB8AC3E}">
        <p14:creationId xmlns:p14="http://schemas.microsoft.com/office/powerpoint/2010/main" val="4204925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Finetuning on multiple tasks at the same time, inference on a new task</a:t>
            </a:r>
          </a:p>
        </p:txBody>
      </p:sp>
      <p:sp>
        <p:nvSpPr>
          <p:cNvPr id="4" name="Slide Number Placeholder 3"/>
          <p:cNvSpPr>
            <a:spLocks noGrp="1"/>
          </p:cNvSpPr>
          <p:nvPr>
            <p:ph type="sldNum" sz="quarter" idx="5"/>
          </p:nvPr>
        </p:nvSpPr>
        <p:spPr/>
        <p:txBody>
          <a:bodyPr/>
          <a:lstStyle/>
          <a:p>
            <a:fld id="{5CFAD0C2-C254-6340-AE95-5F3F67128CDB}" type="slidenum">
              <a:rPr lang="en-US" smtClean="0"/>
              <a:t>9</a:t>
            </a:fld>
            <a:endParaRPr lang="en-US"/>
          </a:p>
        </p:txBody>
      </p:sp>
    </p:spTree>
    <p:extLst>
      <p:ext uri="{BB962C8B-B14F-4D97-AF65-F5344CB8AC3E}">
        <p14:creationId xmlns:p14="http://schemas.microsoft.com/office/powerpoint/2010/main" val="6394141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Human evaluations of various models on our API prompt distribution, evaluated by how often outputs from each model were preferred to those from the 175B SFT model. Our </a:t>
            </a:r>
            <a:r>
              <a:rPr lang="en-CA" err="1"/>
              <a:t>InstructGPT</a:t>
            </a:r>
            <a:r>
              <a:rPr lang="en-CA"/>
              <a:t> models (PPO-</a:t>
            </a:r>
            <a:r>
              <a:rPr lang="en-CA" err="1"/>
              <a:t>ptx</a:t>
            </a:r>
            <a:r>
              <a:rPr lang="en-CA"/>
              <a:t>) as well as its variant trained without pretraining mix (PPO) significantly outperform the GPT-3 baselines (GPT, GPT prompted); outputs from our 1.3B PPO-</a:t>
            </a:r>
            <a:r>
              <a:rPr lang="en-CA" err="1"/>
              <a:t>ptx</a:t>
            </a:r>
            <a:r>
              <a:rPr lang="en-CA"/>
              <a:t> model are preferred to those from the 175B GPT-3. Error bars throughout the paper are 95% confidence intervals.</a:t>
            </a:r>
          </a:p>
          <a:p>
            <a:endParaRPr lang="en-CA"/>
          </a:p>
          <a:p>
            <a:pPr algn="l"/>
            <a:r>
              <a:rPr lang="en-CA" b="0" i="0">
                <a:solidFill>
                  <a:srgbClr val="FFFFFF"/>
                </a:solidFill>
                <a:effectLst/>
                <a:latin typeface="Söhne"/>
              </a:rPr>
              <a:t>They found that outputs </a:t>
            </a:r>
            <a:r>
              <a:rPr lang="en-CA" b="0" i="0">
                <a:solidFill>
                  <a:srgbClr val="2E95D3"/>
                </a:solidFill>
                <a:effectLst/>
                <a:latin typeface="Söhne"/>
              </a:rPr>
              <a:t>from</a:t>
            </a:r>
            <a:r>
              <a:rPr lang="en-CA" b="0" i="0">
                <a:solidFill>
                  <a:srgbClr val="FFFFFF"/>
                </a:solidFill>
                <a:effectLst/>
                <a:latin typeface="Söhne"/>
              </a:rPr>
              <a:t> the </a:t>
            </a:r>
            <a:r>
              <a:rPr lang="en-CA" b="0" i="0">
                <a:solidFill>
                  <a:srgbClr val="DF3079"/>
                </a:solidFill>
                <a:effectLst/>
                <a:latin typeface="Söhne"/>
              </a:rPr>
              <a:t>1.3</a:t>
            </a:r>
            <a:r>
              <a:rPr lang="en-CA" b="0" i="0">
                <a:solidFill>
                  <a:srgbClr val="FFFFFF"/>
                </a:solidFill>
                <a:effectLst/>
                <a:latin typeface="Söhne"/>
              </a:rPr>
              <a:t>B </a:t>
            </a:r>
            <a:r>
              <a:rPr lang="en-CA" b="0" i="0">
                <a:solidFill>
                  <a:srgbClr val="2E95D3"/>
                </a:solidFill>
                <a:effectLst/>
                <a:latin typeface="Söhne"/>
              </a:rPr>
              <a:t>parameter</a:t>
            </a:r>
            <a:r>
              <a:rPr lang="en-CA" b="0" i="0">
                <a:solidFill>
                  <a:srgbClr val="FFFFFF"/>
                </a:solidFill>
                <a:effectLst/>
                <a:latin typeface="Söhne"/>
              </a:rPr>
              <a:t> </a:t>
            </a:r>
            <a:r>
              <a:rPr lang="en-CA" b="0" i="0" err="1">
                <a:solidFill>
                  <a:srgbClr val="FFFFFF"/>
                </a:solidFill>
                <a:effectLst/>
                <a:latin typeface="Söhne"/>
              </a:rPr>
              <a:t>InstructGPT</a:t>
            </a:r>
            <a:r>
              <a:rPr lang="en-CA" b="0" i="0">
                <a:solidFill>
                  <a:srgbClr val="FFFFFF"/>
                </a:solidFill>
                <a:effectLst/>
                <a:latin typeface="Söhne"/>
              </a:rPr>
              <a:t> model </a:t>
            </a:r>
            <a:r>
              <a:rPr lang="en-CA" b="0" i="0">
                <a:solidFill>
                  <a:srgbClr val="2E95D3"/>
                </a:solidFill>
                <a:effectLst/>
                <a:latin typeface="Söhne"/>
              </a:rPr>
              <a:t>are</a:t>
            </a:r>
            <a:r>
              <a:rPr lang="en-CA" b="0" i="0">
                <a:solidFill>
                  <a:srgbClr val="FFFFFF"/>
                </a:solidFill>
                <a:effectLst/>
                <a:latin typeface="Söhne"/>
              </a:rPr>
              <a:t> preferred </a:t>
            </a:r>
            <a:r>
              <a:rPr lang="en-CA" b="0" i="0">
                <a:solidFill>
                  <a:srgbClr val="2E95D3"/>
                </a:solidFill>
                <a:effectLst/>
                <a:latin typeface="Söhne"/>
              </a:rPr>
              <a:t>to</a:t>
            </a:r>
            <a:r>
              <a:rPr lang="en-CA" b="0" i="0">
                <a:solidFill>
                  <a:srgbClr val="FFFFFF"/>
                </a:solidFill>
                <a:effectLst/>
                <a:latin typeface="Söhne"/>
              </a:rPr>
              <a:t> outputs </a:t>
            </a:r>
            <a:r>
              <a:rPr lang="en-CA" b="0" i="0">
                <a:solidFill>
                  <a:srgbClr val="2E95D3"/>
                </a:solidFill>
                <a:effectLst/>
                <a:latin typeface="Söhne"/>
              </a:rPr>
              <a:t>from</a:t>
            </a:r>
            <a:r>
              <a:rPr lang="en-CA" b="0" i="0">
                <a:solidFill>
                  <a:srgbClr val="FFFFFF"/>
                </a:solidFill>
                <a:effectLst/>
                <a:latin typeface="Söhne"/>
              </a:rPr>
              <a:t> the </a:t>
            </a:r>
            <a:r>
              <a:rPr lang="en-CA" b="0" i="0">
                <a:solidFill>
                  <a:srgbClr val="DF3079"/>
                </a:solidFill>
                <a:effectLst/>
                <a:latin typeface="Söhne"/>
              </a:rPr>
              <a:t>175</a:t>
            </a:r>
            <a:r>
              <a:rPr lang="en-CA" b="0" i="0">
                <a:solidFill>
                  <a:srgbClr val="FFFFFF"/>
                </a:solidFill>
                <a:effectLst/>
                <a:latin typeface="Söhne"/>
              </a:rPr>
              <a:t>B GPT</a:t>
            </a:r>
            <a:r>
              <a:rPr lang="en-CA" b="0" i="0">
                <a:solidFill>
                  <a:srgbClr val="DF3079"/>
                </a:solidFill>
                <a:effectLst/>
                <a:latin typeface="Söhne"/>
              </a:rPr>
              <a:t>-3</a:t>
            </a:r>
            <a:r>
              <a:rPr lang="en-CA" b="0" i="0">
                <a:solidFill>
                  <a:srgbClr val="FFFFFF"/>
                </a:solidFill>
                <a:effectLst/>
                <a:latin typeface="Söhne"/>
              </a:rPr>
              <a:t> model, despite </a:t>
            </a:r>
            <a:r>
              <a:rPr lang="en-CA" b="0" i="0">
                <a:solidFill>
                  <a:srgbClr val="2E95D3"/>
                </a:solidFill>
                <a:effectLst/>
                <a:latin typeface="Söhne"/>
              </a:rPr>
              <a:t>having</a:t>
            </a:r>
            <a:r>
              <a:rPr lang="en-CA" b="0" i="0">
                <a:solidFill>
                  <a:srgbClr val="FFFFFF"/>
                </a:solidFill>
                <a:effectLst/>
                <a:latin typeface="Söhne"/>
              </a:rPr>
              <a:t> </a:t>
            </a:r>
            <a:r>
              <a:rPr lang="en-CA" b="0" i="0">
                <a:solidFill>
                  <a:srgbClr val="DF3079"/>
                </a:solidFill>
                <a:effectLst/>
                <a:latin typeface="Söhne"/>
              </a:rPr>
              <a:t>100</a:t>
            </a:r>
            <a:r>
              <a:rPr lang="en-CA" b="0" i="0">
                <a:solidFill>
                  <a:srgbClr val="FFFFFF"/>
                </a:solidFill>
                <a:effectLst/>
                <a:latin typeface="Söhne"/>
              </a:rPr>
              <a:t>x fewer parameters. </a:t>
            </a:r>
          </a:p>
          <a:p>
            <a:pPr algn="l"/>
            <a:br>
              <a:rPr lang="en-CA" b="0" i="0">
                <a:solidFill>
                  <a:srgbClr val="FFFFFF"/>
                </a:solidFill>
                <a:effectLst/>
                <a:latin typeface="Söhne"/>
              </a:rPr>
            </a:br>
            <a:endParaRPr lang="en-CA" b="0" i="0">
              <a:solidFill>
                <a:srgbClr val="FFFFFF"/>
              </a:solidFill>
              <a:effectLst/>
              <a:latin typeface="Söhne"/>
            </a:endParaRPr>
          </a:p>
          <a:p>
            <a:r>
              <a:rPr lang="en-CA"/>
              <a:t>They experiment with different sizes of the GPT-3 language models (1.3B, 6B, and 175B parameters). They also compare the performance of their </a:t>
            </a:r>
            <a:r>
              <a:rPr lang="en-CA" err="1"/>
              <a:t>InstructGPT</a:t>
            </a:r>
            <a:r>
              <a:rPr lang="en-CA"/>
              <a:t> models, which have 1.3B parameters, to the original GPT-3 models </a:t>
            </a:r>
          </a:p>
          <a:p>
            <a:endParaRPr lang="en-CA"/>
          </a:p>
        </p:txBody>
      </p:sp>
      <p:sp>
        <p:nvSpPr>
          <p:cNvPr id="4" name="Slide Number Placeholder 3"/>
          <p:cNvSpPr>
            <a:spLocks noGrp="1"/>
          </p:cNvSpPr>
          <p:nvPr>
            <p:ph type="sldNum" sz="quarter" idx="5"/>
          </p:nvPr>
        </p:nvSpPr>
        <p:spPr/>
        <p:txBody>
          <a:bodyPr/>
          <a:lstStyle/>
          <a:p>
            <a:fld id="{5CFAD0C2-C254-6340-AE95-5F3F67128CDB}" type="slidenum">
              <a:rPr lang="en-US" smtClean="0"/>
              <a:t>80</a:t>
            </a:fld>
            <a:endParaRPr lang="en-US"/>
          </a:p>
        </p:txBody>
      </p:sp>
    </p:spTree>
    <p:extLst>
      <p:ext uri="{BB962C8B-B14F-4D97-AF65-F5344CB8AC3E}">
        <p14:creationId xmlns:p14="http://schemas.microsoft.com/office/powerpoint/2010/main" val="21837301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Metadata results on the API distribution. Note that, due to dataset sizes, these results are collapsed across model sizes. See Appendix E.2 for analysis that includes model size. Compared to GPT-3, the PPO models are more appropriate in the context of a customer assistant, are better at following explicit constraints in the instruction and attempting the correct instruction, and less likely to ‘hallucinate’ (meaning, making up information on closed domain tasks like summarization).</a:t>
            </a:r>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81</a:t>
            </a:fld>
            <a:endParaRPr lang="en-US"/>
          </a:p>
        </p:txBody>
      </p:sp>
    </p:spTree>
    <p:extLst>
      <p:ext uri="{BB962C8B-B14F-4D97-AF65-F5344CB8AC3E}">
        <p14:creationId xmlns:p14="http://schemas.microsoft.com/office/powerpoint/2010/main" val="3014590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Comparing our models with FLAN and T0 in terms of Likert scores on a 1-7 scale, on the </a:t>
            </a:r>
            <a:r>
              <a:rPr lang="en-CA" err="1"/>
              <a:t>InstructGPT</a:t>
            </a:r>
            <a:r>
              <a:rPr lang="en-CA"/>
              <a:t> prompt distribution. FLAN and T0 perform better than default GPT-3, and comparably with a few-shot GPT-3 model placed into ‘instruction-following’ mode.</a:t>
            </a:r>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82</a:t>
            </a:fld>
            <a:endParaRPr lang="en-US"/>
          </a:p>
        </p:txBody>
      </p:sp>
    </p:spTree>
    <p:extLst>
      <p:ext uri="{BB962C8B-B14F-4D97-AF65-F5344CB8AC3E}">
        <p14:creationId xmlns:p14="http://schemas.microsoft.com/office/powerpoint/2010/main" val="310212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Bias with data labelers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a:effectLst/>
                <a:latin typeface="NimbusRomNo9L"/>
              </a:rPr>
              <a:t>1) when given an instruction with a false premise, the model sometimes incorrectly assumes the premise is true, (2) the model can overly hedge; when given a simple question, it can sometimes say that there is no one answer to the question and give multiple possible answers, even when there is one fairly clear answer from the context, and (3) the model’s performance degrades when instructions contain multiple explicit constraints (e.g. “list 10 movies made in the 1930’s set in France”) or when constraints can be challenging for language models (e.g. writing a summary in a specified number of sentences). </a:t>
            </a:r>
            <a:endParaRPr lang="en-CA"/>
          </a:p>
          <a:p>
            <a:endParaRPr lang="en-US"/>
          </a:p>
        </p:txBody>
      </p:sp>
      <p:sp>
        <p:nvSpPr>
          <p:cNvPr id="4" name="Slide Number Placeholder 3"/>
          <p:cNvSpPr>
            <a:spLocks noGrp="1"/>
          </p:cNvSpPr>
          <p:nvPr>
            <p:ph type="sldNum" sz="quarter" idx="5"/>
          </p:nvPr>
        </p:nvSpPr>
        <p:spPr/>
        <p:txBody>
          <a:bodyPr/>
          <a:lstStyle/>
          <a:p>
            <a:fld id="{5CFAD0C2-C254-6340-AE95-5F3F67128CDB}" type="slidenum">
              <a:rPr lang="en-US" smtClean="0"/>
              <a:t>84</a:t>
            </a:fld>
            <a:endParaRPr lang="en-US"/>
          </a:p>
        </p:txBody>
      </p:sp>
    </p:spTree>
    <p:extLst>
      <p:ext uri="{BB962C8B-B14F-4D97-AF65-F5344CB8AC3E}">
        <p14:creationId xmlns:p14="http://schemas.microsoft.com/office/powerpoint/2010/main" val="21022265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Win rates for different sampling temperatures over the course of training. </a:t>
            </a:r>
          </a:p>
        </p:txBody>
      </p:sp>
      <p:sp>
        <p:nvSpPr>
          <p:cNvPr id="4" name="Slide Number Placeholder 3"/>
          <p:cNvSpPr>
            <a:spLocks noGrp="1"/>
          </p:cNvSpPr>
          <p:nvPr>
            <p:ph type="sldNum" sz="quarter" idx="5"/>
          </p:nvPr>
        </p:nvSpPr>
        <p:spPr/>
        <p:txBody>
          <a:bodyPr/>
          <a:lstStyle/>
          <a:p>
            <a:fld id="{5CFAD0C2-C254-6340-AE95-5F3F67128CDB}" type="slidenum">
              <a:rPr lang="en-US" smtClean="0"/>
              <a:t>105</a:t>
            </a:fld>
            <a:endParaRPr lang="en-US"/>
          </a:p>
        </p:txBody>
      </p:sp>
    </p:spTree>
    <p:extLst>
      <p:ext uri="{BB962C8B-B14F-4D97-AF65-F5344CB8AC3E}">
        <p14:creationId xmlns:p14="http://schemas.microsoft.com/office/powerpoint/2010/main" val="24675345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Examples of the unseen task help FLAN learn the output format</a:t>
            </a:r>
          </a:p>
          <a:p>
            <a:endParaRPr lang="en-CA"/>
          </a:p>
        </p:txBody>
      </p:sp>
      <p:sp>
        <p:nvSpPr>
          <p:cNvPr id="4" name="Slide Number Placeholder 3"/>
          <p:cNvSpPr>
            <a:spLocks noGrp="1"/>
          </p:cNvSpPr>
          <p:nvPr>
            <p:ph type="sldNum" sz="quarter" idx="5"/>
          </p:nvPr>
        </p:nvSpPr>
        <p:spPr/>
        <p:txBody>
          <a:bodyPr/>
          <a:lstStyle/>
          <a:p>
            <a:fld id="{5CFAD0C2-C254-6340-AE95-5F3F67128CDB}" type="slidenum">
              <a:rPr lang="en-US" smtClean="0"/>
              <a:t>133</a:t>
            </a:fld>
            <a:endParaRPr lang="en-US"/>
          </a:p>
        </p:txBody>
      </p:sp>
    </p:spTree>
    <p:extLst>
      <p:ext uri="{BB962C8B-B14F-4D97-AF65-F5344CB8AC3E}">
        <p14:creationId xmlns:p14="http://schemas.microsoft.com/office/powerpoint/2010/main" val="33678318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5CFAD0C2-C254-6340-AE95-5F3F67128CDB}" type="slidenum">
              <a:rPr lang="en-US" smtClean="0"/>
              <a:t>134</a:t>
            </a:fld>
            <a:endParaRPr lang="en-US"/>
          </a:p>
        </p:txBody>
      </p:sp>
    </p:spTree>
    <p:extLst>
      <p:ext uri="{BB962C8B-B14F-4D97-AF65-F5344CB8AC3E}">
        <p14:creationId xmlns:p14="http://schemas.microsoft.com/office/powerpoint/2010/main" val="1660770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Finetuning on multiple tasks at the same time, inference on a new task</a:t>
            </a:r>
          </a:p>
        </p:txBody>
      </p:sp>
      <p:sp>
        <p:nvSpPr>
          <p:cNvPr id="4" name="Slide Number Placeholder 3"/>
          <p:cNvSpPr>
            <a:spLocks noGrp="1"/>
          </p:cNvSpPr>
          <p:nvPr>
            <p:ph type="sldNum" sz="quarter" idx="5"/>
          </p:nvPr>
        </p:nvSpPr>
        <p:spPr/>
        <p:txBody>
          <a:bodyPr/>
          <a:lstStyle/>
          <a:p>
            <a:fld id="{5CFAD0C2-C254-6340-AE95-5F3F67128CDB}" type="slidenum">
              <a:rPr lang="en-US" smtClean="0"/>
              <a:t>10</a:t>
            </a:fld>
            <a:endParaRPr lang="en-US"/>
          </a:p>
        </p:txBody>
      </p:sp>
    </p:spTree>
    <p:extLst>
      <p:ext uri="{BB962C8B-B14F-4D97-AF65-F5344CB8AC3E}">
        <p14:creationId xmlns:p14="http://schemas.microsoft.com/office/powerpoint/2010/main" val="3502745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Finetuning on multiple tasks at the same time, inference on a new task</a:t>
            </a:r>
          </a:p>
        </p:txBody>
      </p:sp>
      <p:sp>
        <p:nvSpPr>
          <p:cNvPr id="4" name="Slide Number Placeholder 3"/>
          <p:cNvSpPr>
            <a:spLocks noGrp="1"/>
          </p:cNvSpPr>
          <p:nvPr>
            <p:ph type="sldNum" sz="quarter" idx="5"/>
          </p:nvPr>
        </p:nvSpPr>
        <p:spPr/>
        <p:txBody>
          <a:bodyPr/>
          <a:lstStyle/>
          <a:p>
            <a:fld id="{5CFAD0C2-C254-6340-AE95-5F3F67128CDB}" type="slidenum">
              <a:rPr lang="en-US" smtClean="0"/>
              <a:t>11</a:t>
            </a:fld>
            <a:endParaRPr lang="en-US"/>
          </a:p>
        </p:txBody>
      </p:sp>
    </p:spTree>
    <p:extLst>
      <p:ext uri="{BB962C8B-B14F-4D97-AF65-F5344CB8AC3E}">
        <p14:creationId xmlns:p14="http://schemas.microsoft.com/office/powerpoint/2010/main" val="1438695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Tasks described as instructions in natural language</a:t>
            </a:r>
          </a:p>
        </p:txBody>
      </p:sp>
      <p:sp>
        <p:nvSpPr>
          <p:cNvPr id="4" name="Slide Number Placeholder 3"/>
          <p:cNvSpPr>
            <a:spLocks noGrp="1"/>
          </p:cNvSpPr>
          <p:nvPr>
            <p:ph type="sldNum" sz="quarter" idx="5"/>
          </p:nvPr>
        </p:nvSpPr>
        <p:spPr/>
        <p:txBody>
          <a:bodyPr/>
          <a:lstStyle/>
          <a:p>
            <a:fld id="{5CFAD0C2-C254-6340-AE95-5F3F67128CDB}" type="slidenum">
              <a:rPr lang="en-US" smtClean="0"/>
              <a:t>12</a:t>
            </a:fld>
            <a:endParaRPr lang="en-US"/>
          </a:p>
        </p:txBody>
      </p:sp>
    </p:spTree>
    <p:extLst>
      <p:ext uri="{BB962C8B-B14F-4D97-AF65-F5344CB8AC3E}">
        <p14:creationId xmlns:p14="http://schemas.microsoft.com/office/powerpoint/2010/main" val="2456557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just picking up probability of yes or no is not accurate, since there might be more ways of saying yes, than saying no</a:t>
            </a:r>
          </a:p>
          <a:p>
            <a:endParaRPr lang="en-CA"/>
          </a:p>
        </p:txBody>
      </p:sp>
      <p:sp>
        <p:nvSpPr>
          <p:cNvPr id="4" name="Slide Number Placeholder 3"/>
          <p:cNvSpPr>
            <a:spLocks noGrp="1"/>
          </p:cNvSpPr>
          <p:nvPr>
            <p:ph type="sldNum" sz="quarter" idx="5"/>
          </p:nvPr>
        </p:nvSpPr>
        <p:spPr/>
        <p:txBody>
          <a:bodyPr/>
          <a:lstStyle/>
          <a:p>
            <a:fld id="{5CFAD0C2-C254-6340-AE95-5F3F67128CDB}" type="slidenum">
              <a:rPr lang="en-US" smtClean="0"/>
              <a:t>14</a:t>
            </a:fld>
            <a:endParaRPr lang="en-US"/>
          </a:p>
        </p:txBody>
      </p:sp>
    </p:spTree>
    <p:extLst>
      <p:ext uri="{BB962C8B-B14F-4D97-AF65-F5344CB8AC3E}">
        <p14:creationId xmlns:p14="http://schemas.microsoft.com/office/powerpoint/2010/main" val="3550810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FLAN always outperforms the base model, in many cases outperforms GPT-3 , and </a:t>
            </a:r>
            <a:r>
              <a:rPr lang="en-CA" err="1"/>
              <a:t>GLaM</a:t>
            </a:r>
            <a:endParaRPr lang="en-CA"/>
          </a:p>
        </p:txBody>
      </p:sp>
      <p:sp>
        <p:nvSpPr>
          <p:cNvPr id="4" name="Slide Number Placeholder 3"/>
          <p:cNvSpPr>
            <a:spLocks noGrp="1"/>
          </p:cNvSpPr>
          <p:nvPr>
            <p:ph type="sldNum" sz="quarter" idx="5"/>
          </p:nvPr>
        </p:nvSpPr>
        <p:spPr/>
        <p:txBody>
          <a:bodyPr/>
          <a:lstStyle/>
          <a:p>
            <a:fld id="{5CFAD0C2-C254-6340-AE95-5F3F67128CDB}" type="slidenum">
              <a:rPr lang="en-US" smtClean="0"/>
              <a:t>17</a:t>
            </a:fld>
            <a:endParaRPr lang="en-US"/>
          </a:p>
        </p:txBody>
      </p:sp>
    </p:spTree>
    <p:extLst>
      <p:ext uri="{BB962C8B-B14F-4D97-AF65-F5344CB8AC3E}">
        <p14:creationId xmlns:p14="http://schemas.microsoft.com/office/powerpoint/2010/main" val="3176224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02550-E544-C4C1-5FC5-6C8CE7749F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9FE0960-93DB-4758-9AA2-91E78FB729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ADF8DC-DA72-43DF-DECC-2134CB7A2E9A}"/>
              </a:ext>
            </a:extLst>
          </p:cNvPr>
          <p:cNvSpPr>
            <a:spLocks noGrp="1"/>
          </p:cNvSpPr>
          <p:nvPr>
            <p:ph type="dt" sz="half" idx="10"/>
          </p:nvPr>
        </p:nvSpPr>
        <p:spPr>
          <a:xfrm>
            <a:off x="838200" y="6477373"/>
            <a:ext cx="2743200" cy="365125"/>
          </a:xfrm>
        </p:spPr>
        <p:txBody>
          <a:bodyPr/>
          <a:lstStyle/>
          <a:p>
            <a:pPr algn="r"/>
            <a:fld id="{A37D6D71-8B28-4ED6-B932-04B197003D23}" type="datetimeFigureOut">
              <a:rPr lang="en-US" smtClean="0"/>
              <a:pPr algn="r"/>
              <a:t>4/4/24</a:t>
            </a:fld>
            <a:endParaRPr lang="en-US" dirty="0"/>
          </a:p>
        </p:txBody>
      </p:sp>
      <p:sp>
        <p:nvSpPr>
          <p:cNvPr id="5" name="Footer Placeholder 4">
            <a:extLst>
              <a:ext uri="{FF2B5EF4-FFF2-40B4-BE49-F238E27FC236}">
                <a16:creationId xmlns:a16="http://schemas.microsoft.com/office/drawing/2014/main" id="{FAB8AF1C-4E65-6530-4671-9E98F7140E7A}"/>
              </a:ext>
            </a:extLst>
          </p:cNvPr>
          <p:cNvSpPr>
            <a:spLocks noGrp="1"/>
          </p:cNvSpPr>
          <p:nvPr>
            <p:ph type="ftr" sz="quarter" idx="11"/>
          </p:nvPr>
        </p:nvSpPr>
        <p:spPr>
          <a:xfrm>
            <a:off x="4038600" y="6477373"/>
            <a:ext cx="4114800" cy="365125"/>
          </a:xfrm>
        </p:spPr>
        <p:txBody>
          <a:bodyPr/>
          <a:lstStyle/>
          <a:p>
            <a:endParaRPr lang="en-US" dirty="0">
              <a:solidFill>
                <a:schemeClr val="bg1"/>
              </a:solidFill>
            </a:endParaRPr>
          </a:p>
        </p:txBody>
      </p:sp>
      <p:sp>
        <p:nvSpPr>
          <p:cNvPr id="6" name="Slide Number Placeholder 5">
            <a:extLst>
              <a:ext uri="{FF2B5EF4-FFF2-40B4-BE49-F238E27FC236}">
                <a16:creationId xmlns:a16="http://schemas.microsoft.com/office/drawing/2014/main" id="{4A721CD6-56C4-7121-FE51-EC50E1887B63}"/>
              </a:ext>
            </a:extLst>
          </p:cNvPr>
          <p:cNvSpPr>
            <a:spLocks noGrp="1"/>
          </p:cNvSpPr>
          <p:nvPr>
            <p:ph type="sldNum" sz="quarter" idx="12"/>
          </p:nvPr>
        </p:nvSpPr>
        <p:spPr>
          <a:xfrm>
            <a:off x="8610600" y="6477373"/>
            <a:ext cx="2743200" cy="365125"/>
          </a:xfrm>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1086777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84C43-76A7-5239-5744-F854AFB1BB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B9D718-E267-83B1-B7C8-E8665DCC85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6438F8-0EF5-806D-946E-87B2DEC4A95C}"/>
              </a:ext>
            </a:extLst>
          </p:cNvPr>
          <p:cNvSpPr>
            <a:spLocks noGrp="1"/>
          </p:cNvSpPr>
          <p:nvPr>
            <p:ph type="dt" sz="half" idx="10"/>
          </p:nvPr>
        </p:nvSpPr>
        <p:spPr>
          <a:xfrm>
            <a:off x="838200" y="6477373"/>
            <a:ext cx="2743200" cy="365125"/>
          </a:xfrm>
        </p:spPr>
        <p:txBody>
          <a:bodyPr/>
          <a:lstStyle/>
          <a:p>
            <a:pPr algn="r"/>
            <a:fld id="{A37D6D71-8B28-4ED6-B932-04B197003D23}" type="datetimeFigureOut">
              <a:rPr lang="en-US" smtClean="0"/>
              <a:pPr algn="r"/>
              <a:t>4/4/24</a:t>
            </a:fld>
            <a:endParaRPr lang="en-US" spc="50" dirty="0"/>
          </a:p>
        </p:txBody>
      </p:sp>
      <p:sp>
        <p:nvSpPr>
          <p:cNvPr id="5" name="Footer Placeholder 4">
            <a:extLst>
              <a:ext uri="{FF2B5EF4-FFF2-40B4-BE49-F238E27FC236}">
                <a16:creationId xmlns:a16="http://schemas.microsoft.com/office/drawing/2014/main" id="{AFC77F8C-F396-A4A5-8B89-D83C694640A3}"/>
              </a:ext>
            </a:extLst>
          </p:cNvPr>
          <p:cNvSpPr>
            <a:spLocks noGrp="1"/>
          </p:cNvSpPr>
          <p:nvPr>
            <p:ph type="ftr" sz="quarter" idx="11"/>
          </p:nvPr>
        </p:nvSpPr>
        <p:spPr>
          <a:xfrm>
            <a:off x="4038600" y="6477373"/>
            <a:ext cx="4114800" cy="365125"/>
          </a:xfrm>
        </p:spPr>
        <p:txBody>
          <a:bodyPr/>
          <a:lstStyle/>
          <a:p>
            <a:endParaRPr lang="en-US" spc="50" dirty="0"/>
          </a:p>
        </p:txBody>
      </p:sp>
      <p:sp>
        <p:nvSpPr>
          <p:cNvPr id="6" name="Slide Number Placeholder 5">
            <a:extLst>
              <a:ext uri="{FF2B5EF4-FFF2-40B4-BE49-F238E27FC236}">
                <a16:creationId xmlns:a16="http://schemas.microsoft.com/office/drawing/2014/main" id="{51DA5D31-1877-131B-D287-0DA35F86E374}"/>
              </a:ext>
            </a:extLst>
          </p:cNvPr>
          <p:cNvSpPr>
            <a:spLocks noGrp="1"/>
          </p:cNvSpPr>
          <p:nvPr>
            <p:ph type="sldNum" sz="quarter" idx="12"/>
          </p:nvPr>
        </p:nvSpPr>
        <p:spPr>
          <a:xfrm>
            <a:off x="8610600" y="6477373"/>
            <a:ext cx="2743200" cy="365125"/>
          </a:xfrm>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4273394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B4EFD-5F11-02A2-D17D-752AB34BF7C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2E2DF1-ADCD-429E-881D-7C26DD67BF3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29D2F3-D8AA-01FA-3F65-F819E19B64E8}"/>
              </a:ext>
            </a:extLst>
          </p:cNvPr>
          <p:cNvSpPr>
            <a:spLocks noGrp="1"/>
          </p:cNvSpPr>
          <p:nvPr>
            <p:ph type="dt" sz="half" idx="10"/>
          </p:nvPr>
        </p:nvSpPr>
        <p:spPr>
          <a:xfrm>
            <a:off x="838200" y="6477373"/>
            <a:ext cx="2743200" cy="365125"/>
          </a:xfrm>
        </p:spPr>
        <p:txBody>
          <a:bodyPr/>
          <a:lstStyle/>
          <a:p>
            <a:pPr algn="r"/>
            <a:fld id="{A37D6D71-8B28-4ED6-B932-04B197003D23}" type="datetimeFigureOut">
              <a:rPr lang="en-US" smtClean="0"/>
              <a:pPr algn="r"/>
              <a:t>4/4/24</a:t>
            </a:fld>
            <a:endParaRPr lang="en-US" spc="50" dirty="0"/>
          </a:p>
        </p:txBody>
      </p:sp>
      <p:sp>
        <p:nvSpPr>
          <p:cNvPr id="5" name="Footer Placeholder 4">
            <a:extLst>
              <a:ext uri="{FF2B5EF4-FFF2-40B4-BE49-F238E27FC236}">
                <a16:creationId xmlns:a16="http://schemas.microsoft.com/office/drawing/2014/main" id="{65876C3E-DC8E-C64A-308F-17C4ACCD4FDA}"/>
              </a:ext>
            </a:extLst>
          </p:cNvPr>
          <p:cNvSpPr>
            <a:spLocks noGrp="1"/>
          </p:cNvSpPr>
          <p:nvPr>
            <p:ph type="ftr" sz="quarter" idx="11"/>
          </p:nvPr>
        </p:nvSpPr>
        <p:spPr>
          <a:xfrm>
            <a:off x="4038600" y="6477373"/>
            <a:ext cx="4114800" cy="365125"/>
          </a:xfrm>
        </p:spPr>
        <p:txBody>
          <a:bodyPr/>
          <a:lstStyle/>
          <a:p>
            <a:endParaRPr lang="en-US" spc="50" dirty="0"/>
          </a:p>
        </p:txBody>
      </p:sp>
      <p:sp>
        <p:nvSpPr>
          <p:cNvPr id="6" name="Slide Number Placeholder 5">
            <a:extLst>
              <a:ext uri="{FF2B5EF4-FFF2-40B4-BE49-F238E27FC236}">
                <a16:creationId xmlns:a16="http://schemas.microsoft.com/office/drawing/2014/main" id="{ED23FD9E-8CAD-B1CF-7C1B-5C2D9FF043D2}"/>
              </a:ext>
            </a:extLst>
          </p:cNvPr>
          <p:cNvSpPr>
            <a:spLocks noGrp="1"/>
          </p:cNvSpPr>
          <p:nvPr>
            <p:ph type="sldNum" sz="quarter" idx="12"/>
          </p:nvPr>
        </p:nvSpPr>
        <p:spPr>
          <a:xfrm>
            <a:off x="8610600" y="6477373"/>
            <a:ext cx="2743200" cy="365125"/>
          </a:xfrm>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3586284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31127-9E15-A445-AD8D-C387316BADC7}"/>
              </a:ext>
            </a:extLst>
          </p:cNvPr>
          <p:cNvSpPr>
            <a:spLocks noGrp="1"/>
          </p:cNvSpPr>
          <p:nvPr>
            <p:ph type="title"/>
          </p:nvPr>
        </p:nvSpPr>
        <p:spPr>
          <a:xfrm>
            <a:off x="17929" y="18256"/>
            <a:ext cx="12192000" cy="1165086"/>
          </a:xfrm>
        </p:spPr>
        <p:txBody>
          <a:bodyPr/>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054C2E2B-F9BF-62F4-7059-E250882AA735}"/>
              </a:ext>
            </a:extLst>
          </p:cNvPr>
          <p:cNvSpPr>
            <a:spLocks noGrp="1"/>
          </p:cNvSpPr>
          <p:nvPr>
            <p:ph idx="1"/>
          </p:nvPr>
        </p:nvSpPr>
        <p:spPr>
          <a:xfrm>
            <a:off x="838200" y="1183342"/>
            <a:ext cx="10515600" cy="52940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837677-D3CE-55C2-2C83-26E0E98D6BC5}"/>
              </a:ext>
            </a:extLst>
          </p:cNvPr>
          <p:cNvSpPr>
            <a:spLocks noGrp="1"/>
          </p:cNvSpPr>
          <p:nvPr>
            <p:ph type="dt" sz="half" idx="10"/>
          </p:nvPr>
        </p:nvSpPr>
        <p:spPr>
          <a:xfrm>
            <a:off x="838200" y="6477373"/>
            <a:ext cx="2743200" cy="365125"/>
          </a:xfrm>
        </p:spPr>
        <p:txBody>
          <a:bodyPr/>
          <a:lstStyle/>
          <a:p>
            <a:pPr algn="r"/>
            <a:fld id="{A37D6D71-8B28-4ED6-B932-04B197003D23}" type="datetimeFigureOut">
              <a:rPr lang="en-US" smtClean="0"/>
              <a:pPr algn="r"/>
              <a:t>4/4/24</a:t>
            </a:fld>
            <a:endParaRPr lang="en-US" spc="50" dirty="0"/>
          </a:p>
        </p:txBody>
      </p:sp>
      <p:sp>
        <p:nvSpPr>
          <p:cNvPr id="5" name="Footer Placeholder 4">
            <a:extLst>
              <a:ext uri="{FF2B5EF4-FFF2-40B4-BE49-F238E27FC236}">
                <a16:creationId xmlns:a16="http://schemas.microsoft.com/office/drawing/2014/main" id="{AA17F0FE-6A21-41A1-99DD-07CF5EEE4BBF}"/>
              </a:ext>
            </a:extLst>
          </p:cNvPr>
          <p:cNvSpPr>
            <a:spLocks noGrp="1"/>
          </p:cNvSpPr>
          <p:nvPr>
            <p:ph type="ftr" sz="quarter" idx="11"/>
          </p:nvPr>
        </p:nvSpPr>
        <p:spPr>
          <a:xfrm>
            <a:off x="4038600" y="6477373"/>
            <a:ext cx="4114800" cy="365125"/>
          </a:xfrm>
        </p:spPr>
        <p:txBody>
          <a:bodyPr/>
          <a:lstStyle/>
          <a:p>
            <a:endParaRPr lang="en-US" spc="50" dirty="0"/>
          </a:p>
        </p:txBody>
      </p:sp>
      <p:sp>
        <p:nvSpPr>
          <p:cNvPr id="6" name="Slide Number Placeholder 5">
            <a:extLst>
              <a:ext uri="{FF2B5EF4-FFF2-40B4-BE49-F238E27FC236}">
                <a16:creationId xmlns:a16="http://schemas.microsoft.com/office/drawing/2014/main" id="{38C6DE35-0251-72C1-B5A9-52CF0498C536}"/>
              </a:ext>
            </a:extLst>
          </p:cNvPr>
          <p:cNvSpPr>
            <a:spLocks noGrp="1"/>
          </p:cNvSpPr>
          <p:nvPr>
            <p:ph type="sldNum" sz="quarter" idx="12"/>
          </p:nvPr>
        </p:nvSpPr>
        <p:spPr>
          <a:xfrm>
            <a:off x="8610600" y="6477373"/>
            <a:ext cx="2743200" cy="365125"/>
          </a:xfrm>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3582407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BC184-1113-E3CB-6698-AE6B64AE47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C5CE6A-B41E-1E3F-8247-E454D32D7A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28E0A8-EE8C-5BB0-5609-DA4878640D70}"/>
              </a:ext>
            </a:extLst>
          </p:cNvPr>
          <p:cNvSpPr>
            <a:spLocks noGrp="1"/>
          </p:cNvSpPr>
          <p:nvPr>
            <p:ph type="dt" sz="half" idx="10"/>
          </p:nvPr>
        </p:nvSpPr>
        <p:spPr>
          <a:xfrm>
            <a:off x="838200" y="6504267"/>
            <a:ext cx="2743200" cy="365125"/>
          </a:xfrm>
        </p:spPr>
        <p:txBody>
          <a:bodyPr/>
          <a:lstStyle/>
          <a:p>
            <a:pPr algn="r"/>
            <a:fld id="{A37D6D71-8B28-4ED6-B932-04B197003D23}" type="datetimeFigureOut">
              <a:rPr lang="en-US" smtClean="0"/>
              <a:pPr algn="r"/>
              <a:t>4/4/24</a:t>
            </a:fld>
            <a:endParaRPr lang="en-US" dirty="0"/>
          </a:p>
        </p:txBody>
      </p:sp>
      <p:sp>
        <p:nvSpPr>
          <p:cNvPr id="5" name="Footer Placeholder 4">
            <a:extLst>
              <a:ext uri="{FF2B5EF4-FFF2-40B4-BE49-F238E27FC236}">
                <a16:creationId xmlns:a16="http://schemas.microsoft.com/office/drawing/2014/main" id="{397C42A6-A709-A5D1-160E-F932FF3A4885}"/>
              </a:ext>
            </a:extLst>
          </p:cNvPr>
          <p:cNvSpPr>
            <a:spLocks noGrp="1"/>
          </p:cNvSpPr>
          <p:nvPr>
            <p:ph type="ftr" sz="quarter" idx="11"/>
          </p:nvPr>
        </p:nvSpPr>
        <p:spPr>
          <a:xfrm>
            <a:off x="4038600" y="6504267"/>
            <a:ext cx="4114800" cy="365125"/>
          </a:xfrm>
        </p:spPr>
        <p:txBody>
          <a:bodyPr/>
          <a:lstStyle/>
          <a:p>
            <a:endParaRPr lang="en-US" dirty="0">
              <a:solidFill>
                <a:schemeClr val="tx1"/>
              </a:solidFill>
            </a:endParaRPr>
          </a:p>
        </p:txBody>
      </p:sp>
      <p:sp>
        <p:nvSpPr>
          <p:cNvPr id="6" name="Slide Number Placeholder 5">
            <a:extLst>
              <a:ext uri="{FF2B5EF4-FFF2-40B4-BE49-F238E27FC236}">
                <a16:creationId xmlns:a16="http://schemas.microsoft.com/office/drawing/2014/main" id="{94D55955-04DC-82E8-AAAE-EED31E44935E}"/>
              </a:ext>
            </a:extLst>
          </p:cNvPr>
          <p:cNvSpPr>
            <a:spLocks noGrp="1"/>
          </p:cNvSpPr>
          <p:nvPr>
            <p:ph type="sldNum" sz="quarter" idx="12"/>
          </p:nvPr>
        </p:nvSpPr>
        <p:spPr>
          <a:xfrm>
            <a:off x="8610600" y="6504267"/>
            <a:ext cx="2743200" cy="365125"/>
          </a:xfrm>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2431836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3AAF-6391-7040-2263-BF68C96DCCE6}"/>
              </a:ext>
            </a:extLst>
          </p:cNvPr>
          <p:cNvSpPr>
            <a:spLocks noGrp="1"/>
          </p:cNvSpPr>
          <p:nvPr>
            <p:ph type="title"/>
          </p:nvPr>
        </p:nvSpPr>
        <p:spPr>
          <a:xfrm>
            <a:off x="0" y="0"/>
            <a:ext cx="12192000" cy="1116106"/>
          </a:xfrm>
        </p:spPr>
        <p:txBody>
          <a:bodyPr/>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0232517F-2220-509E-7312-10D5DC459BD1}"/>
              </a:ext>
            </a:extLst>
          </p:cNvPr>
          <p:cNvSpPr>
            <a:spLocks noGrp="1"/>
          </p:cNvSpPr>
          <p:nvPr>
            <p:ph sz="half" idx="1"/>
          </p:nvPr>
        </p:nvSpPr>
        <p:spPr>
          <a:xfrm>
            <a:off x="838200" y="1116106"/>
            <a:ext cx="5181600" cy="5374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5203871B-734E-1442-D40E-6522769673A0}"/>
              </a:ext>
            </a:extLst>
          </p:cNvPr>
          <p:cNvSpPr>
            <a:spLocks noGrp="1"/>
          </p:cNvSpPr>
          <p:nvPr>
            <p:ph sz="half" idx="2"/>
          </p:nvPr>
        </p:nvSpPr>
        <p:spPr>
          <a:xfrm>
            <a:off x="6172200" y="1116106"/>
            <a:ext cx="5181600" cy="5374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A94864-78BB-A1C6-E916-CF91AB5012BF}"/>
              </a:ext>
            </a:extLst>
          </p:cNvPr>
          <p:cNvSpPr>
            <a:spLocks noGrp="1"/>
          </p:cNvSpPr>
          <p:nvPr>
            <p:ph type="dt" sz="half" idx="10"/>
          </p:nvPr>
        </p:nvSpPr>
        <p:spPr>
          <a:xfrm>
            <a:off x="838200" y="6490820"/>
            <a:ext cx="2743200" cy="365125"/>
          </a:xfrm>
        </p:spPr>
        <p:txBody>
          <a:bodyPr/>
          <a:lstStyle/>
          <a:p>
            <a:pPr algn="r"/>
            <a:fld id="{A37D6D71-8B28-4ED6-B932-04B197003D23}" type="datetimeFigureOut">
              <a:rPr lang="en-US" smtClean="0"/>
              <a:pPr algn="r"/>
              <a:t>4/4/24</a:t>
            </a:fld>
            <a:endParaRPr lang="en-US" spc="50" dirty="0"/>
          </a:p>
        </p:txBody>
      </p:sp>
      <p:sp>
        <p:nvSpPr>
          <p:cNvPr id="6" name="Footer Placeholder 5">
            <a:extLst>
              <a:ext uri="{FF2B5EF4-FFF2-40B4-BE49-F238E27FC236}">
                <a16:creationId xmlns:a16="http://schemas.microsoft.com/office/drawing/2014/main" id="{2FD84D58-6C3A-2F4B-C6B7-E5BAF2509E66}"/>
              </a:ext>
            </a:extLst>
          </p:cNvPr>
          <p:cNvSpPr>
            <a:spLocks noGrp="1"/>
          </p:cNvSpPr>
          <p:nvPr>
            <p:ph type="ftr" sz="quarter" idx="11"/>
          </p:nvPr>
        </p:nvSpPr>
        <p:spPr>
          <a:xfrm>
            <a:off x="4038600" y="6490820"/>
            <a:ext cx="4114800" cy="365125"/>
          </a:xfrm>
        </p:spPr>
        <p:txBody>
          <a:bodyPr/>
          <a:lstStyle/>
          <a:p>
            <a:endParaRPr lang="en-US" spc="50" dirty="0"/>
          </a:p>
        </p:txBody>
      </p:sp>
      <p:sp>
        <p:nvSpPr>
          <p:cNvPr id="7" name="Slide Number Placeholder 6">
            <a:extLst>
              <a:ext uri="{FF2B5EF4-FFF2-40B4-BE49-F238E27FC236}">
                <a16:creationId xmlns:a16="http://schemas.microsoft.com/office/drawing/2014/main" id="{F9518FBE-FB37-20F4-DA80-1FB5F055D542}"/>
              </a:ext>
            </a:extLst>
          </p:cNvPr>
          <p:cNvSpPr>
            <a:spLocks noGrp="1"/>
          </p:cNvSpPr>
          <p:nvPr>
            <p:ph type="sldNum" sz="quarter" idx="12"/>
          </p:nvPr>
        </p:nvSpPr>
        <p:spPr>
          <a:xfrm>
            <a:off x="8610600" y="6490820"/>
            <a:ext cx="2743200" cy="365125"/>
          </a:xfrm>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58106400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008AF-F2BA-3E3D-6B58-FEE824818F53}"/>
              </a:ext>
            </a:extLst>
          </p:cNvPr>
          <p:cNvSpPr>
            <a:spLocks noGrp="1"/>
          </p:cNvSpPr>
          <p:nvPr>
            <p:ph type="title"/>
          </p:nvPr>
        </p:nvSpPr>
        <p:spPr>
          <a:xfrm>
            <a:off x="0" y="5556"/>
            <a:ext cx="12192000" cy="1097104"/>
          </a:xfrm>
        </p:spPr>
        <p:txBody>
          <a:bodyPr/>
          <a:lstStyle>
            <a:lvl1pPr algn="ctr">
              <a:defRPr/>
            </a:lvl1pPr>
          </a:lstStyle>
          <a:p>
            <a:r>
              <a:rPr lang="en-US"/>
              <a:t>Click to edit Master title style</a:t>
            </a:r>
          </a:p>
        </p:txBody>
      </p:sp>
      <p:sp>
        <p:nvSpPr>
          <p:cNvPr id="3" name="Text Placeholder 2">
            <a:extLst>
              <a:ext uri="{FF2B5EF4-FFF2-40B4-BE49-F238E27FC236}">
                <a16:creationId xmlns:a16="http://schemas.microsoft.com/office/drawing/2014/main" id="{A5FFB0BA-CE4D-4FDE-9F9E-171E0DF102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697405-D98E-D99F-6DE2-315D6F14509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9CA83A-5ACB-F097-BB93-1E47D5FACE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7FAFDD-D093-24FB-61D7-F4FE269048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DC8139-FFDB-469D-90BA-E449847600E1}"/>
              </a:ext>
            </a:extLst>
          </p:cNvPr>
          <p:cNvSpPr>
            <a:spLocks noGrp="1"/>
          </p:cNvSpPr>
          <p:nvPr>
            <p:ph type="dt" sz="half" idx="10"/>
          </p:nvPr>
        </p:nvSpPr>
        <p:spPr>
          <a:xfrm>
            <a:off x="838200" y="6477373"/>
            <a:ext cx="2743200" cy="365125"/>
          </a:xfrm>
        </p:spPr>
        <p:txBody>
          <a:bodyPr/>
          <a:lstStyle/>
          <a:p>
            <a:pPr algn="r"/>
            <a:fld id="{A37D6D71-8B28-4ED6-B932-04B197003D23}" type="datetimeFigureOut">
              <a:rPr lang="en-US" smtClean="0"/>
              <a:pPr algn="r"/>
              <a:t>4/4/24</a:t>
            </a:fld>
            <a:endParaRPr lang="en-US" spc="50" dirty="0"/>
          </a:p>
        </p:txBody>
      </p:sp>
      <p:sp>
        <p:nvSpPr>
          <p:cNvPr id="8" name="Footer Placeholder 7">
            <a:extLst>
              <a:ext uri="{FF2B5EF4-FFF2-40B4-BE49-F238E27FC236}">
                <a16:creationId xmlns:a16="http://schemas.microsoft.com/office/drawing/2014/main" id="{AD486573-A6B0-1127-6838-2D25A9F7856B}"/>
              </a:ext>
            </a:extLst>
          </p:cNvPr>
          <p:cNvSpPr>
            <a:spLocks noGrp="1"/>
          </p:cNvSpPr>
          <p:nvPr>
            <p:ph type="ftr" sz="quarter" idx="11"/>
          </p:nvPr>
        </p:nvSpPr>
        <p:spPr>
          <a:xfrm>
            <a:off x="4038600" y="6477373"/>
            <a:ext cx="4114800" cy="365125"/>
          </a:xfrm>
        </p:spPr>
        <p:txBody>
          <a:bodyPr/>
          <a:lstStyle/>
          <a:p>
            <a:endParaRPr lang="en-US" spc="50" dirty="0"/>
          </a:p>
        </p:txBody>
      </p:sp>
      <p:sp>
        <p:nvSpPr>
          <p:cNvPr id="9" name="Slide Number Placeholder 8">
            <a:extLst>
              <a:ext uri="{FF2B5EF4-FFF2-40B4-BE49-F238E27FC236}">
                <a16:creationId xmlns:a16="http://schemas.microsoft.com/office/drawing/2014/main" id="{53F30504-5C68-A03D-7E11-BC775F162266}"/>
              </a:ext>
            </a:extLst>
          </p:cNvPr>
          <p:cNvSpPr>
            <a:spLocks noGrp="1"/>
          </p:cNvSpPr>
          <p:nvPr>
            <p:ph type="sldNum" sz="quarter" idx="12"/>
          </p:nvPr>
        </p:nvSpPr>
        <p:spPr>
          <a:xfrm>
            <a:off x="8610600" y="6477373"/>
            <a:ext cx="2743200" cy="365125"/>
          </a:xfrm>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4277051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62668-3D8C-2EE9-4AE9-54407704DA97}"/>
              </a:ext>
            </a:extLst>
          </p:cNvPr>
          <p:cNvSpPr>
            <a:spLocks noGrp="1"/>
          </p:cNvSpPr>
          <p:nvPr>
            <p:ph type="title"/>
          </p:nvPr>
        </p:nvSpPr>
        <p:spPr>
          <a:xfrm>
            <a:off x="0" y="0"/>
            <a:ext cx="12192000" cy="1129553"/>
          </a:xfrm>
        </p:spPr>
        <p:txBody>
          <a:bodyPr/>
          <a:lstStyle>
            <a:lvl1pPr algn="ctr">
              <a:defRPr/>
            </a:lvl1pPr>
          </a:lstStyle>
          <a:p>
            <a:r>
              <a:rPr lang="en-US"/>
              <a:t>Click to edit Master title style</a:t>
            </a:r>
          </a:p>
        </p:txBody>
      </p:sp>
      <p:sp>
        <p:nvSpPr>
          <p:cNvPr id="3" name="Date Placeholder 2">
            <a:extLst>
              <a:ext uri="{FF2B5EF4-FFF2-40B4-BE49-F238E27FC236}">
                <a16:creationId xmlns:a16="http://schemas.microsoft.com/office/drawing/2014/main" id="{C084B263-9F32-7328-F41B-39B4379BCEE9}"/>
              </a:ext>
            </a:extLst>
          </p:cNvPr>
          <p:cNvSpPr>
            <a:spLocks noGrp="1"/>
          </p:cNvSpPr>
          <p:nvPr>
            <p:ph type="dt" sz="half" idx="10"/>
          </p:nvPr>
        </p:nvSpPr>
        <p:spPr>
          <a:xfrm>
            <a:off x="838200" y="6490820"/>
            <a:ext cx="2743200" cy="365125"/>
          </a:xfrm>
        </p:spPr>
        <p:txBody>
          <a:bodyPr/>
          <a:lstStyle/>
          <a:p>
            <a:pPr algn="r"/>
            <a:fld id="{A37D6D71-8B28-4ED6-B932-04B197003D23}" type="datetimeFigureOut">
              <a:rPr lang="en-US" smtClean="0"/>
              <a:pPr algn="r"/>
              <a:t>4/4/24</a:t>
            </a:fld>
            <a:endParaRPr lang="en-US" dirty="0"/>
          </a:p>
        </p:txBody>
      </p:sp>
      <p:sp>
        <p:nvSpPr>
          <p:cNvPr id="4" name="Footer Placeholder 3">
            <a:extLst>
              <a:ext uri="{FF2B5EF4-FFF2-40B4-BE49-F238E27FC236}">
                <a16:creationId xmlns:a16="http://schemas.microsoft.com/office/drawing/2014/main" id="{7F1B3EF2-8FA0-4DDD-FD31-71860E55DD3C}"/>
              </a:ext>
            </a:extLst>
          </p:cNvPr>
          <p:cNvSpPr>
            <a:spLocks noGrp="1"/>
          </p:cNvSpPr>
          <p:nvPr>
            <p:ph type="ftr" sz="quarter" idx="11"/>
          </p:nvPr>
        </p:nvSpPr>
        <p:spPr>
          <a:xfrm>
            <a:off x="4038600" y="6490820"/>
            <a:ext cx="4114800" cy="365125"/>
          </a:xfrm>
        </p:spPr>
        <p:txBody>
          <a:bodyPr/>
          <a:lstStyle/>
          <a:p>
            <a:endParaRPr lang="en-US" dirty="0">
              <a:solidFill>
                <a:schemeClr val="tx1"/>
              </a:solidFill>
            </a:endParaRPr>
          </a:p>
        </p:txBody>
      </p:sp>
      <p:sp>
        <p:nvSpPr>
          <p:cNvPr id="5" name="Slide Number Placeholder 4">
            <a:extLst>
              <a:ext uri="{FF2B5EF4-FFF2-40B4-BE49-F238E27FC236}">
                <a16:creationId xmlns:a16="http://schemas.microsoft.com/office/drawing/2014/main" id="{CDEB27B7-A705-6709-3F35-77286BD23CBF}"/>
              </a:ext>
            </a:extLst>
          </p:cNvPr>
          <p:cNvSpPr>
            <a:spLocks noGrp="1"/>
          </p:cNvSpPr>
          <p:nvPr>
            <p:ph type="sldNum" sz="quarter" idx="12"/>
          </p:nvPr>
        </p:nvSpPr>
        <p:spPr>
          <a:xfrm>
            <a:off x="8610600" y="6490820"/>
            <a:ext cx="2743200" cy="365125"/>
          </a:xfrm>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3462430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82A62D-9C23-A8CE-57F1-CB207298FE9B}"/>
              </a:ext>
            </a:extLst>
          </p:cNvPr>
          <p:cNvSpPr>
            <a:spLocks noGrp="1"/>
          </p:cNvSpPr>
          <p:nvPr>
            <p:ph type="dt" sz="half" idx="10"/>
          </p:nvPr>
        </p:nvSpPr>
        <p:spPr>
          <a:xfrm>
            <a:off x="838200" y="6477373"/>
            <a:ext cx="2743200" cy="365125"/>
          </a:xfrm>
        </p:spPr>
        <p:txBody>
          <a:bodyPr/>
          <a:lstStyle/>
          <a:p>
            <a:pPr algn="r"/>
            <a:fld id="{A37D6D71-8B28-4ED6-B932-04B197003D23}" type="datetimeFigureOut">
              <a:rPr lang="en-US" smtClean="0"/>
              <a:pPr algn="r"/>
              <a:t>4/4/24</a:t>
            </a:fld>
            <a:endParaRPr lang="en-US" dirty="0"/>
          </a:p>
        </p:txBody>
      </p:sp>
      <p:sp>
        <p:nvSpPr>
          <p:cNvPr id="3" name="Footer Placeholder 2">
            <a:extLst>
              <a:ext uri="{FF2B5EF4-FFF2-40B4-BE49-F238E27FC236}">
                <a16:creationId xmlns:a16="http://schemas.microsoft.com/office/drawing/2014/main" id="{49D73FBA-0C0A-D13F-927A-A349671AD1E6}"/>
              </a:ext>
            </a:extLst>
          </p:cNvPr>
          <p:cNvSpPr>
            <a:spLocks noGrp="1"/>
          </p:cNvSpPr>
          <p:nvPr>
            <p:ph type="ftr" sz="quarter" idx="11"/>
          </p:nvPr>
        </p:nvSpPr>
        <p:spPr>
          <a:xfrm>
            <a:off x="4038600" y="6477373"/>
            <a:ext cx="4114800" cy="365125"/>
          </a:xfrm>
        </p:spPr>
        <p:txBody>
          <a:bodyPr/>
          <a:lstStyle/>
          <a:p>
            <a:endParaRPr lang="en-US" dirty="0">
              <a:solidFill>
                <a:schemeClr val="tx1"/>
              </a:solidFill>
            </a:endParaRPr>
          </a:p>
        </p:txBody>
      </p:sp>
      <p:sp>
        <p:nvSpPr>
          <p:cNvPr id="4" name="Slide Number Placeholder 3">
            <a:extLst>
              <a:ext uri="{FF2B5EF4-FFF2-40B4-BE49-F238E27FC236}">
                <a16:creationId xmlns:a16="http://schemas.microsoft.com/office/drawing/2014/main" id="{7AABE2E4-F4A2-F6AE-1C91-803AD0999751}"/>
              </a:ext>
            </a:extLst>
          </p:cNvPr>
          <p:cNvSpPr>
            <a:spLocks noGrp="1"/>
          </p:cNvSpPr>
          <p:nvPr>
            <p:ph type="sldNum" sz="quarter" idx="12"/>
          </p:nvPr>
        </p:nvSpPr>
        <p:spPr>
          <a:xfrm>
            <a:off x="8610600" y="6477373"/>
            <a:ext cx="2743200" cy="365125"/>
          </a:xfrm>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4251970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5E85A-9674-535B-0C2E-8B41B7E6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10853F-03D7-E335-16CB-4F04EF9DCC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F37758-B4C5-5EB0-8C65-266E3BD27B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F55628-FCF9-0648-6E6E-F5826FDD0EC4}"/>
              </a:ext>
            </a:extLst>
          </p:cNvPr>
          <p:cNvSpPr>
            <a:spLocks noGrp="1"/>
          </p:cNvSpPr>
          <p:nvPr>
            <p:ph type="dt" sz="half" idx="10"/>
          </p:nvPr>
        </p:nvSpPr>
        <p:spPr>
          <a:xfrm>
            <a:off x="838200" y="6490820"/>
            <a:ext cx="2743200" cy="365125"/>
          </a:xfrm>
        </p:spPr>
        <p:txBody>
          <a:bodyPr/>
          <a:lstStyle/>
          <a:p>
            <a:pPr algn="r"/>
            <a:fld id="{A37D6D71-8B28-4ED6-B932-04B197003D23}" type="datetimeFigureOut">
              <a:rPr lang="en-US" smtClean="0"/>
              <a:pPr algn="r"/>
              <a:t>4/4/24</a:t>
            </a:fld>
            <a:endParaRPr lang="en-US" spc="50" dirty="0"/>
          </a:p>
        </p:txBody>
      </p:sp>
      <p:sp>
        <p:nvSpPr>
          <p:cNvPr id="6" name="Footer Placeholder 5">
            <a:extLst>
              <a:ext uri="{FF2B5EF4-FFF2-40B4-BE49-F238E27FC236}">
                <a16:creationId xmlns:a16="http://schemas.microsoft.com/office/drawing/2014/main" id="{CED8F0B0-F0F1-150B-7C74-478CD1C76D5A}"/>
              </a:ext>
            </a:extLst>
          </p:cNvPr>
          <p:cNvSpPr>
            <a:spLocks noGrp="1"/>
          </p:cNvSpPr>
          <p:nvPr>
            <p:ph type="ftr" sz="quarter" idx="11"/>
          </p:nvPr>
        </p:nvSpPr>
        <p:spPr>
          <a:xfrm>
            <a:off x="4038600" y="6490820"/>
            <a:ext cx="4114800" cy="365125"/>
          </a:xfrm>
        </p:spPr>
        <p:txBody>
          <a:bodyPr/>
          <a:lstStyle/>
          <a:p>
            <a:endParaRPr lang="en-US" spc="50" dirty="0"/>
          </a:p>
        </p:txBody>
      </p:sp>
      <p:sp>
        <p:nvSpPr>
          <p:cNvPr id="7" name="Slide Number Placeholder 6">
            <a:extLst>
              <a:ext uri="{FF2B5EF4-FFF2-40B4-BE49-F238E27FC236}">
                <a16:creationId xmlns:a16="http://schemas.microsoft.com/office/drawing/2014/main" id="{B72CD0F4-37B4-1EA2-DEE6-BF7BE965197E}"/>
              </a:ext>
            </a:extLst>
          </p:cNvPr>
          <p:cNvSpPr>
            <a:spLocks noGrp="1"/>
          </p:cNvSpPr>
          <p:nvPr>
            <p:ph type="sldNum" sz="quarter" idx="12"/>
          </p:nvPr>
        </p:nvSpPr>
        <p:spPr>
          <a:xfrm>
            <a:off x="8610600" y="6490820"/>
            <a:ext cx="2743200" cy="365125"/>
          </a:xfrm>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2816734314"/>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2BD80-5E74-286D-A88A-B5001C289F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C1A3AF-CA86-8237-DBD8-C630A8B219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1805A9B-1015-6176-54B5-A587E13A5D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523F17-BA6A-5168-3B4B-3A442DEA3205}"/>
              </a:ext>
            </a:extLst>
          </p:cNvPr>
          <p:cNvSpPr>
            <a:spLocks noGrp="1"/>
          </p:cNvSpPr>
          <p:nvPr>
            <p:ph type="dt" sz="half" idx="10"/>
          </p:nvPr>
        </p:nvSpPr>
        <p:spPr>
          <a:xfrm>
            <a:off x="838200" y="6477373"/>
            <a:ext cx="2743200" cy="365125"/>
          </a:xfrm>
        </p:spPr>
        <p:txBody>
          <a:bodyPr/>
          <a:lstStyle/>
          <a:p>
            <a:pPr algn="r"/>
            <a:fld id="{A37D6D71-8B28-4ED6-B932-04B197003D23}" type="datetimeFigureOut">
              <a:rPr lang="en-US" smtClean="0"/>
              <a:pPr algn="r"/>
              <a:t>4/4/24</a:t>
            </a:fld>
            <a:endParaRPr lang="en-US" dirty="0"/>
          </a:p>
        </p:txBody>
      </p:sp>
      <p:sp>
        <p:nvSpPr>
          <p:cNvPr id="6" name="Footer Placeholder 5">
            <a:extLst>
              <a:ext uri="{FF2B5EF4-FFF2-40B4-BE49-F238E27FC236}">
                <a16:creationId xmlns:a16="http://schemas.microsoft.com/office/drawing/2014/main" id="{818175C6-A770-589A-284B-886004CDD1EC}"/>
              </a:ext>
            </a:extLst>
          </p:cNvPr>
          <p:cNvSpPr>
            <a:spLocks noGrp="1"/>
          </p:cNvSpPr>
          <p:nvPr>
            <p:ph type="ftr" sz="quarter" idx="11"/>
          </p:nvPr>
        </p:nvSpPr>
        <p:spPr>
          <a:xfrm>
            <a:off x="4038600" y="6477373"/>
            <a:ext cx="4114800" cy="365125"/>
          </a:xfrm>
        </p:spPr>
        <p:txBody>
          <a:bodyPr/>
          <a:lstStyle/>
          <a:p>
            <a:endParaRPr lang="en-US" dirty="0"/>
          </a:p>
        </p:txBody>
      </p:sp>
      <p:sp>
        <p:nvSpPr>
          <p:cNvPr id="7" name="Slide Number Placeholder 6">
            <a:extLst>
              <a:ext uri="{FF2B5EF4-FFF2-40B4-BE49-F238E27FC236}">
                <a16:creationId xmlns:a16="http://schemas.microsoft.com/office/drawing/2014/main" id="{CB8610A3-AD90-569D-B9E6-7033E619F227}"/>
              </a:ext>
            </a:extLst>
          </p:cNvPr>
          <p:cNvSpPr>
            <a:spLocks noGrp="1"/>
          </p:cNvSpPr>
          <p:nvPr>
            <p:ph type="sldNum" sz="quarter" idx="12"/>
          </p:nvPr>
        </p:nvSpPr>
        <p:spPr>
          <a:xfrm>
            <a:off x="8610600" y="6477373"/>
            <a:ext cx="2743200" cy="365125"/>
          </a:xfrm>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1658225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43A4E1-0773-ADC5-080E-4F3900428E60}"/>
              </a:ext>
            </a:extLst>
          </p:cNvPr>
          <p:cNvSpPr>
            <a:spLocks noGrp="1"/>
          </p:cNvSpPr>
          <p:nvPr>
            <p:ph type="title"/>
          </p:nvPr>
        </p:nvSpPr>
        <p:spPr>
          <a:xfrm>
            <a:off x="0" y="0"/>
            <a:ext cx="12192000" cy="118334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07F95F-8165-7ED2-8E01-2D73B745BC55}"/>
              </a:ext>
            </a:extLst>
          </p:cNvPr>
          <p:cNvSpPr>
            <a:spLocks noGrp="1"/>
          </p:cNvSpPr>
          <p:nvPr>
            <p:ph type="body" idx="1"/>
          </p:nvPr>
        </p:nvSpPr>
        <p:spPr>
          <a:xfrm>
            <a:off x="838200" y="1183341"/>
            <a:ext cx="10515600" cy="53209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52F3B3-0700-07AD-2545-BEBAEC3848CC}"/>
              </a:ext>
            </a:extLst>
          </p:cNvPr>
          <p:cNvSpPr>
            <a:spLocks noGrp="1"/>
          </p:cNvSpPr>
          <p:nvPr>
            <p:ph type="dt" sz="half" idx="2"/>
          </p:nvPr>
        </p:nvSpPr>
        <p:spPr>
          <a:xfrm>
            <a:off x="838200" y="6504267"/>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r"/>
            <a:fld id="{A37D6D71-8B28-4ED6-B932-04B197003D23}" type="datetimeFigureOut">
              <a:rPr lang="en-US" smtClean="0"/>
              <a:pPr algn="r"/>
              <a:t>4/4/24</a:t>
            </a:fld>
            <a:endParaRPr lang="en-US" spc="50" dirty="0"/>
          </a:p>
        </p:txBody>
      </p:sp>
      <p:sp>
        <p:nvSpPr>
          <p:cNvPr id="5" name="Footer Placeholder 4">
            <a:extLst>
              <a:ext uri="{FF2B5EF4-FFF2-40B4-BE49-F238E27FC236}">
                <a16:creationId xmlns:a16="http://schemas.microsoft.com/office/drawing/2014/main" id="{F8FFE4B2-9AED-B741-9160-02E502A9CBFA}"/>
              </a:ext>
            </a:extLst>
          </p:cNvPr>
          <p:cNvSpPr>
            <a:spLocks noGrp="1"/>
          </p:cNvSpPr>
          <p:nvPr>
            <p:ph type="ftr" sz="quarter" idx="3"/>
          </p:nvPr>
        </p:nvSpPr>
        <p:spPr>
          <a:xfrm>
            <a:off x="4038600" y="6504267"/>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pc="50" dirty="0"/>
          </a:p>
        </p:txBody>
      </p:sp>
      <p:sp>
        <p:nvSpPr>
          <p:cNvPr id="6" name="Slide Number Placeholder 5">
            <a:extLst>
              <a:ext uri="{FF2B5EF4-FFF2-40B4-BE49-F238E27FC236}">
                <a16:creationId xmlns:a16="http://schemas.microsoft.com/office/drawing/2014/main" id="{B2D1CF50-2EC9-079F-9B5F-274765093C14}"/>
              </a:ext>
            </a:extLst>
          </p:cNvPr>
          <p:cNvSpPr>
            <a:spLocks noGrp="1"/>
          </p:cNvSpPr>
          <p:nvPr>
            <p:ph type="sldNum" sz="quarter" idx="4"/>
          </p:nvPr>
        </p:nvSpPr>
        <p:spPr>
          <a:xfrm>
            <a:off x="8610600" y="6504267"/>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2633251824"/>
      </p:ext>
    </p:extLst>
  </p:cSld>
  <p:clrMap bg1="lt1" tx1="dk1" bg2="lt2" tx2="dk2" accent1="accent1" accent2="accent2" accent3="accent3" accent4="accent4" accent5="accent5" accent6="accent6" hlink="hlink" folHlink="folHlink"/>
  <p:sldLayoutIdLst>
    <p:sldLayoutId id="2147484047" r:id="rId1"/>
    <p:sldLayoutId id="2147484048" r:id="rId2"/>
    <p:sldLayoutId id="2147484049" r:id="rId3"/>
    <p:sldLayoutId id="2147484050" r:id="rId4"/>
    <p:sldLayoutId id="2147484051" r:id="rId5"/>
    <p:sldLayoutId id="2147484052" r:id="rId6"/>
    <p:sldLayoutId id="2147484053" r:id="rId7"/>
    <p:sldLayoutId id="2147484054" r:id="rId8"/>
    <p:sldLayoutId id="2147484055" r:id="rId9"/>
    <p:sldLayoutId id="2147484056" r:id="rId10"/>
    <p:sldLayoutId id="2147484057" r:id="rId11"/>
  </p:sldLayoutIdLst>
  <p:txStyles>
    <p:title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47.svg"/></Relationships>
</file>

<file path=ppt/slides/_rels/slide112.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65.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47.svg"/></Relationships>
</file>

<file path=ppt/slides/_rels/slide1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3.png"/><Relationship Id="rId4" Type="http://schemas.openxmlformats.org/officeDocument/2006/relationships/image" Target="../media/image47.svg"/></Relationships>
</file>

<file path=ppt/slides/_rels/slide11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11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hyperlink" Target="https://tatsu-lab.github.io/alpaca_eval/" TargetMode="External"/><Relationship Id="rId2" Type="http://schemas.openxmlformats.org/officeDocument/2006/relationships/hyperlink" Target="https://huggingface.co/spaces/lmsys/mt-bench" TargetMode="Externa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huggingface.co/google/t5-base-lm-adapt"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huggingface.co/datasets/bigscience/P3" TargetMode="External"/><Relationship Id="rId2" Type="http://schemas.openxmlformats.org/officeDocument/2006/relationships/hyperlink" Target="https://github.com/google-research/FLAN/tree/main/flan/v2"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jonathan-hui.medium.com/rl-proximal-policy-optimization-ppo-explained-77f014ec3f12"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7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svg"/></Relationships>
</file>

<file path=ppt/slides/_rels/slide8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sv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4.svg"/></Relationships>
</file>

<file path=ppt/slides/_rels/slide9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49.svg"/></Relationships>
</file>

<file path=ppt/slides/_rels/slide9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901EDA5-7436-4F2F-B35F-B242CACC3BC2}"/>
              </a:ext>
            </a:extLst>
          </p:cNvPr>
          <p:cNvGrpSpPr/>
          <p:nvPr/>
        </p:nvGrpSpPr>
        <p:grpSpPr>
          <a:xfrm>
            <a:off x="3523488" y="0"/>
            <a:ext cx="8668513" cy="6858000"/>
            <a:chOff x="3523488" y="0"/>
            <a:chExt cx="8668513" cy="6858000"/>
          </a:xfrm>
        </p:grpSpPr>
        <p:pic>
          <p:nvPicPr>
            <p:cNvPr id="4" name="Picture 3">
              <a:extLst>
                <a:ext uri="{FF2B5EF4-FFF2-40B4-BE49-F238E27FC236}">
                  <a16:creationId xmlns:a16="http://schemas.microsoft.com/office/drawing/2014/main" id="{F28EA485-F7E3-771F-D2AA-7017D5F4B203}"/>
                </a:ext>
              </a:extLst>
            </p:cNvPr>
            <p:cNvPicPr>
              <a:picLocks noChangeAspect="1"/>
            </p:cNvPicPr>
            <p:nvPr/>
          </p:nvPicPr>
          <p:blipFill rotWithShape="1">
            <a:blip r:embed="rId2"/>
            <a:srcRect t="7697" r="23298" b="1394"/>
            <a:stretch/>
          </p:blipFill>
          <p:spPr>
            <a:xfrm>
              <a:off x="3523488" y="10"/>
              <a:ext cx="8668512" cy="6857990"/>
            </a:xfrm>
            <a:prstGeom prst="rect">
              <a:avLst/>
            </a:prstGeom>
            <a:gradFill>
              <a:gsLst>
                <a:gs pos="0">
                  <a:schemeClr val="accent1">
                    <a:lumMod val="0"/>
                    <a:lumOff val="100000"/>
                  </a:schemeClr>
                </a:gs>
                <a:gs pos="0">
                  <a:schemeClr val="accent1">
                    <a:lumMod val="0"/>
                    <a:lumOff val="100000"/>
                  </a:schemeClr>
                </a:gs>
                <a:gs pos="100000">
                  <a:schemeClr val="accent1">
                    <a:lumMod val="45083"/>
                    <a:lumOff val="54917"/>
                  </a:schemeClr>
                </a:gs>
              </a:gsLst>
              <a:lin ang="10800000" scaled="1"/>
            </a:gradFill>
          </p:spPr>
        </p:pic>
        <p:sp>
          <p:nvSpPr>
            <p:cNvPr id="5" name="Rectangle 4">
              <a:extLst>
                <a:ext uri="{FF2B5EF4-FFF2-40B4-BE49-F238E27FC236}">
                  <a16:creationId xmlns:a16="http://schemas.microsoft.com/office/drawing/2014/main" id="{BEAFA9A4-FA8B-799A-0480-FAA0B384B866}"/>
                </a:ext>
              </a:extLst>
            </p:cNvPr>
            <p:cNvSpPr/>
            <p:nvPr/>
          </p:nvSpPr>
          <p:spPr>
            <a:xfrm>
              <a:off x="3523488" y="0"/>
              <a:ext cx="8668513" cy="6858000"/>
            </a:xfrm>
            <a:prstGeom prst="rect">
              <a:avLst/>
            </a:prstGeom>
            <a:gradFill>
              <a:gsLst>
                <a:gs pos="0">
                  <a:schemeClr val="accent1">
                    <a:lumMod val="0"/>
                    <a:lumOff val="100000"/>
                  </a:schemeClr>
                </a:gs>
                <a:gs pos="0">
                  <a:schemeClr val="accent1">
                    <a:lumMod val="0"/>
                    <a:lumOff val="100000"/>
                    <a:alpha val="0"/>
                  </a:schemeClr>
                </a:gs>
                <a:gs pos="10000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2" name="Title 1">
            <a:extLst>
              <a:ext uri="{FF2B5EF4-FFF2-40B4-BE49-F238E27FC236}">
                <a16:creationId xmlns:a16="http://schemas.microsoft.com/office/drawing/2014/main" id="{A50134F6-7F25-885D-06A7-B9426E014C45}"/>
              </a:ext>
            </a:extLst>
          </p:cNvPr>
          <p:cNvSpPr>
            <a:spLocks noGrp="1"/>
          </p:cNvSpPr>
          <p:nvPr>
            <p:ph type="ctrTitle"/>
          </p:nvPr>
        </p:nvSpPr>
        <p:spPr>
          <a:xfrm>
            <a:off x="477981" y="1122363"/>
            <a:ext cx="4023360" cy="3204134"/>
          </a:xfrm>
        </p:spPr>
        <p:txBody>
          <a:bodyPr anchor="b">
            <a:normAutofit/>
          </a:bodyPr>
          <a:lstStyle/>
          <a:p>
            <a:pPr algn="l"/>
            <a:r>
              <a:rPr lang="en-US" sz="4800" dirty="0"/>
              <a:t>DS 4440</a:t>
            </a:r>
          </a:p>
        </p:txBody>
      </p:sp>
      <p:sp>
        <p:nvSpPr>
          <p:cNvPr id="3" name="Subtitle 2">
            <a:extLst>
              <a:ext uri="{FF2B5EF4-FFF2-40B4-BE49-F238E27FC236}">
                <a16:creationId xmlns:a16="http://schemas.microsoft.com/office/drawing/2014/main" id="{14EF45E0-C019-97D5-23A8-3C1D8C3ACB9D}"/>
              </a:ext>
            </a:extLst>
          </p:cNvPr>
          <p:cNvSpPr>
            <a:spLocks noGrp="1"/>
          </p:cNvSpPr>
          <p:nvPr>
            <p:ph type="subTitle" idx="1"/>
          </p:nvPr>
        </p:nvSpPr>
        <p:spPr>
          <a:xfrm>
            <a:off x="477980" y="4872922"/>
            <a:ext cx="4023359" cy="1208141"/>
          </a:xfrm>
        </p:spPr>
        <p:txBody>
          <a:bodyPr>
            <a:normAutofit/>
          </a:bodyPr>
          <a:lstStyle/>
          <a:p>
            <a:pPr algn="l"/>
            <a:r>
              <a:rPr lang="en-US" sz="2000"/>
              <a:t>Deep </a:t>
            </a:r>
            <a:r>
              <a:rPr lang="en-US" sz="2000" dirty="0"/>
              <a:t>Learning</a:t>
            </a:r>
          </a:p>
        </p:txBody>
      </p:sp>
    </p:spTree>
    <p:extLst>
      <p:ext uri="{BB962C8B-B14F-4D97-AF65-F5344CB8AC3E}">
        <p14:creationId xmlns:p14="http://schemas.microsoft.com/office/powerpoint/2010/main" val="1627938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creenshot of a chat&#10;&#10;Description automatically generated">
            <a:extLst>
              <a:ext uri="{FF2B5EF4-FFF2-40B4-BE49-F238E27FC236}">
                <a16:creationId xmlns:a16="http://schemas.microsoft.com/office/drawing/2014/main" id="{A543E2C0-00C7-974B-7C07-5F5F33E93216}"/>
              </a:ext>
            </a:extLst>
          </p:cNvPr>
          <p:cNvPicPr>
            <a:picLocks noGrp="1" noChangeAspect="1"/>
          </p:cNvPicPr>
          <p:nvPr>
            <p:ph idx="1"/>
          </p:nvPr>
        </p:nvPicPr>
        <p:blipFill>
          <a:blip r:embed="rId3"/>
          <a:stretch>
            <a:fillRect/>
          </a:stretch>
        </p:blipFill>
        <p:spPr>
          <a:xfrm>
            <a:off x="795511" y="1542333"/>
            <a:ext cx="10324245" cy="4332510"/>
          </a:xfrm>
        </p:spPr>
      </p:pic>
      <p:sp>
        <p:nvSpPr>
          <p:cNvPr id="2" name="Title 1">
            <a:extLst>
              <a:ext uri="{FF2B5EF4-FFF2-40B4-BE49-F238E27FC236}">
                <a16:creationId xmlns:a16="http://schemas.microsoft.com/office/drawing/2014/main" id="{C369154F-427E-14C0-A216-13D19A0B79D2}"/>
              </a:ext>
            </a:extLst>
          </p:cNvPr>
          <p:cNvSpPr>
            <a:spLocks noGrp="1"/>
          </p:cNvSpPr>
          <p:nvPr>
            <p:ph type="title"/>
          </p:nvPr>
        </p:nvSpPr>
        <p:spPr/>
        <p:txBody>
          <a:bodyPr/>
          <a:lstStyle/>
          <a:p>
            <a:r>
              <a:rPr lang="en-US">
                <a:cs typeface="Calibri Light"/>
              </a:rPr>
              <a:t>Instruction Tuning Example</a:t>
            </a:r>
            <a:endParaRPr lang="en-US"/>
          </a:p>
        </p:txBody>
      </p:sp>
      <p:sp>
        <p:nvSpPr>
          <p:cNvPr id="4" name="Date Placeholder 3">
            <a:extLst>
              <a:ext uri="{FF2B5EF4-FFF2-40B4-BE49-F238E27FC236}">
                <a16:creationId xmlns:a16="http://schemas.microsoft.com/office/drawing/2014/main" id="{DEBE9095-22C0-113E-0872-79A62AC58E54}"/>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5E822B91-0790-D056-82EF-0241DA5CAA78}"/>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1B5349B-7BB3-70AA-AC7E-AD9ED67CE93E}"/>
              </a:ext>
            </a:extLst>
          </p:cNvPr>
          <p:cNvSpPr>
            <a:spLocks noGrp="1"/>
          </p:cNvSpPr>
          <p:nvPr>
            <p:ph type="sldNum" sz="quarter" idx="12"/>
          </p:nvPr>
        </p:nvSpPr>
        <p:spPr/>
        <p:txBody>
          <a:bodyPr/>
          <a:lstStyle/>
          <a:p>
            <a:fld id="{D4F24A5E-B0D2-394D-9970-9AE06BCB59C1}" type="slidenum">
              <a:rPr lang="en-US" smtClean="0"/>
              <a:t>10</a:t>
            </a:fld>
            <a:endParaRPr lang="en-US"/>
          </a:p>
        </p:txBody>
      </p:sp>
      <p:sp>
        <p:nvSpPr>
          <p:cNvPr id="3" name="Rectangle 2">
            <a:extLst>
              <a:ext uri="{FF2B5EF4-FFF2-40B4-BE49-F238E27FC236}">
                <a16:creationId xmlns:a16="http://schemas.microsoft.com/office/drawing/2014/main" id="{C9FF41F2-358C-7573-5A43-4E4F8F0F5B82}"/>
              </a:ext>
            </a:extLst>
          </p:cNvPr>
          <p:cNvSpPr/>
          <p:nvPr/>
        </p:nvSpPr>
        <p:spPr>
          <a:xfrm>
            <a:off x="1322613" y="2188031"/>
            <a:ext cx="2955471" cy="391883"/>
          </a:xfrm>
          <a:prstGeom prst="rect">
            <a:avLst/>
          </a:prstGeom>
          <a:noFill/>
          <a:ln w="381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rgbClr val="C00000"/>
              </a:solidFill>
            </a:endParaRPr>
          </a:p>
        </p:txBody>
      </p:sp>
      <p:sp>
        <p:nvSpPr>
          <p:cNvPr id="8" name="Rectangle 7">
            <a:extLst>
              <a:ext uri="{FF2B5EF4-FFF2-40B4-BE49-F238E27FC236}">
                <a16:creationId xmlns:a16="http://schemas.microsoft.com/office/drawing/2014/main" id="{2452D330-00DF-185D-CF3C-FD7D89F29A13}"/>
              </a:ext>
            </a:extLst>
          </p:cNvPr>
          <p:cNvSpPr/>
          <p:nvPr/>
        </p:nvSpPr>
        <p:spPr>
          <a:xfrm>
            <a:off x="2514600" y="4593776"/>
            <a:ext cx="2955471" cy="721891"/>
          </a:xfrm>
          <a:prstGeom prst="rect">
            <a:avLst/>
          </a:prstGeom>
          <a:noFill/>
          <a:ln w="381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rgbClr val="820000"/>
              </a:solidFill>
            </a:endParaRPr>
          </a:p>
        </p:txBody>
      </p:sp>
      <p:sp>
        <p:nvSpPr>
          <p:cNvPr id="10" name="Rectangle 9">
            <a:extLst>
              <a:ext uri="{FF2B5EF4-FFF2-40B4-BE49-F238E27FC236}">
                <a16:creationId xmlns:a16="http://schemas.microsoft.com/office/drawing/2014/main" id="{D8EB2177-6038-BB60-CFC2-C62CA0305ACD}"/>
              </a:ext>
            </a:extLst>
          </p:cNvPr>
          <p:cNvSpPr/>
          <p:nvPr/>
        </p:nvSpPr>
        <p:spPr>
          <a:xfrm>
            <a:off x="4348839" y="2188026"/>
            <a:ext cx="2291446" cy="391884"/>
          </a:xfrm>
          <a:prstGeom prst="rect">
            <a:avLst/>
          </a:prstGeom>
          <a:noFill/>
          <a:ln w="381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rgbClr val="820000"/>
              </a:solidFill>
            </a:endParaRPr>
          </a:p>
        </p:txBody>
      </p:sp>
      <p:sp>
        <p:nvSpPr>
          <p:cNvPr id="12" name="TextBox 11">
            <a:extLst>
              <a:ext uri="{FF2B5EF4-FFF2-40B4-BE49-F238E27FC236}">
                <a16:creationId xmlns:a16="http://schemas.microsoft.com/office/drawing/2014/main" id="{106849FF-88E8-D8CE-8B34-402C0F84C873}"/>
              </a:ext>
            </a:extLst>
          </p:cNvPr>
          <p:cNvSpPr txBox="1"/>
          <p:nvPr/>
        </p:nvSpPr>
        <p:spPr>
          <a:xfrm>
            <a:off x="7445828" y="1578428"/>
            <a:ext cx="32657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C00000"/>
                </a:solidFill>
                <a:cs typeface="Calibri"/>
              </a:rPr>
              <a:t>Training on multiple tasks</a:t>
            </a:r>
          </a:p>
        </p:txBody>
      </p:sp>
    </p:spTree>
    <p:extLst>
      <p:ext uri="{BB962C8B-B14F-4D97-AF65-F5344CB8AC3E}">
        <p14:creationId xmlns:p14="http://schemas.microsoft.com/office/powerpoint/2010/main" val="209602576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278C0-CCB3-CEB2-A070-DC6A3C4439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BED4FC-6FCA-19B1-FB4A-42113775A87B}"/>
              </a:ext>
            </a:extLst>
          </p:cNvPr>
          <p:cNvSpPr>
            <a:spLocks noGrp="1"/>
          </p:cNvSpPr>
          <p:nvPr>
            <p:ph type="title"/>
          </p:nvPr>
        </p:nvSpPr>
        <p:spPr/>
        <p:txBody>
          <a:bodyPr/>
          <a:lstStyle/>
          <a:p>
            <a:r>
              <a:rPr lang="en-US">
                <a:cs typeface="Calibri Light"/>
              </a:rPr>
              <a:t>DPO</a:t>
            </a:r>
            <a:endParaRPr lang="en-US"/>
          </a:p>
        </p:txBody>
      </p:sp>
      <p:sp>
        <p:nvSpPr>
          <p:cNvPr id="4" name="Date Placeholder 3">
            <a:extLst>
              <a:ext uri="{FF2B5EF4-FFF2-40B4-BE49-F238E27FC236}">
                <a16:creationId xmlns:a16="http://schemas.microsoft.com/office/drawing/2014/main" id="{0ACC93A4-6C32-8F7B-B485-48E72108C713}"/>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628C5AE8-24C4-F5AD-0E85-0A1C4E367262}"/>
              </a:ext>
            </a:extLst>
          </p:cNvPr>
          <p:cNvSpPr>
            <a:spLocks noGrp="1"/>
          </p:cNvSpPr>
          <p:nvPr>
            <p:ph type="ftr" sz="quarter" idx="11"/>
          </p:nvPr>
        </p:nvSpPr>
        <p:spPr/>
        <p:txBody>
          <a:bodyPr/>
          <a:lstStyle/>
          <a:p>
            <a:r>
              <a:rPr lang="en-US"/>
              <a:t>Slides created for CS886 at </a:t>
            </a:r>
            <a:r>
              <a:rPr lang="en-US" err="1"/>
              <a:t>UWaterloo</a:t>
            </a:r>
          </a:p>
        </p:txBody>
      </p:sp>
      <p:sp>
        <p:nvSpPr>
          <p:cNvPr id="6" name="Slide Number Placeholder 5">
            <a:extLst>
              <a:ext uri="{FF2B5EF4-FFF2-40B4-BE49-F238E27FC236}">
                <a16:creationId xmlns:a16="http://schemas.microsoft.com/office/drawing/2014/main" id="{6D12D2A0-CF08-2BB2-6C45-B8F56447CB5F}"/>
              </a:ext>
            </a:extLst>
          </p:cNvPr>
          <p:cNvSpPr>
            <a:spLocks noGrp="1"/>
          </p:cNvSpPr>
          <p:nvPr>
            <p:ph type="sldNum" sz="quarter" idx="12"/>
          </p:nvPr>
        </p:nvSpPr>
        <p:spPr/>
        <p:txBody>
          <a:bodyPr/>
          <a:lstStyle/>
          <a:p>
            <a:fld id="{D4F24A5E-B0D2-394D-9970-9AE06BCB59C1}" type="slidenum">
              <a:rPr lang="en-US" smtClean="0"/>
              <a:t>100</a:t>
            </a:fld>
            <a:endParaRPr lang="en-US"/>
          </a:p>
        </p:txBody>
      </p:sp>
      <p:cxnSp>
        <p:nvCxnSpPr>
          <p:cNvPr id="7" name="Connector: Curved 6">
            <a:extLst>
              <a:ext uri="{FF2B5EF4-FFF2-40B4-BE49-F238E27FC236}">
                <a16:creationId xmlns:a16="http://schemas.microsoft.com/office/drawing/2014/main" id="{59CA600D-996F-0AA8-1826-65E68EEF9F49}"/>
              </a:ext>
            </a:extLst>
          </p:cNvPr>
          <p:cNvCxnSpPr/>
          <p:nvPr/>
        </p:nvCxnSpPr>
        <p:spPr>
          <a:xfrm rot="5400000">
            <a:off x="4928993" y="5129408"/>
            <a:ext cx="638827" cy="300625"/>
          </a:xfrm>
          <a:prstGeom prst="curvedConnector3">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01B6E3F-A27F-E8AE-26D1-A45A18439E3A}"/>
              </a:ext>
            </a:extLst>
          </p:cNvPr>
          <p:cNvSpPr txBox="1"/>
          <p:nvPr/>
        </p:nvSpPr>
        <p:spPr>
          <a:xfrm>
            <a:off x="6637272" y="4017856"/>
            <a:ext cx="362248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C00000"/>
                </a:solidFill>
                <a:cs typeface="Calibri"/>
              </a:rPr>
              <a:t>Increase likelihood for preferred response</a:t>
            </a:r>
          </a:p>
        </p:txBody>
      </p:sp>
      <p:sp>
        <p:nvSpPr>
          <p:cNvPr id="8" name="Left Brace 7">
            <a:extLst>
              <a:ext uri="{FF2B5EF4-FFF2-40B4-BE49-F238E27FC236}">
                <a16:creationId xmlns:a16="http://schemas.microsoft.com/office/drawing/2014/main" id="{18FCBEDD-4241-9C4B-8A96-6C58CD7CCEC7}"/>
              </a:ext>
            </a:extLst>
          </p:cNvPr>
          <p:cNvSpPr/>
          <p:nvPr/>
        </p:nvSpPr>
        <p:spPr>
          <a:xfrm rot="5400000">
            <a:off x="7889889" y="3690930"/>
            <a:ext cx="223024" cy="1486828"/>
          </a:xfrm>
          <a:prstGeom prst="leftBrace">
            <a:avLst/>
          </a:prstGeom>
          <a:ln w="127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3" name="Content Placeholder 10">
            <a:extLst>
              <a:ext uri="{FF2B5EF4-FFF2-40B4-BE49-F238E27FC236}">
                <a16:creationId xmlns:a16="http://schemas.microsoft.com/office/drawing/2014/main" id="{09BA965B-BFA2-F440-4E3D-CA4FD0F5219A}"/>
              </a:ext>
            </a:extLst>
          </p:cNvPr>
          <p:cNvPicPr>
            <a:picLocks noGrp="1" noChangeAspect="1"/>
          </p:cNvPicPr>
          <p:nvPr>
            <p:ph idx="1"/>
          </p:nvPr>
        </p:nvPicPr>
        <p:blipFill>
          <a:blip r:embed="rId2"/>
          <a:stretch>
            <a:fillRect/>
          </a:stretch>
        </p:blipFill>
        <p:spPr>
          <a:xfrm>
            <a:off x="802541" y="1204600"/>
            <a:ext cx="10519682" cy="4961157"/>
          </a:xfrm>
        </p:spPr>
      </p:pic>
    </p:spTree>
    <p:extLst>
      <p:ext uri="{BB962C8B-B14F-4D97-AF65-F5344CB8AC3E}">
        <p14:creationId xmlns:p14="http://schemas.microsoft.com/office/powerpoint/2010/main" val="54673044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278C0-CCB3-CEB2-A070-DC6A3C4439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BED4FC-6FCA-19B1-FB4A-42113775A87B}"/>
              </a:ext>
            </a:extLst>
          </p:cNvPr>
          <p:cNvSpPr>
            <a:spLocks noGrp="1"/>
          </p:cNvSpPr>
          <p:nvPr>
            <p:ph type="title"/>
          </p:nvPr>
        </p:nvSpPr>
        <p:spPr/>
        <p:txBody>
          <a:bodyPr/>
          <a:lstStyle/>
          <a:p>
            <a:r>
              <a:rPr lang="en-US">
                <a:cs typeface="Calibri Light"/>
              </a:rPr>
              <a:t>DPO</a:t>
            </a:r>
            <a:endParaRPr lang="en-US"/>
          </a:p>
        </p:txBody>
      </p:sp>
      <p:sp>
        <p:nvSpPr>
          <p:cNvPr id="4" name="Date Placeholder 3">
            <a:extLst>
              <a:ext uri="{FF2B5EF4-FFF2-40B4-BE49-F238E27FC236}">
                <a16:creationId xmlns:a16="http://schemas.microsoft.com/office/drawing/2014/main" id="{0ACC93A4-6C32-8F7B-B485-48E72108C713}"/>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628C5AE8-24C4-F5AD-0E85-0A1C4E367262}"/>
              </a:ext>
            </a:extLst>
          </p:cNvPr>
          <p:cNvSpPr>
            <a:spLocks noGrp="1"/>
          </p:cNvSpPr>
          <p:nvPr>
            <p:ph type="ftr" sz="quarter" idx="11"/>
          </p:nvPr>
        </p:nvSpPr>
        <p:spPr/>
        <p:txBody>
          <a:bodyPr/>
          <a:lstStyle/>
          <a:p>
            <a:r>
              <a:rPr lang="en-US"/>
              <a:t>Slides created for CS886 at </a:t>
            </a:r>
            <a:r>
              <a:rPr lang="en-US" err="1"/>
              <a:t>UWaterloo</a:t>
            </a:r>
          </a:p>
        </p:txBody>
      </p:sp>
      <p:sp>
        <p:nvSpPr>
          <p:cNvPr id="6" name="Slide Number Placeholder 5">
            <a:extLst>
              <a:ext uri="{FF2B5EF4-FFF2-40B4-BE49-F238E27FC236}">
                <a16:creationId xmlns:a16="http://schemas.microsoft.com/office/drawing/2014/main" id="{6D12D2A0-CF08-2BB2-6C45-B8F56447CB5F}"/>
              </a:ext>
            </a:extLst>
          </p:cNvPr>
          <p:cNvSpPr>
            <a:spLocks noGrp="1"/>
          </p:cNvSpPr>
          <p:nvPr>
            <p:ph type="sldNum" sz="quarter" idx="12"/>
          </p:nvPr>
        </p:nvSpPr>
        <p:spPr/>
        <p:txBody>
          <a:bodyPr/>
          <a:lstStyle/>
          <a:p>
            <a:fld id="{D4F24A5E-B0D2-394D-9970-9AE06BCB59C1}" type="slidenum">
              <a:rPr lang="en-US" dirty="0" smtClean="0"/>
              <a:t>101</a:t>
            </a:fld>
            <a:endParaRPr lang="en-US"/>
          </a:p>
        </p:txBody>
      </p:sp>
      <p:cxnSp>
        <p:nvCxnSpPr>
          <p:cNvPr id="7" name="Connector: Curved 6">
            <a:extLst>
              <a:ext uri="{FF2B5EF4-FFF2-40B4-BE49-F238E27FC236}">
                <a16:creationId xmlns:a16="http://schemas.microsoft.com/office/drawing/2014/main" id="{59CA600D-996F-0AA8-1826-65E68EEF9F49}"/>
              </a:ext>
            </a:extLst>
          </p:cNvPr>
          <p:cNvCxnSpPr/>
          <p:nvPr/>
        </p:nvCxnSpPr>
        <p:spPr>
          <a:xfrm rot="5400000">
            <a:off x="4928993" y="5129408"/>
            <a:ext cx="638827" cy="300625"/>
          </a:xfrm>
          <a:prstGeom prst="curvedConnector3">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01B6E3F-A27F-E8AE-26D1-A45A18439E3A}"/>
              </a:ext>
            </a:extLst>
          </p:cNvPr>
          <p:cNvSpPr txBox="1"/>
          <p:nvPr/>
        </p:nvSpPr>
        <p:spPr>
          <a:xfrm>
            <a:off x="7408184" y="3982207"/>
            <a:ext cx="362248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C00000"/>
                </a:solidFill>
                <a:cs typeface="Calibri"/>
              </a:rPr>
              <a:t>Decrease likelihood for </a:t>
            </a:r>
            <a:r>
              <a:rPr lang="en-US" sz="1400" err="1">
                <a:solidFill>
                  <a:srgbClr val="C00000"/>
                </a:solidFill>
                <a:cs typeface="Calibri"/>
              </a:rPr>
              <a:t>dispreferred</a:t>
            </a:r>
            <a:r>
              <a:rPr lang="en-US" sz="1400">
                <a:solidFill>
                  <a:srgbClr val="C00000"/>
                </a:solidFill>
                <a:cs typeface="Calibri"/>
              </a:rPr>
              <a:t> response</a:t>
            </a:r>
          </a:p>
        </p:txBody>
      </p:sp>
      <p:sp>
        <p:nvSpPr>
          <p:cNvPr id="8" name="Left Brace 7">
            <a:extLst>
              <a:ext uri="{FF2B5EF4-FFF2-40B4-BE49-F238E27FC236}">
                <a16:creationId xmlns:a16="http://schemas.microsoft.com/office/drawing/2014/main" id="{18FCBEDD-4241-9C4B-8A96-6C58CD7CCEC7}"/>
              </a:ext>
            </a:extLst>
          </p:cNvPr>
          <p:cNvSpPr/>
          <p:nvPr/>
        </p:nvSpPr>
        <p:spPr>
          <a:xfrm rot="5400000">
            <a:off x="9632240" y="3690930"/>
            <a:ext cx="223024" cy="1486828"/>
          </a:xfrm>
          <a:prstGeom prst="leftBrace">
            <a:avLst/>
          </a:prstGeom>
          <a:ln w="127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2" name="Content Placeholder 10">
            <a:extLst>
              <a:ext uri="{FF2B5EF4-FFF2-40B4-BE49-F238E27FC236}">
                <a16:creationId xmlns:a16="http://schemas.microsoft.com/office/drawing/2014/main" id="{023E5ECB-A278-87D1-CD08-AC87D04D37D8}"/>
              </a:ext>
            </a:extLst>
          </p:cNvPr>
          <p:cNvPicPr>
            <a:picLocks noGrp="1" noChangeAspect="1"/>
          </p:cNvPicPr>
          <p:nvPr>
            <p:ph idx="1"/>
          </p:nvPr>
        </p:nvPicPr>
        <p:blipFill>
          <a:blip r:embed="rId2"/>
          <a:stretch>
            <a:fillRect/>
          </a:stretch>
        </p:blipFill>
        <p:spPr>
          <a:xfrm>
            <a:off x="802541" y="1204600"/>
            <a:ext cx="10519682" cy="4961157"/>
          </a:xfrm>
        </p:spPr>
      </p:pic>
    </p:spTree>
    <p:extLst>
      <p:ext uri="{BB962C8B-B14F-4D97-AF65-F5344CB8AC3E}">
        <p14:creationId xmlns:p14="http://schemas.microsoft.com/office/powerpoint/2010/main" val="61958508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E2A5AC-0111-F828-8C30-909903FB43AF}"/>
              </a:ext>
            </a:extLst>
          </p:cNvPr>
          <p:cNvSpPr>
            <a:spLocks noGrp="1"/>
          </p:cNvSpPr>
          <p:nvPr>
            <p:ph sz="half" idx="1"/>
          </p:nvPr>
        </p:nvSpPr>
        <p:spPr/>
        <p:txBody>
          <a:bodyPr vert="horz" lIns="91440" tIns="45720" rIns="91440" bIns="45720" rtlCol="0" anchor="t">
            <a:normAutofit/>
          </a:bodyPr>
          <a:lstStyle/>
          <a:p>
            <a:endParaRPr lang="en-US" b="1">
              <a:cs typeface="Calibri"/>
            </a:endParaRPr>
          </a:p>
          <a:p>
            <a:r>
              <a:rPr lang="en-US" b="1">
                <a:cs typeface="Calibri"/>
              </a:rPr>
              <a:t>Goal</a:t>
            </a:r>
            <a:r>
              <a:rPr lang="en-US">
                <a:cs typeface="Calibri"/>
              </a:rPr>
              <a:t>: For a given movie review x, generate y with positive sentiment</a:t>
            </a:r>
          </a:p>
          <a:p>
            <a:pPr marL="0" indent="0">
              <a:buNone/>
            </a:pPr>
            <a:endParaRPr lang="en-US">
              <a:cs typeface="Calibri"/>
            </a:endParaRPr>
          </a:p>
          <a:p>
            <a:pPr marL="0" indent="0">
              <a:buNone/>
            </a:pPr>
            <a:endParaRPr lang="en-US">
              <a:solidFill>
                <a:srgbClr val="000000"/>
              </a:solidFill>
              <a:cs typeface="Calibri"/>
            </a:endParaRPr>
          </a:p>
          <a:p>
            <a:pPr marL="0" indent="0">
              <a:buNone/>
            </a:pPr>
            <a:endParaRPr lang="en-US">
              <a:solidFill>
                <a:srgbClr val="000000"/>
              </a:solidFill>
              <a:cs typeface="Calibri"/>
            </a:endParaRPr>
          </a:p>
          <a:p>
            <a:r>
              <a:rPr lang="en-US">
                <a:solidFill>
                  <a:srgbClr val="C00000"/>
                </a:solidFill>
                <a:cs typeface="Calibri"/>
              </a:rPr>
              <a:t>DPO’s reward/KL tradeoff strictly dominates PPO</a:t>
            </a:r>
          </a:p>
          <a:p>
            <a:endParaRPr lang="en-US">
              <a:cs typeface="Calibri"/>
            </a:endParaRPr>
          </a:p>
          <a:p>
            <a:endParaRPr lang="en-US">
              <a:cs typeface="Calibri"/>
            </a:endParaRPr>
          </a:p>
        </p:txBody>
      </p:sp>
      <p:sp>
        <p:nvSpPr>
          <p:cNvPr id="4" name="Date Placeholder 3">
            <a:extLst>
              <a:ext uri="{FF2B5EF4-FFF2-40B4-BE49-F238E27FC236}">
                <a16:creationId xmlns:a16="http://schemas.microsoft.com/office/drawing/2014/main" id="{325FCD64-89C7-FD0F-0344-75FAB21D0031}"/>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7ACD6C3B-994E-0037-3ABC-698AC9FE69F1}"/>
              </a:ext>
            </a:extLst>
          </p:cNvPr>
          <p:cNvSpPr>
            <a:spLocks noGrp="1"/>
          </p:cNvSpPr>
          <p:nvPr>
            <p:ph type="ftr" sz="quarter" idx="11"/>
          </p:nvPr>
        </p:nvSpPr>
        <p:spPr/>
        <p:txBody>
          <a:bodyPr/>
          <a:lstStyle/>
          <a:p>
            <a:r>
              <a:rPr lang="en-US"/>
              <a:t>Slides created for CS886 at </a:t>
            </a:r>
            <a:r>
              <a:rPr lang="en-US" err="1"/>
              <a:t>UWaterloo</a:t>
            </a:r>
            <a:endParaRPr lang="en-US"/>
          </a:p>
        </p:txBody>
      </p:sp>
      <p:sp>
        <p:nvSpPr>
          <p:cNvPr id="6" name="Slide Number Placeholder 5">
            <a:extLst>
              <a:ext uri="{FF2B5EF4-FFF2-40B4-BE49-F238E27FC236}">
                <a16:creationId xmlns:a16="http://schemas.microsoft.com/office/drawing/2014/main" id="{EEF9D272-CB54-AFEF-E428-88EE909491B8}"/>
              </a:ext>
            </a:extLst>
          </p:cNvPr>
          <p:cNvSpPr>
            <a:spLocks noGrp="1"/>
          </p:cNvSpPr>
          <p:nvPr>
            <p:ph type="sldNum" sz="quarter" idx="12"/>
          </p:nvPr>
        </p:nvSpPr>
        <p:spPr/>
        <p:txBody>
          <a:bodyPr/>
          <a:lstStyle/>
          <a:p>
            <a:fld id="{D4F24A5E-B0D2-394D-9970-9AE06BCB59C1}" type="slidenum">
              <a:rPr lang="en-US" smtClean="0"/>
              <a:t>102</a:t>
            </a:fld>
            <a:endParaRPr lang="en-US"/>
          </a:p>
        </p:txBody>
      </p:sp>
      <p:sp>
        <p:nvSpPr>
          <p:cNvPr id="2" name="Title 1">
            <a:extLst>
              <a:ext uri="{FF2B5EF4-FFF2-40B4-BE49-F238E27FC236}">
                <a16:creationId xmlns:a16="http://schemas.microsoft.com/office/drawing/2014/main" id="{AE23CAD1-2701-949F-C1BC-464E0EAA3A1F}"/>
              </a:ext>
            </a:extLst>
          </p:cNvPr>
          <p:cNvSpPr>
            <a:spLocks noGrp="1"/>
          </p:cNvSpPr>
          <p:nvPr>
            <p:ph type="title"/>
          </p:nvPr>
        </p:nvSpPr>
        <p:spPr/>
        <p:txBody>
          <a:bodyPr/>
          <a:lstStyle/>
          <a:p>
            <a:r>
              <a:rPr lang="en-US">
                <a:cs typeface="Calibri Light"/>
              </a:rPr>
              <a:t>Controlled Sentiment Generation</a:t>
            </a:r>
          </a:p>
        </p:txBody>
      </p:sp>
      <p:pic>
        <p:nvPicPr>
          <p:cNvPr id="11" name="Content Placeholder 6" descr="A graph of colored dots&#10;&#10;Description automatically generated">
            <a:extLst>
              <a:ext uri="{FF2B5EF4-FFF2-40B4-BE49-F238E27FC236}">
                <a16:creationId xmlns:a16="http://schemas.microsoft.com/office/drawing/2014/main" id="{3B9C3E31-7BC0-7804-D3D5-F49041D4A563}"/>
              </a:ext>
            </a:extLst>
          </p:cNvPr>
          <p:cNvPicPr>
            <a:picLocks noChangeAspect="1"/>
          </p:cNvPicPr>
          <p:nvPr/>
        </p:nvPicPr>
        <p:blipFill rotWithShape="1">
          <a:blip r:embed="rId2"/>
          <a:srcRect r="49519" b="22922"/>
          <a:stretch/>
        </p:blipFill>
        <p:spPr>
          <a:xfrm>
            <a:off x="6096000" y="1546174"/>
            <a:ext cx="5257800" cy="4085567"/>
          </a:xfrm>
          <a:prstGeom prst="rect">
            <a:avLst/>
          </a:prstGeom>
        </p:spPr>
      </p:pic>
    </p:spTree>
    <p:extLst>
      <p:ext uri="{BB962C8B-B14F-4D97-AF65-F5344CB8AC3E}">
        <p14:creationId xmlns:p14="http://schemas.microsoft.com/office/powerpoint/2010/main" val="310527220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909B84-3A95-86BA-B38E-410AF5F1E22C}"/>
              </a:ext>
            </a:extLst>
          </p:cNvPr>
          <p:cNvSpPr>
            <a:spLocks noGrp="1"/>
          </p:cNvSpPr>
          <p:nvPr>
            <p:ph sz="half" idx="2"/>
          </p:nvPr>
        </p:nvSpPr>
        <p:spPr/>
        <p:txBody>
          <a:bodyPr vert="horz" lIns="91440" tIns="45720" rIns="91440" bIns="45720" rtlCol="0" anchor="t">
            <a:normAutofit/>
          </a:bodyPr>
          <a:lstStyle/>
          <a:p>
            <a:endParaRPr lang="en-US">
              <a:cs typeface="Calibri"/>
            </a:endParaRPr>
          </a:p>
          <a:p>
            <a:endParaRPr lang="en-US">
              <a:cs typeface="Calibri"/>
            </a:endParaRPr>
          </a:p>
        </p:txBody>
      </p:sp>
      <p:sp>
        <p:nvSpPr>
          <p:cNvPr id="4" name="Date Placeholder 3">
            <a:extLst>
              <a:ext uri="{FF2B5EF4-FFF2-40B4-BE49-F238E27FC236}">
                <a16:creationId xmlns:a16="http://schemas.microsoft.com/office/drawing/2014/main" id="{5CA1106F-7B44-4454-7EB9-6F90EE9676AE}"/>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DCFAFAB7-F520-B970-03E5-6FD6D95504EE}"/>
              </a:ext>
            </a:extLst>
          </p:cNvPr>
          <p:cNvSpPr>
            <a:spLocks noGrp="1"/>
          </p:cNvSpPr>
          <p:nvPr>
            <p:ph type="ftr" sz="quarter" idx="11"/>
          </p:nvPr>
        </p:nvSpPr>
        <p:spPr/>
        <p:txBody>
          <a:bodyPr/>
          <a:lstStyle/>
          <a:p>
            <a:r>
              <a:rPr lang="en-US"/>
              <a:t>Slides created for CS886 at </a:t>
            </a:r>
            <a:r>
              <a:rPr lang="en-US" err="1"/>
              <a:t>UWaterloo</a:t>
            </a:r>
          </a:p>
        </p:txBody>
      </p:sp>
      <p:sp>
        <p:nvSpPr>
          <p:cNvPr id="6" name="Slide Number Placeholder 5">
            <a:extLst>
              <a:ext uri="{FF2B5EF4-FFF2-40B4-BE49-F238E27FC236}">
                <a16:creationId xmlns:a16="http://schemas.microsoft.com/office/drawing/2014/main" id="{E910BAA1-F2B5-62B1-D7DC-821A1C0BCFCC}"/>
              </a:ext>
            </a:extLst>
          </p:cNvPr>
          <p:cNvSpPr>
            <a:spLocks noGrp="1"/>
          </p:cNvSpPr>
          <p:nvPr>
            <p:ph type="sldNum" sz="quarter" idx="12"/>
          </p:nvPr>
        </p:nvSpPr>
        <p:spPr/>
        <p:txBody>
          <a:bodyPr/>
          <a:lstStyle/>
          <a:p>
            <a:fld id="{D4F24A5E-B0D2-394D-9970-9AE06BCB59C1}" type="slidenum">
              <a:rPr lang="en-US" smtClean="0"/>
              <a:t>103</a:t>
            </a:fld>
            <a:endParaRPr lang="en-US"/>
          </a:p>
        </p:txBody>
      </p:sp>
      <p:sp>
        <p:nvSpPr>
          <p:cNvPr id="2" name="Title 1">
            <a:extLst>
              <a:ext uri="{FF2B5EF4-FFF2-40B4-BE49-F238E27FC236}">
                <a16:creationId xmlns:a16="http://schemas.microsoft.com/office/drawing/2014/main" id="{4FF2F2E1-8613-D1AD-2361-614101FBECD2}"/>
              </a:ext>
            </a:extLst>
          </p:cNvPr>
          <p:cNvSpPr>
            <a:spLocks noGrp="1"/>
          </p:cNvSpPr>
          <p:nvPr>
            <p:ph type="title"/>
          </p:nvPr>
        </p:nvSpPr>
        <p:spPr/>
        <p:txBody>
          <a:bodyPr/>
          <a:lstStyle/>
          <a:p>
            <a:r>
              <a:rPr lang="en-US">
                <a:cs typeface="Calibri Light"/>
              </a:rPr>
              <a:t>Summarization</a:t>
            </a:r>
            <a:endParaRPr lang="en-US"/>
          </a:p>
        </p:txBody>
      </p:sp>
      <p:sp>
        <p:nvSpPr>
          <p:cNvPr id="10" name="Content Placeholder 9">
            <a:extLst>
              <a:ext uri="{FF2B5EF4-FFF2-40B4-BE49-F238E27FC236}">
                <a16:creationId xmlns:a16="http://schemas.microsoft.com/office/drawing/2014/main" id="{76B0FF19-EE13-36BA-6887-A015294F927A}"/>
              </a:ext>
            </a:extLst>
          </p:cNvPr>
          <p:cNvSpPr>
            <a:spLocks noGrp="1"/>
          </p:cNvSpPr>
          <p:nvPr>
            <p:ph sz="half" idx="1"/>
          </p:nvPr>
        </p:nvSpPr>
        <p:spPr/>
        <p:txBody>
          <a:bodyPr vert="horz" lIns="91440" tIns="45720" rIns="91440" bIns="45720" rtlCol="0" anchor="t">
            <a:normAutofit/>
          </a:bodyPr>
          <a:lstStyle/>
          <a:p>
            <a:endParaRPr lang="en-US" b="1">
              <a:latin typeface="Arial"/>
              <a:cs typeface="Arial"/>
            </a:endParaRPr>
          </a:p>
          <a:p>
            <a:r>
              <a:rPr lang="en-US" b="1">
                <a:latin typeface="Arial"/>
                <a:cs typeface="Arial"/>
              </a:rPr>
              <a:t>Goal</a:t>
            </a:r>
            <a:r>
              <a:rPr lang="en-US">
                <a:latin typeface="Arial"/>
                <a:cs typeface="Arial"/>
              </a:rPr>
              <a:t>: For a forum post from Reddit x, generate summary y with main points</a:t>
            </a:r>
            <a:endParaRPr lang="en-US">
              <a:solidFill>
                <a:srgbClr val="808080"/>
              </a:solidFill>
              <a:latin typeface="Arial"/>
              <a:cs typeface="Arial"/>
            </a:endParaRPr>
          </a:p>
          <a:p>
            <a:endParaRPr lang="en-US">
              <a:solidFill>
                <a:srgbClr val="808080"/>
              </a:solidFill>
              <a:ea typeface="+mn-lt"/>
              <a:cs typeface="+mn-lt"/>
            </a:endParaRPr>
          </a:p>
          <a:p>
            <a:endParaRPr lang="en-US">
              <a:solidFill>
                <a:srgbClr val="808080"/>
              </a:solidFill>
              <a:latin typeface="Calibri" panose="020F0502020204030204"/>
              <a:cs typeface="Calibri" panose="020F0502020204030204"/>
            </a:endParaRPr>
          </a:p>
          <a:p>
            <a:r>
              <a:rPr lang="en-US">
                <a:solidFill>
                  <a:srgbClr val="C00000"/>
                </a:solidFill>
                <a:latin typeface="Arial"/>
                <a:cs typeface="Arial"/>
              </a:rPr>
              <a:t>DPO more robust to sampling temperatures than PPO</a:t>
            </a:r>
          </a:p>
          <a:p>
            <a:endParaRPr lang="en-US">
              <a:solidFill>
                <a:srgbClr val="808080"/>
              </a:solidFill>
              <a:latin typeface="Arial"/>
              <a:cs typeface="Arial"/>
            </a:endParaRPr>
          </a:p>
          <a:p>
            <a:endParaRPr lang="en-US">
              <a:ea typeface="Calibri"/>
              <a:cs typeface="Calibri"/>
            </a:endParaRPr>
          </a:p>
        </p:txBody>
      </p:sp>
      <p:pic>
        <p:nvPicPr>
          <p:cNvPr id="12" name="Content Placeholder 6" descr="A graph of different colored lines&#10;&#10;Description automatically generated">
            <a:extLst>
              <a:ext uri="{FF2B5EF4-FFF2-40B4-BE49-F238E27FC236}">
                <a16:creationId xmlns:a16="http://schemas.microsoft.com/office/drawing/2014/main" id="{C5F77D52-11EC-306A-C1CE-C31EEA20159C}"/>
              </a:ext>
            </a:extLst>
          </p:cNvPr>
          <p:cNvPicPr>
            <a:picLocks noChangeAspect="1"/>
          </p:cNvPicPr>
          <p:nvPr/>
        </p:nvPicPr>
        <p:blipFill rotWithShape="1">
          <a:blip r:embed="rId2"/>
          <a:srcRect l="50251" r="126" b="23704"/>
          <a:stretch/>
        </p:blipFill>
        <p:spPr>
          <a:xfrm>
            <a:off x="5984531" y="1305402"/>
            <a:ext cx="5255580" cy="4099233"/>
          </a:xfrm>
          <a:prstGeom prst="rect">
            <a:avLst/>
          </a:prstGeom>
        </p:spPr>
      </p:pic>
    </p:spTree>
    <p:extLst>
      <p:ext uri="{BB962C8B-B14F-4D97-AF65-F5344CB8AC3E}">
        <p14:creationId xmlns:p14="http://schemas.microsoft.com/office/powerpoint/2010/main" val="302924530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05DCC2-8A6E-9076-11AF-EB6895935874}"/>
              </a:ext>
            </a:extLst>
          </p:cNvPr>
          <p:cNvSpPr>
            <a:spLocks noGrp="1"/>
          </p:cNvSpPr>
          <p:nvPr>
            <p:ph sz="half" idx="1"/>
          </p:nvPr>
        </p:nvSpPr>
        <p:spPr/>
        <p:txBody>
          <a:bodyPr vert="horz" lIns="91440" tIns="45720" rIns="91440" bIns="45720" rtlCol="0" anchor="t">
            <a:normAutofit/>
          </a:bodyPr>
          <a:lstStyle/>
          <a:p>
            <a:endParaRPr lang="en-US" b="1">
              <a:cs typeface="Calibri"/>
            </a:endParaRPr>
          </a:p>
          <a:p>
            <a:r>
              <a:rPr lang="en-US" b="1">
                <a:cs typeface="Calibri"/>
              </a:rPr>
              <a:t>Goal</a:t>
            </a:r>
            <a:r>
              <a:rPr lang="en-US">
                <a:cs typeface="Calibri"/>
              </a:rPr>
              <a:t>: </a:t>
            </a:r>
            <a:r>
              <a:rPr lang="en-US">
                <a:ea typeface="+mn-lt"/>
                <a:cs typeface="+mn-lt"/>
              </a:rPr>
              <a:t>x is a human query, which may be anything from a question and the model must produce an engaging and helpful response y </a:t>
            </a:r>
            <a:endParaRPr lang="en-US"/>
          </a:p>
          <a:p>
            <a:endParaRPr lang="en-US">
              <a:cs typeface="Calibri"/>
            </a:endParaRPr>
          </a:p>
          <a:p>
            <a:r>
              <a:rPr lang="en-US">
                <a:solidFill>
                  <a:srgbClr val="C00000"/>
                </a:solidFill>
                <a:ea typeface="+mn-lt"/>
                <a:cs typeface="+mn-lt"/>
              </a:rPr>
              <a:t>Provides similar or better performance to the computationally demanding Best of 128 baseline</a:t>
            </a:r>
          </a:p>
          <a:p>
            <a:endParaRPr lang="en-US">
              <a:cs typeface="Calibri"/>
            </a:endParaRPr>
          </a:p>
          <a:p>
            <a:endParaRPr lang="en-US">
              <a:cs typeface="Calibri"/>
            </a:endParaRPr>
          </a:p>
          <a:p>
            <a:endParaRPr lang="en-US">
              <a:cs typeface="Calibri"/>
            </a:endParaRPr>
          </a:p>
        </p:txBody>
      </p:sp>
      <p:sp>
        <p:nvSpPr>
          <p:cNvPr id="3" name="Content Placeholder 2">
            <a:extLst>
              <a:ext uri="{FF2B5EF4-FFF2-40B4-BE49-F238E27FC236}">
                <a16:creationId xmlns:a16="http://schemas.microsoft.com/office/drawing/2014/main" id="{FFC14C6A-16C0-AC32-D464-4FC725DB125D}"/>
              </a:ext>
            </a:extLst>
          </p:cNvPr>
          <p:cNvSpPr>
            <a:spLocks noGrp="1"/>
          </p:cNvSpPr>
          <p:nvPr>
            <p:ph sz="half" idx="2"/>
          </p:nvPr>
        </p:nvSpPr>
        <p:spPr/>
        <p:txBody>
          <a:bodyPr/>
          <a:lstStyle/>
          <a:p>
            <a:endParaRPr lang="en-US"/>
          </a:p>
        </p:txBody>
      </p:sp>
      <p:sp>
        <p:nvSpPr>
          <p:cNvPr id="4" name="Date Placeholder 3">
            <a:extLst>
              <a:ext uri="{FF2B5EF4-FFF2-40B4-BE49-F238E27FC236}">
                <a16:creationId xmlns:a16="http://schemas.microsoft.com/office/drawing/2014/main" id="{699CADDB-1689-E4AE-9E52-9AA814B67E6E}"/>
              </a:ext>
            </a:extLst>
          </p:cNvPr>
          <p:cNvSpPr>
            <a:spLocks noGrp="1"/>
          </p:cNvSpPr>
          <p:nvPr>
            <p:ph type="dt" sz="half" idx="10"/>
          </p:nvPr>
        </p:nvSpPr>
        <p:spPr/>
        <p:txBody>
          <a:bodyPr/>
          <a:lstStyle/>
          <a:p>
            <a:fld id="{D301FFEF-BC07-6945-8DF9-83389C94DF56}" type="datetime1">
              <a:rPr lang="en-CA" smtClean="0"/>
              <a:t>2024-04-04</a:t>
            </a:fld>
            <a:endParaRPr lang="en-US"/>
          </a:p>
        </p:txBody>
      </p:sp>
      <p:sp>
        <p:nvSpPr>
          <p:cNvPr id="5" name="Footer Placeholder 4">
            <a:extLst>
              <a:ext uri="{FF2B5EF4-FFF2-40B4-BE49-F238E27FC236}">
                <a16:creationId xmlns:a16="http://schemas.microsoft.com/office/drawing/2014/main" id="{29FC00BC-606E-0A04-1FB9-02D120E0B12A}"/>
              </a:ext>
            </a:extLst>
          </p:cNvPr>
          <p:cNvSpPr>
            <a:spLocks noGrp="1"/>
          </p:cNvSpPr>
          <p:nvPr>
            <p:ph type="ftr" sz="quarter" idx="11"/>
          </p:nvPr>
        </p:nvSpPr>
        <p:spPr/>
        <p:txBody>
          <a:bodyPr/>
          <a:lstStyle/>
          <a:p>
            <a:r>
              <a:rPr lang="en-US"/>
              <a:t>Slides created for CS886 at </a:t>
            </a:r>
            <a:r>
              <a:rPr lang="en-US" err="1"/>
              <a:t>UWaterloo</a:t>
            </a:r>
          </a:p>
        </p:txBody>
      </p:sp>
      <p:sp>
        <p:nvSpPr>
          <p:cNvPr id="6" name="Slide Number Placeholder 5">
            <a:extLst>
              <a:ext uri="{FF2B5EF4-FFF2-40B4-BE49-F238E27FC236}">
                <a16:creationId xmlns:a16="http://schemas.microsoft.com/office/drawing/2014/main" id="{5FB65CD0-6419-057F-54B7-56303E84CA81}"/>
              </a:ext>
            </a:extLst>
          </p:cNvPr>
          <p:cNvSpPr>
            <a:spLocks noGrp="1"/>
          </p:cNvSpPr>
          <p:nvPr>
            <p:ph type="sldNum" sz="quarter" idx="12"/>
          </p:nvPr>
        </p:nvSpPr>
        <p:spPr/>
        <p:txBody>
          <a:bodyPr/>
          <a:lstStyle/>
          <a:p>
            <a:fld id="{D4F24A5E-B0D2-394D-9970-9AE06BCB59C1}" type="slidenum">
              <a:rPr lang="en-US" smtClean="0"/>
              <a:t>104</a:t>
            </a:fld>
            <a:endParaRPr lang="en-US"/>
          </a:p>
        </p:txBody>
      </p:sp>
      <p:sp>
        <p:nvSpPr>
          <p:cNvPr id="7" name="Title 6">
            <a:extLst>
              <a:ext uri="{FF2B5EF4-FFF2-40B4-BE49-F238E27FC236}">
                <a16:creationId xmlns:a16="http://schemas.microsoft.com/office/drawing/2014/main" id="{5DB9436E-A692-1131-570C-2878C8DDB831}"/>
              </a:ext>
            </a:extLst>
          </p:cNvPr>
          <p:cNvSpPr>
            <a:spLocks noGrp="1"/>
          </p:cNvSpPr>
          <p:nvPr>
            <p:ph type="title"/>
          </p:nvPr>
        </p:nvSpPr>
        <p:spPr/>
        <p:txBody>
          <a:bodyPr/>
          <a:lstStyle/>
          <a:p>
            <a:r>
              <a:rPr lang="en-US">
                <a:ea typeface="+mj-lt"/>
                <a:cs typeface="+mj-lt"/>
              </a:rPr>
              <a:t>Single-turn dialogue</a:t>
            </a:r>
            <a:endParaRPr lang="en-US"/>
          </a:p>
        </p:txBody>
      </p:sp>
      <p:pic>
        <p:nvPicPr>
          <p:cNvPr id="9" name="Content Placeholder 6" descr="A graph of different colored lines&#10;&#10;Description automatically generated">
            <a:extLst>
              <a:ext uri="{FF2B5EF4-FFF2-40B4-BE49-F238E27FC236}">
                <a16:creationId xmlns:a16="http://schemas.microsoft.com/office/drawing/2014/main" id="{C3C74B78-0CD7-7F81-B1B0-D92B19249A18}"/>
              </a:ext>
            </a:extLst>
          </p:cNvPr>
          <p:cNvPicPr>
            <a:picLocks noChangeAspect="1"/>
          </p:cNvPicPr>
          <p:nvPr/>
        </p:nvPicPr>
        <p:blipFill rotWithShape="1">
          <a:blip r:embed="rId2"/>
          <a:srcRect r="49857"/>
          <a:stretch/>
        </p:blipFill>
        <p:spPr>
          <a:xfrm>
            <a:off x="6174235" y="1660403"/>
            <a:ext cx="5181875" cy="4075013"/>
          </a:xfrm>
          <a:prstGeom prst="rect">
            <a:avLst/>
          </a:prstGeom>
        </p:spPr>
      </p:pic>
    </p:spTree>
    <p:extLst>
      <p:ext uri="{BB962C8B-B14F-4D97-AF65-F5344CB8AC3E}">
        <p14:creationId xmlns:p14="http://schemas.microsoft.com/office/powerpoint/2010/main" val="326023934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87397-E3B0-0E19-FE96-25801E7A368C}"/>
              </a:ext>
            </a:extLst>
          </p:cNvPr>
          <p:cNvSpPr>
            <a:spLocks noGrp="1"/>
          </p:cNvSpPr>
          <p:nvPr>
            <p:ph type="title"/>
          </p:nvPr>
        </p:nvSpPr>
        <p:spPr/>
        <p:txBody>
          <a:bodyPr>
            <a:normAutofit/>
          </a:bodyPr>
          <a:lstStyle/>
          <a:p>
            <a:r>
              <a:rPr lang="en-US" sz="4000">
                <a:ea typeface="+mj-lt"/>
                <a:cs typeface="+mj-lt"/>
              </a:rPr>
              <a:t>Win rates for different sampling temperatures</a:t>
            </a:r>
          </a:p>
        </p:txBody>
      </p:sp>
      <p:sp>
        <p:nvSpPr>
          <p:cNvPr id="6" name="Content Placeholder 5">
            <a:extLst>
              <a:ext uri="{FF2B5EF4-FFF2-40B4-BE49-F238E27FC236}">
                <a16:creationId xmlns:a16="http://schemas.microsoft.com/office/drawing/2014/main" id="{430FDAC0-C7F8-F777-C7C7-0B0D9DD60B75}"/>
              </a:ext>
            </a:extLst>
          </p:cNvPr>
          <p:cNvSpPr>
            <a:spLocks noGrp="1"/>
          </p:cNvSpPr>
          <p:nvPr>
            <p:ph sz="half" idx="2"/>
          </p:nvPr>
        </p:nvSpPr>
        <p:spPr>
          <a:xfrm>
            <a:off x="6172200" y="1042375"/>
            <a:ext cx="5181600" cy="5315235"/>
          </a:xfrm>
        </p:spPr>
        <p:txBody>
          <a:bodyPr vert="horz" lIns="91440" tIns="45720" rIns="91440" bIns="45720" rtlCol="0" anchor="t">
            <a:normAutofit/>
          </a:bodyPr>
          <a:lstStyle/>
          <a:p>
            <a:endParaRPr lang="en-US">
              <a:ea typeface="Calibri"/>
              <a:cs typeface="Calibri"/>
            </a:endParaRPr>
          </a:p>
        </p:txBody>
      </p:sp>
      <p:sp>
        <p:nvSpPr>
          <p:cNvPr id="7" name="Content Placeholder 6">
            <a:extLst>
              <a:ext uri="{FF2B5EF4-FFF2-40B4-BE49-F238E27FC236}">
                <a16:creationId xmlns:a16="http://schemas.microsoft.com/office/drawing/2014/main" id="{A6DC9CCF-EE28-9D21-2F54-244462836E8C}"/>
              </a:ext>
            </a:extLst>
          </p:cNvPr>
          <p:cNvSpPr>
            <a:spLocks noGrp="1"/>
          </p:cNvSpPr>
          <p:nvPr>
            <p:ph sz="half" idx="1"/>
          </p:nvPr>
        </p:nvSpPr>
        <p:spPr/>
        <p:txBody>
          <a:bodyPr vert="horz" lIns="91440" tIns="45720" rIns="91440" bIns="45720" rtlCol="0" anchor="t">
            <a:normAutofit/>
          </a:bodyPr>
          <a:lstStyle/>
          <a:p>
            <a:endParaRPr lang="en-US">
              <a:solidFill>
                <a:srgbClr val="000000"/>
              </a:solidFill>
              <a:latin typeface="Arial"/>
              <a:cs typeface="Arial"/>
            </a:endParaRPr>
          </a:p>
          <a:p>
            <a:endParaRPr lang="en-US">
              <a:solidFill>
                <a:srgbClr val="808080"/>
              </a:solidFill>
              <a:ea typeface="+mn-lt"/>
              <a:cs typeface="+mn-lt"/>
            </a:endParaRPr>
          </a:p>
          <a:p>
            <a:r>
              <a:rPr lang="en-US">
                <a:solidFill>
                  <a:srgbClr val="C00000"/>
                </a:solidFill>
                <a:latin typeface="Arial"/>
                <a:cs typeface="Arial"/>
              </a:rPr>
              <a:t>DPO’s improvement over the dataset labels is fairly stable over the course of training for different sampling temperatures.</a:t>
            </a:r>
            <a:endParaRPr lang="en-US">
              <a:solidFill>
                <a:srgbClr val="808080"/>
              </a:solidFill>
              <a:latin typeface="Calibri"/>
              <a:cs typeface="Calibri"/>
            </a:endParaRPr>
          </a:p>
          <a:p>
            <a:endParaRPr lang="en-US">
              <a:solidFill>
                <a:srgbClr val="808080"/>
              </a:solidFill>
              <a:ea typeface="+mn-lt"/>
              <a:cs typeface="+mn-lt"/>
            </a:endParaRPr>
          </a:p>
          <a:p>
            <a:pPr marL="0" indent="0">
              <a:buNone/>
            </a:pPr>
            <a:endParaRPr lang="en-US">
              <a:solidFill>
                <a:srgbClr val="C00000"/>
              </a:solidFill>
              <a:latin typeface="Arial"/>
              <a:cs typeface="Arial"/>
            </a:endParaRPr>
          </a:p>
          <a:p>
            <a:pPr marL="0" indent="0">
              <a:buNone/>
            </a:pPr>
            <a:endParaRPr lang="en-US">
              <a:solidFill>
                <a:srgbClr val="C00000"/>
              </a:solidFill>
              <a:latin typeface="Arial"/>
              <a:ea typeface="Calibri"/>
              <a:cs typeface="Arial"/>
            </a:endParaRPr>
          </a:p>
          <a:p>
            <a:endParaRPr lang="en-US">
              <a:ea typeface="Calibri"/>
              <a:cs typeface="Calibri"/>
            </a:endParaRPr>
          </a:p>
        </p:txBody>
      </p:sp>
      <p:pic>
        <p:nvPicPr>
          <p:cNvPr id="9" name="Content Placeholder 4" descr="A graph with lines and numbers&#10;&#10;Description automatically generated">
            <a:extLst>
              <a:ext uri="{FF2B5EF4-FFF2-40B4-BE49-F238E27FC236}">
                <a16:creationId xmlns:a16="http://schemas.microsoft.com/office/drawing/2014/main" id="{F578AE53-A0CB-791E-031A-77968ED7E9AF}"/>
              </a:ext>
            </a:extLst>
          </p:cNvPr>
          <p:cNvPicPr>
            <a:picLocks noChangeAspect="1"/>
          </p:cNvPicPr>
          <p:nvPr/>
        </p:nvPicPr>
        <p:blipFill>
          <a:blip r:embed="rId3"/>
          <a:stretch>
            <a:fillRect/>
          </a:stretch>
        </p:blipFill>
        <p:spPr>
          <a:xfrm>
            <a:off x="6174180" y="1491175"/>
            <a:ext cx="5188088" cy="4099061"/>
          </a:xfrm>
          <a:prstGeom prst="rect">
            <a:avLst/>
          </a:prstGeom>
        </p:spPr>
      </p:pic>
    </p:spTree>
    <p:extLst>
      <p:ext uri="{BB962C8B-B14F-4D97-AF65-F5344CB8AC3E}">
        <p14:creationId xmlns:p14="http://schemas.microsoft.com/office/powerpoint/2010/main" val="57685538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87397-E3B0-0E19-FE96-25801E7A368C}"/>
              </a:ext>
            </a:extLst>
          </p:cNvPr>
          <p:cNvSpPr>
            <a:spLocks noGrp="1"/>
          </p:cNvSpPr>
          <p:nvPr>
            <p:ph type="title"/>
          </p:nvPr>
        </p:nvSpPr>
        <p:spPr/>
        <p:txBody>
          <a:bodyPr/>
          <a:lstStyle/>
          <a:p>
            <a:r>
              <a:rPr lang="en-US" sz="4000">
                <a:ea typeface="+mj-lt"/>
                <a:cs typeface="+mj-lt"/>
              </a:rPr>
              <a:t>Win rates for different sampling temperatures</a:t>
            </a:r>
          </a:p>
        </p:txBody>
      </p:sp>
      <p:sp>
        <p:nvSpPr>
          <p:cNvPr id="6" name="Content Placeholder 5">
            <a:extLst>
              <a:ext uri="{FF2B5EF4-FFF2-40B4-BE49-F238E27FC236}">
                <a16:creationId xmlns:a16="http://schemas.microsoft.com/office/drawing/2014/main" id="{430FDAC0-C7F8-F777-C7C7-0B0D9DD60B75}"/>
              </a:ext>
            </a:extLst>
          </p:cNvPr>
          <p:cNvSpPr>
            <a:spLocks noGrp="1"/>
          </p:cNvSpPr>
          <p:nvPr>
            <p:ph sz="half" idx="2"/>
          </p:nvPr>
        </p:nvSpPr>
        <p:spPr>
          <a:xfrm>
            <a:off x="6172200" y="1042375"/>
            <a:ext cx="5181600" cy="5315235"/>
          </a:xfrm>
        </p:spPr>
        <p:txBody>
          <a:bodyPr vert="horz" lIns="91440" tIns="45720" rIns="91440" bIns="45720" rtlCol="0" anchor="t">
            <a:normAutofit/>
          </a:bodyPr>
          <a:lstStyle/>
          <a:p>
            <a:endParaRPr lang="en-US">
              <a:ea typeface="Calibri"/>
              <a:cs typeface="Calibri"/>
            </a:endParaRPr>
          </a:p>
        </p:txBody>
      </p:sp>
      <p:sp>
        <p:nvSpPr>
          <p:cNvPr id="7" name="Content Placeholder 6">
            <a:extLst>
              <a:ext uri="{FF2B5EF4-FFF2-40B4-BE49-F238E27FC236}">
                <a16:creationId xmlns:a16="http://schemas.microsoft.com/office/drawing/2014/main" id="{A6DC9CCF-EE28-9D21-2F54-244462836E8C}"/>
              </a:ext>
            </a:extLst>
          </p:cNvPr>
          <p:cNvSpPr>
            <a:spLocks noGrp="1"/>
          </p:cNvSpPr>
          <p:nvPr>
            <p:ph sz="half" idx="1"/>
          </p:nvPr>
        </p:nvSpPr>
        <p:spPr/>
        <p:txBody>
          <a:bodyPr vert="horz" lIns="91440" tIns="45720" rIns="91440" bIns="45720" rtlCol="0" anchor="t">
            <a:normAutofit/>
          </a:bodyPr>
          <a:lstStyle/>
          <a:p>
            <a:endParaRPr lang="en-US">
              <a:latin typeface="Arial"/>
              <a:cs typeface="Arial"/>
            </a:endParaRPr>
          </a:p>
          <a:p>
            <a:endParaRPr lang="en-US">
              <a:solidFill>
                <a:srgbClr val="000000"/>
              </a:solidFill>
              <a:latin typeface="Arial"/>
              <a:cs typeface="Arial"/>
            </a:endParaRPr>
          </a:p>
          <a:p>
            <a:endParaRPr lang="en-US">
              <a:solidFill>
                <a:srgbClr val="000000"/>
              </a:solidFill>
              <a:latin typeface="Arial"/>
              <a:ea typeface="+mn-lt"/>
              <a:cs typeface="Arial"/>
            </a:endParaRPr>
          </a:p>
          <a:p>
            <a:r>
              <a:rPr lang="en-US">
                <a:solidFill>
                  <a:srgbClr val="C00000"/>
                </a:solidFill>
                <a:latin typeface="Arial"/>
                <a:cs typeface="Arial"/>
              </a:rPr>
              <a:t>DPO converges to its best performance relatively quickly</a:t>
            </a:r>
            <a:endParaRPr lang="en-US">
              <a:solidFill>
                <a:srgbClr val="808080"/>
              </a:solidFill>
              <a:latin typeface="Calibri" panose="020F0502020204030204"/>
              <a:cs typeface="Calibri" panose="020F0502020204030204"/>
            </a:endParaRPr>
          </a:p>
          <a:p>
            <a:endParaRPr lang="en-US">
              <a:ea typeface="Calibri"/>
              <a:cs typeface="Calibri"/>
            </a:endParaRPr>
          </a:p>
        </p:txBody>
      </p:sp>
      <p:pic>
        <p:nvPicPr>
          <p:cNvPr id="9" name="Content Placeholder 4" descr="A graph with lines and numbers&#10;&#10;Description automatically generated">
            <a:extLst>
              <a:ext uri="{FF2B5EF4-FFF2-40B4-BE49-F238E27FC236}">
                <a16:creationId xmlns:a16="http://schemas.microsoft.com/office/drawing/2014/main" id="{F578AE53-A0CB-791E-031A-77968ED7E9AF}"/>
              </a:ext>
            </a:extLst>
          </p:cNvPr>
          <p:cNvPicPr>
            <a:picLocks noChangeAspect="1"/>
          </p:cNvPicPr>
          <p:nvPr/>
        </p:nvPicPr>
        <p:blipFill>
          <a:blip r:embed="rId2"/>
          <a:stretch>
            <a:fillRect/>
          </a:stretch>
        </p:blipFill>
        <p:spPr>
          <a:xfrm>
            <a:off x="6174180" y="1491175"/>
            <a:ext cx="5188088" cy="4099061"/>
          </a:xfrm>
          <a:prstGeom prst="rect">
            <a:avLst/>
          </a:prstGeom>
        </p:spPr>
      </p:pic>
    </p:spTree>
    <p:extLst>
      <p:ext uri="{BB962C8B-B14F-4D97-AF65-F5344CB8AC3E}">
        <p14:creationId xmlns:p14="http://schemas.microsoft.com/office/powerpoint/2010/main" val="333029046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68B5755-5E47-9D98-E9C7-BBA8DC955515}"/>
              </a:ext>
            </a:extLst>
          </p:cNvPr>
          <p:cNvSpPr>
            <a:spLocks noGrp="1"/>
          </p:cNvSpPr>
          <p:nvPr>
            <p:ph type="title"/>
          </p:nvPr>
        </p:nvSpPr>
        <p:spPr>
          <a:xfrm>
            <a:off x="838200" y="136526"/>
            <a:ext cx="10515600" cy="1332008"/>
          </a:xfrm>
        </p:spPr>
        <p:txBody>
          <a:bodyPr vert="horz" lIns="91440" tIns="45720" rIns="91440" bIns="45720" rtlCol="0" anchor="ctr">
            <a:noAutofit/>
          </a:bodyPr>
          <a:lstStyle/>
          <a:p>
            <a:r>
              <a:rPr lang="en-US">
                <a:ea typeface="+mj-lt"/>
                <a:cs typeface="+mj-lt"/>
              </a:rPr>
              <a:t>Validating GPT-4 judgments with human judgments</a:t>
            </a:r>
            <a:endParaRPr lang="en-US"/>
          </a:p>
        </p:txBody>
      </p:sp>
      <p:pic>
        <p:nvPicPr>
          <p:cNvPr id="8" name="Content Placeholder 7" descr="A table with numbers and text&#10;&#10;Description automatically generated">
            <a:extLst>
              <a:ext uri="{FF2B5EF4-FFF2-40B4-BE49-F238E27FC236}">
                <a16:creationId xmlns:a16="http://schemas.microsoft.com/office/drawing/2014/main" id="{805F8965-B539-FCB7-6858-AEBBD5918FDF}"/>
              </a:ext>
            </a:extLst>
          </p:cNvPr>
          <p:cNvPicPr>
            <a:picLocks noGrp="1" noChangeAspect="1"/>
          </p:cNvPicPr>
          <p:nvPr>
            <p:ph idx="1"/>
          </p:nvPr>
        </p:nvPicPr>
        <p:blipFill>
          <a:blip r:embed="rId2"/>
          <a:stretch>
            <a:fillRect/>
          </a:stretch>
        </p:blipFill>
        <p:spPr>
          <a:xfrm>
            <a:off x="2867025" y="1609506"/>
            <a:ext cx="6457950" cy="3638550"/>
          </a:xfrm>
        </p:spPr>
      </p:pic>
      <p:sp>
        <p:nvSpPr>
          <p:cNvPr id="4" name="Date Placeholder 3">
            <a:extLst>
              <a:ext uri="{FF2B5EF4-FFF2-40B4-BE49-F238E27FC236}">
                <a16:creationId xmlns:a16="http://schemas.microsoft.com/office/drawing/2014/main" id="{599244C0-32AF-27DD-B479-F3B7BF8AA6CE}"/>
              </a:ext>
            </a:extLst>
          </p:cNvPr>
          <p:cNvSpPr>
            <a:spLocks noGrp="1"/>
          </p:cNvSpPr>
          <p:nvPr>
            <p:ph type="dt" sz="half" idx="10"/>
          </p:nvPr>
        </p:nvSpPr>
        <p:spPr/>
        <p:txBody>
          <a:bodyPr/>
          <a:lstStyle/>
          <a:p>
            <a:fld id="{D301FFEF-BC07-6945-8DF9-83389C94DF56}" type="datetime1">
              <a:rPr lang="en-CA" smtClean="0"/>
              <a:t>2024-04-04</a:t>
            </a:fld>
            <a:endParaRPr lang="en-US"/>
          </a:p>
        </p:txBody>
      </p:sp>
      <p:sp>
        <p:nvSpPr>
          <p:cNvPr id="5" name="Footer Placeholder 4">
            <a:extLst>
              <a:ext uri="{FF2B5EF4-FFF2-40B4-BE49-F238E27FC236}">
                <a16:creationId xmlns:a16="http://schemas.microsoft.com/office/drawing/2014/main" id="{98F7A92B-7AE1-F07F-13B9-66EC52ADC30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52A5FE64-833A-2418-9C06-A16F628916FC}"/>
              </a:ext>
            </a:extLst>
          </p:cNvPr>
          <p:cNvSpPr>
            <a:spLocks noGrp="1"/>
          </p:cNvSpPr>
          <p:nvPr>
            <p:ph type="sldNum" sz="quarter" idx="12"/>
          </p:nvPr>
        </p:nvSpPr>
        <p:spPr/>
        <p:txBody>
          <a:bodyPr/>
          <a:lstStyle/>
          <a:p>
            <a:fld id="{D4F24A5E-B0D2-394D-9970-9AE06BCB59C1}" type="slidenum">
              <a:rPr lang="en-US" smtClean="0"/>
              <a:t>107</a:t>
            </a:fld>
            <a:endParaRPr lang="en-US"/>
          </a:p>
        </p:txBody>
      </p:sp>
      <p:sp>
        <p:nvSpPr>
          <p:cNvPr id="2" name="TextBox 1">
            <a:extLst>
              <a:ext uri="{FF2B5EF4-FFF2-40B4-BE49-F238E27FC236}">
                <a16:creationId xmlns:a16="http://schemas.microsoft.com/office/drawing/2014/main" id="{5FF65904-CEC7-E5C1-8471-A4F8CD0FB4BA}"/>
              </a:ext>
            </a:extLst>
          </p:cNvPr>
          <p:cNvSpPr txBox="1"/>
          <p:nvPr/>
        </p:nvSpPr>
        <p:spPr>
          <a:xfrm>
            <a:off x="3417626" y="5459105"/>
            <a:ext cx="53567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Comparison between GPT-4 judgments with human</a:t>
            </a:r>
          </a:p>
        </p:txBody>
      </p:sp>
    </p:spTree>
    <p:extLst>
      <p:ext uri="{BB962C8B-B14F-4D97-AF65-F5344CB8AC3E}">
        <p14:creationId xmlns:p14="http://schemas.microsoft.com/office/powerpoint/2010/main" val="11406429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46ED07-046C-4793-D70B-3CE9E2BD51DF}"/>
              </a:ext>
            </a:extLst>
          </p:cNvPr>
          <p:cNvSpPr>
            <a:spLocks noGrp="1"/>
          </p:cNvSpPr>
          <p:nvPr>
            <p:ph type="title"/>
          </p:nvPr>
        </p:nvSpPr>
        <p:spPr/>
        <p:txBody>
          <a:bodyPr>
            <a:normAutofit/>
          </a:bodyPr>
          <a:lstStyle/>
          <a:p>
            <a:r>
              <a:rPr lang="en-US">
                <a:ea typeface="+mj-lt"/>
                <a:cs typeface="+mj-lt"/>
              </a:rPr>
              <a:t>Zephyr: Direct Distillation of LM Alignment</a:t>
            </a:r>
            <a:endParaRPr lang="en-US"/>
          </a:p>
        </p:txBody>
      </p:sp>
      <p:sp>
        <p:nvSpPr>
          <p:cNvPr id="6" name="Content Placeholder 5">
            <a:extLst>
              <a:ext uri="{FF2B5EF4-FFF2-40B4-BE49-F238E27FC236}">
                <a16:creationId xmlns:a16="http://schemas.microsoft.com/office/drawing/2014/main" id="{58CF9818-1DFC-76EF-C7A0-7477B700A70A}"/>
              </a:ext>
            </a:extLst>
          </p:cNvPr>
          <p:cNvSpPr>
            <a:spLocks noGrp="1"/>
          </p:cNvSpPr>
          <p:nvPr>
            <p:ph idx="1"/>
          </p:nvPr>
        </p:nvSpPr>
        <p:spPr/>
        <p:txBody>
          <a:bodyPr vert="horz" lIns="91440" tIns="45720" rIns="91440" bIns="45720" rtlCol="0" anchor="t">
            <a:normAutofit/>
          </a:bodyPr>
          <a:lstStyle/>
          <a:p>
            <a:r>
              <a:rPr lang="en-US">
                <a:ea typeface="+mn-lt"/>
                <a:cs typeface="+mn-lt"/>
              </a:rPr>
              <a:t>Highlights:</a:t>
            </a:r>
          </a:p>
          <a:p>
            <a:pPr lvl="1">
              <a:buFont typeface="Courier New" panose="020B0604020202020204" pitchFamily="34" charset="0"/>
              <a:buChar char="o"/>
            </a:pPr>
            <a:r>
              <a:rPr lang="en-US">
                <a:ea typeface="+mn-lt"/>
                <a:cs typeface="+mn-lt"/>
              </a:rPr>
              <a:t>Aligning a small open LLM entirely through distillation</a:t>
            </a:r>
            <a:endParaRPr lang="en-US">
              <a:ea typeface="Calibri"/>
              <a:cs typeface="Calibri"/>
            </a:endParaRPr>
          </a:p>
          <a:p>
            <a:pPr lvl="1">
              <a:buFont typeface="Courier New" panose="020B0604020202020204" pitchFamily="34" charset="0"/>
              <a:buChar char="o"/>
            </a:pPr>
            <a:r>
              <a:rPr lang="en-US">
                <a:ea typeface="+mn-lt"/>
                <a:cs typeface="+mn-lt"/>
              </a:rPr>
              <a:t>Utilize AI Feedback (AIF) from an ensemble of teacher models as preference data</a:t>
            </a:r>
          </a:p>
          <a:p>
            <a:endParaRPr lang="en-US">
              <a:ea typeface="+mn-lt"/>
              <a:cs typeface="+mn-lt"/>
            </a:endParaRPr>
          </a:p>
          <a:p>
            <a:endParaRPr lang="en-US">
              <a:ea typeface="+mn-lt"/>
              <a:cs typeface="+mn-lt"/>
            </a:endParaRPr>
          </a:p>
          <a:p>
            <a:endParaRPr lang="en-US">
              <a:ea typeface="+mn-lt"/>
              <a:cs typeface="+mn-lt"/>
            </a:endParaRPr>
          </a:p>
          <a:p>
            <a:endParaRPr lang="en-US">
              <a:ea typeface="+mn-lt"/>
              <a:cs typeface="+mn-lt"/>
            </a:endParaRPr>
          </a:p>
          <a:p>
            <a:endParaRPr lang="en-US">
              <a:ea typeface="+mn-lt"/>
              <a:cs typeface="+mn-lt"/>
            </a:endParaRPr>
          </a:p>
          <a:p>
            <a:pPr marL="0" indent="0">
              <a:buNone/>
            </a:pPr>
            <a:endParaRPr lang="en-US" sz="3000">
              <a:ea typeface="+mn-lt"/>
              <a:cs typeface="+mn-lt"/>
            </a:endParaRPr>
          </a:p>
          <a:p>
            <a:r>
              <a:rPr lang="en-US" sz="1800">
                <a:ea typeface="+mn-lt"/>
                <a:cs typeface="+mn-lt"/>
              </a:rPr>
              <a:t> Zephyr: Direct Distillation of LM Alignment. Lewis Tunstall et. </a:t>
            </a:r>
            <a:r>
              <a:rPr lang="en-US" sz="1800" err="1">
                <a:ea typeface="+mn-lt"/>
                <a:cs typeface="+mn-lt"/>
              </a:rPr>
              <a:t>aI</a:t>
            </a:r>
            <a:r>
              <a:rPr lang="en-US" sz="1800">
                <a:ea typeface="+mn-lt"/>
                <a:cs typeface="+mn-lt"/>
              </a:rPr>
              <a:t> </a:t>
            </a:r>
            <a:r>
              <a:rPr lang="en-US" sz="1800" err="1">
                <a:ea typeface="+mn-lt"/>
                <a:cs typeface="+mn-lt"/>
              </a:rPr>
              <a:t>arXiv</a:t>
            </a:r>
            <a:r>
              <a:rPr lang="en-US" sz="1800">
                <a:ea typeface="+mn-lt"/>
                <a:cs typeface="+mn-lt"/>
              </a:rPr>
              <a:t> preprint 2023. arXiv:2310.16944</a:t>
            </a:r>
            <a:endParaRPr lang="en-US" sz="1800">
              <a:cs typeface="Calibri"/>
            </a:endParaRPr>
          </a:p>
        </p:txBody>
      </p:sp>
      <p:sp>
        <p:nvSpPr>
          <p:cNvPr id="2" name="Date Placeholder 1">
            <a:extLst>
              <a:ext uri="{FF2B5EF4-FFF2-40B4-BE49-F238E27FC236}">
                <a16:creationId xmlns:a16="http://schemas.microsoft.com/office/drawing/2014/main" id="{D9E972AD-8DD9-03DA-3903-3CD054FECE34}"/>
              </a:ext>
            </a:extLst>
          </p:cNvPr>
          <p:cNvSpPr>
            <a:spLocks noGrp="1"/>
          </p:cNvSpPr>
          <p:nvPr>
            <p:ph type="dt" sz="half" idx="10"/>
          </p:nvPr>
        </p:nvSpPr>
        <p:spPr/>
        <p:txBody>
          <a:bodyPr/>
          <a:lstStyle/>
          <a:p>
            <a:fld id="{9A561D02-7E11-1544-897F-A30819BC8F60}" type="datetime1">
              <a:rPr lang="en-CA" smtClean="0"/>
              <a:t>2024-04-04</a:t>
            </a:fld>
            <a:endParaRPr lang="en-US"/>
          </a:p>
        </p:txBody>
      </p:sp>
      <p:sp>
        <p:nvSpPr>
          <p:cNvPr id="3" name="Footer Placeholder 2">
            <a:extLst>
              <a:ext uri="{FF2B5EF4-FFF2-40B4-BE49-F238E27FC236}">
                <a16:creationId xmlns:a16="http://schemas.microsoft.com/office/drawing/2014/main" id="{73D98254-6616-8BBE-B517-FA4059787F08}"/>
              </a:ext>
            </a:extLst>
          </p:cNvPr>
          <p:cNvSpPr>
            <a:spLocks noGrp="1"/>
          </p:cNvSpPr>
          <p:nvPr>
            <p:ph type="ftr" sz="quarter" idx="11"/>
          </p:nvPr>
        </p:nvSpPr>
        <p:spPr/>
        <p:txBody>
          <a:bodyPr/>
          <a:lstStyle/>
          <a:p>
            <a:r>
              <a:rPr lang="en-US"/>
              <a:t>Slides created for CS886 at </a:t>
            </a:r>
            <a:r>
              <a:rPr lang="en-US" err="1"/>
              <a:t>UWaterloo</a:t>
            </a:r>
          </a:p>
        </p:txBody>
      </p:sp>
      <p:sp>
        <p:nvSpPr>
          <p:cNvPr id="4" name="Slide Number Placeholder 3">
            <a:extLst>
              <a:ext uri="{FF2B5EF4-FFF2-40B4-BE49-F238E27FC236}">
                <a16:creationId xmlns:a16="http://schemas.microsoft.com/office/drawing/2014/main" id="{10D42096-86B5-B754-CD37-FD11D89FFF2A}"/>
              </a:ext>
            </a:extLst>
          </p:cNvPr>
          <p:cNvSpPr>
            <a:spLocks noGrp="1"/>
          </p:cNvSpPr>
          <p:nvPr>
            <p:ph type="sldNum" sz="quarter" idx="12"/>
          </p:nvPr>
        </p:nvSpPr>
        <p:spPr/>
        <p:txBody>
          <a:bodyPr/>
          <a:lstStyle/>
          <a:p>
            <a:fld id="{D4F24A5E-B0D2-394D-9970-9AE06BCB59C1}" type="slidenum">
              <a:rPr lang="en-US" dirty="0" smtClean="0"/>
              <a:t>108</a:t>
            </a:fld>
            <a:endParaRPr lang="en-US"/>
          </a:p>
        </p:txBody>
      </p:sp>
    </p:spTree>
    <p:extLst>
      <p:ext uri="{BB962C8B-B14F-4D97-AF65-F5344CB8AC3E}">
        <p14:creationId xmlns:p14="http://schemas.microsoft.com/office/powerpoint/2010/main" val="419776316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1AFB4-BBC3-E747-4720-2D54D3E8FFED}"/>
              </a:ext>
            </a:extLst>
          </p:cNvPr>
          <p:cNvSpPr>
            <a:spLocks noGrp="1"/>
          </p:cNvSpPr>
          <p:nvPr>
            <p:ph type="title"/>
          </p:nvPr>
        </p:nvSpPr>
        <p:spPr/>
        <p:txBody>
          <a:bodyPr/>
          <a:lstStyle/>
          <a:p>
            <a:r>
              <a:rPr lang="en-US">
                <a:cs typeface="Calibri Light"/>
              </a:rPr>
              <a:t>Zephyr </a:t>
            </a:r>
            <a:endParaRPr lang="en-US"/>
          </a:p>
        </p:txBody>
      </p:sp>
      <p:pic>
        <p:nvPicPr>
          <p:cNvPr id="7" name="Content Placeholder 6" descr="A screenshot of a diagram&#10;&#10;Description automatically generated">
            <a:extLst>
              <a:ext uri="{FF2B5EF4-FFF2-40B4-BE49-F238E27FC236}">
                <a16:creationId xmlns:a16="http://schemas.microsoft.com/office/drawing/2014/main" id="{B1E82850-FD7F-6903-0A2F-57115ECE42E2}"/>
              </a:ext>
            </a:extLst>
          </p:cNvPr>
          <p:cNvPicPr>
            <a:picLocks noGrp="1" noChangeAspect="1"/>
          </p:cNvPicPr>
          <p:nvPr>
            <p:ph idx="1"/>
          </p:nvPr>
        </p:nvPicPr>
        <p:blipFill>
          <a:blip r:embed="rId2"/>
          <a:stretch>
            <a:fillRect/>
          </a:stretch>
        </p:blipFill>
        <p:spPr>
          <a:xfrm>
            <a:off x="1374941" y="1260629"/>
            <a:ext cx="9442118" cy="4916334"/>
          </a:xfrm>
        </p:spPr>
      </p:pic>
      <p:sp>
        <p:nvSpPr>
          <p:cNvPr id="4" name="Date Placeholder 3">
            <a:extLst>
              <a:ext uri="{FF2B5EF4-FFF2-40B4-BE49-F238E27FC236}">
                <a16:creationId xmlns:a16="http://schemas.microsoft.com/office/drawing/2014/main" id="{D8759107-D63B-16D6-24D8-6A6D044F62AD}"/>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1B4CE3CE-E5FA-8F6A-3513-13418EAFC7EF}"/>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B4D071DD-3553-D926-67EE-12DD7937BBB1}"/>
              </a:ext>
            </a:extLst>
          </p:cNvPr>
          <p:cNvSpPr>
            <a:spLocks noGrp="1"/>
          </p:cNvSpPr>
          <p:nvPr>
            <p:ph type="sldNum" sz="quarter" idx="12"/>
          </p:nvPr>
        </p:nvSpPr>
        <p:spPr/>
        <p:txBody>
          <a:bodyPr/>
          <a:lstStyle/>
          <a:p>
            <a:fld id="{D4F24A5E-B0D2-394D-9970-9AE06BCB59C1}" type="slidenum">
              <a:rPr lang="en-US" smtClean="0"/>
              <a:t>109</a:t>
            </a:fld>
            <a:endParaRPr lang="en-US"/>
          </a:p>
        </p:txBody>
      </p:sp>
    </p:spTree>
    <p:extLst>
      <p:ext uri="{BB962C8B-B14F-4D97-AF65-F5344CB8AC3E}">
        <p14:creationId xmlns:p14="http://schemas.microsoft.com/office/powerpoint/2010/main" val="39423527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creenshot of a chat&#10;&#10;Description automatically generated">
            <a:extLst>
              <a:ext uri="{FF2B5EF4-FFF2-40B4-BE49-F238E27FC236}">
                <a16:creationId xmlns:a16="http://schemas.microsoft.com/office/drawing/2014/main" id="{A543E2C0-00C7-974B-7C07-5F5F33E93216}"/>
              </a:ext>
            </a:extLst>
          </p:cNvPr>
          <p:cNvPicPr>
            <a:picLocks noGrp="1" noChangeAspect="1"/>
          </p:cNvPicPr>
          <p:nvPr>
            <p:ph idx="1"/>
          </p:nvPr>
        </p:nvPicPr>
        <p:blipFill>
          <a:blip r:embed="rId3"/>
          <a:stretch>
            <a:fillRect/>
          </a:stretch>
        </p:blipFill>
        <p:spPr>
          <a:xfrm>
            <a:off x="795511" y="1542333"/>
            <a:ext cx="10324245" cy="4332510"/>
          </a:xfrm>
        </p:spPr>
      </p:pic>
      <p:sp>
        <p:nvSpPr>
          <p:cNvPr id="2" name="Title 1">
            <a:extLst>
              <a:ext uri="{FF2B5EF4-FFF2-40B4-BE49-F238E27FC236}">
                <a16:creationId xmlns:a16="http://schemas.microsoft.com/office/drawing/2014/main" id="{C369154F-427E-14C0-A216-13D19A0B79D2}"/>
              </a:ext>
            </a:extLst>
          </p:cNvPr>
          <p:cNvSpPr>
            <a:spLocks noGrp="1"/>
          </p:cNvSpPr>
          <p:nvPr>
            <p:ph type="title"/>
          </p:nvPr>
        </p:nvSpPr>
        <p:spPr/>
        <p:txBody>
          <a:bodyPr/>
          <a:lstStyle/>
          <a:p>
            <a:r>
              <a:rPr lang="en-US">
                <a:cs typeface="Calibri Light"/>
              </a:rPr>
              <a:t>Instruction Tuning Example</a:t>
            </a:r>
            <a:endParaRPr lang="en-US"/>
          </a:p>
        </p:txBody>
      </p:sp>
      <p:sp>
        <p:nvSpPr>
          <p:cNvPr id="4" name="Date Placeholder 3">
            <a:extLst>
              <a:ext uri="{FF2B5EF4-FFF2-40B4-BE49-F238E27FC236}">
                <a16:creationId xmlns:a16="http://schemas.microsoft.com/office/drawing/2014/main" id="{DEBE9095-22C0-113E-0872-79A62AC58E54}"/>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5E822B91-0790-D056-82EF-0241DA5CAA78}"/>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1B5349B-7BB3-70AA-AC7E-AD9ED67CE93E}"/>
              </a:ext>
            </a:extLst>
          </p:cNvPr>
          <p:cNvSpPr>
            <a:spLocks noGrp="1"/>
          </p:cNvSpPr>
          <p:nvPr>
            <p:ph type="sldNum" sz="quarter" idx="12"/>
          </p:nvPr>
        </p:nvSpPr>
        <p:spPr/>
        <p:txBody>
          <a:bodyPr/>
          <a:lstStyle/>
          <a:p>
            <a:fld id="{D4F24A5E-B0D2-394D-9970-9AE06BCB59C1}" type="slidenum">
              <a:rPr lang="en-US" smtClean="0"/>
              <a:t>11</a:t>
            </a:fld>
            <a:endParaRPr lang="en-US"/>
          </a:p>
        </p:txBody>
      </p:sp>
      <p:sp>
        <p:nvSpPr>
          <p:cNvPr id="10" name="Rectangle 9">
            <a:extLst>
              <a:ext uri="{FF2B5EF4-FFF2-40B4-BE49-F238E27FC236}">
                <a16:creationId xmlns:a16="http://schemas.microsoft.com/office/drawing/2014/main" id="{D8EB2177-6038-BB60-CFC2-C62CA0305ACD}"/>
              </a:ext>
            </a:extLst>
          </p:cNvPr>
          <p:cNvSpPr/>
          <p:nvPr/>
        </p:nvSpPr>
        <p:spPr>
          <a:xfrm>
            <a:off x="7516582" y="2383969"/>
            <a:ext cx="3336474" cy="391884"/>
          </a:xfrm>
          <a:prstGeom prst="rect">
            <a:avLst/>
          </a:prstGeom>
          <a:noFill/>
          <a:ln w="381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rgbClr val="820000"/>
              </a:solidFill>
            </a:endParaRPr>
          </a:p>
        </p:txBody>
      </p:sp>
      <p:sp>
        <p:nvSpPr>
          <p:cNvPr id="12" name="TextBox 11">
            <a:extLst>
              <a:ext uri="{FF2B5EF4-FFF2-40B4-BE49-F238E27FC236}">
                <a16:creationId xmlns:a16="http://schemas.microsoft.com/office/drawing/2014/main" id="{106849FF-88E8-D8CE-8B34-402C0F84C873}"/>
              </a:ext>
            </a:extLst>
          </p:cNvPr>
          <p:cNvSpPr txBox="1"/>
          <p:nvPr/>
        </p:nvSpPr>
        <p:spPr>
          <a:xfrm>
            <a:off x="7434942" y="1578428"/>
            <a:ext cx="32657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C00000"/>
                </a:solidFill>
                <a:cs typeface="Calibri"/>
              </a:rPr>
              <a:t>Zero-shot inference</a:t>
            </a:r>
          </a:p>
        </p:txBody>
      </p:sp>
    </p:spTree>
    <p:extLst>
      <p:ext uri="{BB962C8B-B14F-4D97-AF65-F5344CB8AC3E}">
        <p14:creationId xmlns:p14="http://schemas.microsoft.com/office/powerpoint/2010/main" val="104541400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1AFB4-BBC3-E747-4720-2D54D3E8FFED}"/>
              </a:ext>
            </a:extLst>
          </p:cNvPr>
          <p:cNvSpPr>
            <a:spLocks noGrp="1"/>
          </p:cNvSpPr>
          <p:nvPr>
            <p:ph type="title"/>
          </p:nvPr>
        </p:nvSpPr>
        <p:spPr/>
        <p:txBody>
          <a:bodyPr/>
          <a:lstStyle/>
          <a:p>
            <a:r>
              <a:rPr lang="en-US">
                <a:cs typeface="Calibri Light"/>
              </a:rPr>
              <a:t>Zephyr </a:t>
            </a:r>
            <a:endParaRPr lang="en-US"/>
          </a:p>
        </p:txBody>
      </p:sp>
      <p:pic>
        <p:nvPicPr>
          <p:cNvPr id="7" name="Content Placeholder 6" descr="A screenshot of a diagram&#10;&#10;Description automatically generated">
            <a:extLst>
              <a:ext uri="{FF2B5EF4-FFF2-40B4-BE49-F238E27FC236}">
                <a16:creationId xmlns:a16="http://schemas.microsoft.com/office/drawing/2014/main" id="{B1E82850-FD7F-6903-0A2F-57115ECE42E2}"/>
              </a:ext>
            </a:extLst>
          </p:cNvPr>
          <p:cNvPicPr>
            <a:picLocks noGrp="1" noChangeAspect="1"/>
          </p:cNvPicPr>
          <p:nvPr>
            <p:ph idx="1"/>
          </p:nvPr>
        </p:nvPicPr>
        <p:blipFill>
          <a:blip r:embed="rId2"/>
          <a:stretch>
            <a:fillRect/>
          </a:stretch>
        </p:blipFill>
        <p:spPr>
          <a:xfrm>
            <a:off x="1374941" y="1260629"/>
            <a:ext cx="9442118" cy="4916334"/>
          </a:xfrm>
        </p:spPr>
      </p:pic>
      <p:sp>
        <p:nvSpPr>
          <p:cNvPr id="4" name="Date Placeholder 3">
            <a:extLst>
              <a:ext uri="{FF2B5EF4-FFF2-40B4-BE49-F238E27FC236}">
                <a16:creationId xmlns:a16="http://schemas.microsoft.com/office/drawing/2014/main" id="{D8759107-D63B-16D6-24D8-6A6D044F62AD}"/>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1B4CE3CE-E5FA-8F6A-3513-13418EAFC7EF}"/>
              </a:ext>
            </a:extLst>
          </p:cNvPr>
          <p:cNvSpPr>
            <a:spLocks noGrp="1"/>
          </p:cNvSpPr>
          <p:nvPr>
            <p:ph type="ftr" sz="quarter" idx="11"/>
          </p:nvPr>
        </p:nvSpPr>
        <p:spPr/>
        <p:txBody>
          <a:bodyPr/>
          <a:lstStyle/>
          <a:p>
            <a:r>
              <a:rPr lang="en-US"/>
              <a:t>Slides created for CS886 at </a:t>
            </a:r>
            <a:r>
              <a:rPr lang="en-US" err="1"/>
              <a:t>UWaterloo</a:t>
            </a:r>
          </a:p>
        </p:txBody>
      </p:sp>
      <p:sp>
        <p:nvSpPr>
          <p:cNvPr id="6" name="Slide Number Placeholder 5">
            <a:extLst>
              <a:ext uri="{FF2B5EF4-FFF2-40B4-BE49-F238E27FC236}">
                <a16:creationId xmlns:a16="http://schemas.microsoft.com/office/drawing/2014/main" id="{B4D071DD-3553-D926-67EE-12DD7937BBB1}"/>
              </a:ext>
            </a:extLst>
          </p:cNvPr>
          <p:cNvSpPr>
            <a:spLocks noGrp="1"/>
          </p:cNvSpPr>
          <p:nvPr>
            <p:ph type="sldNum" sz="quarter" idx="12"/>
          </p:nvPr>
        </p:nvSpPr>
        <p:spPr/>
        <p:txBody>
          <a:bodyPr/>
          <a:lstStyle/>
          <a:p>
            <a:fld id="{D4F24A5E-B0D2-394D-9970-9AE06BCB59C1}" type="slidenum">
              <a:rPr lang="en-US" smtClean="0"/>
              <a:t>110</a:t>
            </a:fld>
            <a:endParaRPr lang="en-US"/>
          </a:p>
        </p:txBody>
      </p:sp>
      <p:sp>
        <p:nvSpPr>
          <p:cNvPr id="9" name="Rectangle: Rounded Corners 8">
            <a:extLst>
              <a:ext uri="{FF2B5EF4-FFF2-40B4-BE49-F238E27FC236}">
                <a16:creationId xmlns:a16="http://schemas.microsoft.com/office/drawing/2014/main" id="{B511295E-9234-D5D9-13CB-95AFBD9200D7}"/>
              </a:ext>
            </a:extLst>
          </p:cNvPr>
          <p:cNvSpPr/>
          <p:nvPr/>
        </p:nvSpPr>
        <p:spPr>
          <a:xfrm>
            <a:off x="1376149" y="1671852"/>
            <a:ext cx="3082119" cy="4412775"/>
          </a:xfrm>
          <a:prstGeom prst="round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037504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F0831-C826-0B0D-3FBD-D293770C68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55C0BC-B7D2-9001-19A2-22879E44D7BD}"/>
              </a:ext>
            </a:extLst>
          </p:cNvPr>
          <p:cNvSpPr>
            <a:spLocks noGrp="1"/>
          </p:cNvSpPr>
          <p:nvPr>
            <p:ph type="title"/>
          </p:nvPr>
        </p:nvSpPr>
        <p:spPr/>
        <p:txBody>
          <a:bodyPr/>
          <a:lstStyle/>
          <a:p>
            <a:r>
              <a:rPr lang="en-US">
                <a:cs typeface="Calibri Light"/>
              </a:rPr>
              <a:t>Step 1: </a:t>
            </a:r>
            <a:r>
              <a:rPr lang="en-US">
                <a:ea typeface="+mj-lt"/>
                <a:cs typeface="+mj-lt"/>
              </a:rPr>
              <a:t>Distilled Supervised Fine-Tuning</a:t>
            </a:r>
            <a:endParaRPr lang="en-US">
              <a:cs typeface="Calibri Light"/>
            </a:endParaRPr>
          </a:p>
        </p:txBody>
      </p:sp>
      <p:sp>
        <p:nvSpPr>
          <p:cNvPr id="3" name="Content Placeholder 2">
            <a:extLst>
              <a:ext uri="{FF2B5EF4-FFF2-40B4-BE49-F238E27FC236}">
                <a16:creationId xmlns:a16="http://schemas.microsoft.com/office/drawing/2014/main" id="{C42908DB-8A26-B140-120E-1BC5A5842647}"/>
              </a:ext>
            </a:extLst>
          </p:cNvPr>
          <p:cNvSpPr>
            <a:spLocks noGrp="1"/>
          </p:cNvSpPr>
          <p:nvPr>
            <p:ph idx="1"/>
          </p:nvPr>
        </p:nvSpPr>
        <p:spPr/>
        <p:txBody>
          <a:bodyPr vert="horz" lIns="91440" tIns="45720" rIns="91440" bIns="45720" rtlCol="0" anchor="t">
            <a:normAutofit/>
          </a:bodyPr>
          <a:lstStyle/>
          <a:p>
            <a:r>
              <a:rPr lang="en-US">
                <a:ea typeface="+mn-lt"/>
                <a:cs typeface="+mn-lt"/>
              </a:rPr>
              <a:t>Leverages a teacher model to </a:t>
            </a:r>
            <a:r>
              <a:rPr lang="en-US">
                <a:solidFill>
                  <a:srgbClr val="C00000"/>
                </a:solidFill>
                <a:ea typeface="+mn-lt"/>
                <a:cs typeface="+mn-lt"/>
              </a:rPr>
              <a:t>generate high-quality responses</a:t>
            </a:r>
            <a:r>
              <a:rPr lang="en-US">
                <a:ea typeface="+mn-lt"/>
                <a:cs typeface="+mn-lt"/>
              </a:rPr>
              <a:t> for SFT</a:t>
            </a:r>
          </a:p>
          <a:p>
            <a:r>
              <a:rPr lang="en-US" b="1">
                <a:cs typeface="Calibri"/>
              </a:rPr>
              <a:t>Goal</a:t>
            </a:r>
            <a:r>
              <a:rPr lang="en-US">
                <a:cs typeface="Calibri"/>
              </a:rPr>
              <a:t>: distill some of the teacher model's capability to our model</a:t>
            </a:r>
          </a:p>
          <a:p>
            <a:pPr marL="0" indent="0">
              <a:buNone/>
            </a:pPr>
            <a:endParaRPr lang="en-US">
              <a:cs typeface="Calibri"/>
            </a:endParaRPr>
          </a:p>
        </p:txBody>
      </p:sp>
      <p:sp>
        <p:nvSpPr>
          <p:cNvPr id="4" name="Date Placeholder 3">
            <a:extLst>
              <a:ext uri="{FF2B5EF4-FFF2-40B4-BE49-F238E27FC236}">
                <a16:creationId xmlns:a16="http://schemas.microsoft.com/office/drawing/2014/main" id="{F7DBF7AB-7412-02C1-AD42-AA4CA351C015}"/>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63A250BF-C096-93AB-53DB-E0E33A6DAF95}"/>
              </a:ext>
            </a:extLst>
          </p:cNvPr>
          <p:cNvSpPr>
            <a:spLocks noGrp="1"/>
          </p:cNvSpPr>
          <p:nvPr>
            <p:ph type="ftr" sz="quarter" idx="11"/>
          </p:nvPr>
        </p:nvSpPr>
        <p:spPr/>
        <p:txBody>
          <a:bodyPr/>
          <a:lstStyle/>
          <a:p>
            <a:r>
              <a:rPr lang="en-US"/>
              <a:t>Slides created for CS886 at </a:t>
            </a:r>
            <a:r>
              <a:rPr lang="en-US" err="1"/>
              <a:t>UWaterloo</a:t>
            </a:r>
          </a:p>
        </p:txBody>
      </p:sp>
      <p:sp>
        <p:nvSpPr>
          <p:cNvPr id="6" name="Slide Number Placeholder 5">
            <a:extLst>
              <a:ext uri="{FF2B5EF4-FFF2-40B4-BE49-F238E27FC236}">
                <a16:creationId xmlns:a16="http://schemas.microsoft.com/office/drawing/2014/main" id="{2941A79D-0239-440E-2358-84BB2CD79657}"/>
              </a:ext>
            </a:extLst>
          </p:cNvPr>
          <p:cNvSpPr>
            <a:spLocks noGrp="1"/>
          </p:cNvSpPr>
          <p:nvPr>
            <p:ph type="sldNum" sz="quarter" idx="12"/>
          </p:nvPr>
        </p:nvSpPr>
        <p:spPr/>
        <p:txBody>
          <a:bodyPr/>
          <a:lstStyle/>
          <a:p>
            <a:fld id="{D4F24A5E-B0D2-394D-9970-9AE06BCB59C1}" type="slidenum">
              <a:rPr lang="en-US" dirty="0" smtClean="0"/>
              <a:t>111</a:t>
            </a:fld>
            <a:endParaRPr lang="en-US"/>
          </a:p>
        </p:txBody>
      </p:sp>
      <p:sp>
        <p:nvSpPr>
          <p:cNvPr id="9" name="Rectangle 8">
            <a:extLst>
              <a:ext uri="{FF2B5EF4-FFF2-40B4-BE49-F238E27FC236}">
                <a16:creationId xmlns:a16="http://schemas.microsoft.com/office/drawing/2014/main" id="{14774A31-F9BA-7F54-E558-6D25543B64ED}"/>
              </a:ext>
            </a:extLst>
          </p:cNvPr>
          <p:cNvSpPr/>
          <p:nvPr/>
        </p:nvSpPr>
        <p:spPr>
          <a:xfrm>
            <a:off x="987777" y="2652888"/>
            <a:ext cx="3541888" cy="90311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7D7CBB8-440D-49BE-37CE-F61712D28584}"/>
                  </a:ext>
                </a:extLst>
              </p:cNvPr>
              <p:cNvSpPr txBox="1"/>
              <p:nvPr/>
            </p:nvSpPr>
            <p:spPr>
              <a:xfrm>
                <a:off x="1369976" y="2903844"/>
                <a:ext cx="2779887" cy="4048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Seed prompts:  </a:t>
                </a:r>
                <a14:m>
                  <m:oMath xmlns:m="http://schemas.openxmlformats.org/officeDocument/2006/math">
                    <m:sSubSup>
                      <m:sSubSupPr>
                        <m:ctrlPr>
                          <a:rPr lang="en-CA" i="1" smtClean="0">
                            <a:effectLst/>
                            <a:latin typeface="Cambria Math" panose="02040503050406030204" pitchFamily="18" charset="0"/>
                            <a:ea typeface="Times New Roman" panose="02020603050405020304" pitchFamily="18" charset="0"/>
                          </a:rPr>
                        </m:ctrlPr>
                      </m:sSubSupPr>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1</m:t>
                        </m:r>
                      </m:sub>
                      <m:sup>
                        <m:r>
                          <a:rPr lang="en-CA" sz="1800" i="1">
                            <a:effectLst/>
                            <a:latin typeface="Cambria Math" panose="02040503050406030204" pitchFamily="18" charset="0"/>
                            <a:ea typeface="Times New Roman" panose="02020603050405020304" pitchFamily="18" charset="0"/>
                            <a:cs typeface="Arial" panose="020B0604020202020204" pitchFamily="34" charset="0"/>
                          </a:rPr>
                          <m:t>0</m:t>
                        </m:r>
                      </m:sup>
                    </m:sSubSup>
                    <m:r>
                      <a:rPr lang="en-CA" sz="1800" i="1">
                        <a:effectLst/>
                        <a:latin typeface="Cambria Math" panose="02040503050406030204" pitchFamily="18" charset="0"/>
                        <a:ea typeface="Times New Roman" panose="02020603050405020304" pitchFamily="18" charset="0"/>
                        <a:cs typeface="Arial" panose="020B0604020202020204" pitchFamily="34" charset="0"/>
                      </a:rPr>
                      <m:t>,</m:t>
                    </m:r>
                    <m:r>
                      <a:rPr lang="en-CA" sz="1800">
                        <a:effectLst/>
                        <a:latin typeface="Cambria Math" panose="02040503050406030204" pitchFamily="18" charset="0"/>
                        <a:ea typeface="Times New Roman" panose="02020603050405020304" pitchFamily="18" charset="0"/>
                        <a:cs typeface="Arial" panose="020B0604020202020204" pitchFamily="34" charset="0"/>
                      </a:rPr>
                      <m:t>…</m:t>
                    </m:r>
                    <m:r>
                      <a:rPr lang="en-CA" sz="1800" i="1">
                        <a:effectLst/>
                        <a:latin typeface="Cambria Math" panose="02040503050406030204" pitchFamily="18" charset="0"/>
                        <a:ea typeface="Times New Roman" panose="02020603050405020304" pitchFamily="18" charset="0"/>
                        <a:cs typeface="Arial" panose="020B0604020202020204" pitchFamily="34" charset="0"/>
                      </a:rPr>
                      <m:t>,</m:t>
                    </m:r>
                    <m:sSubSup>
                      <m:sSubSupPr>
                        <m:ctrlPr>
                          <a:rPr lang="en-CA" i="1">
                            <a:effectLst/>
                            <a:latin typeface="Cambria Math" panose="02040503050406030204" pitchFamily="18" charset="0"/>
                            <a:ea typeface="Times New Roman" panose="02020603050405020304" pitchFamily="18" charset="0"/>
                          </a:rPr>
                        </m:ctrlPr>
                      </m:sSubSupPr>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𝐽</m:t>
                        </m:r>
                      </m:sub>
                      <m:sup>
                        <m:r>
                          <a:rPr lang="en-CA" sz="1800" i="1">
                            <a:effectLst/>
                            <a:latin typeface="Cambria Math" panose="02040503050406030204" pitchFamily="18" charset="0"/>
                            <a:ea typeface="Times New Roman" panose="02020603050405020304" pitchFamily="18" charset="0"/>
                            <a:cs typeface="Arial" panose="020B0604020202020204" pitchFamily="34" charset="0"/>
                          </a:rPr>
                          <m:t>0</m:t>
                        </m:r>
                      </m:sup>
                    </m:sSubSup>
                  </m:oMath>
                </a14:m>
                <a:endParaRPr lang="en-US"/>
              </a:p>
            </p:txBody>
          </p:sp>
        </mc:Choice>
        <mc:Fallback xmlns="">
          <p:sp>
            <p:nvSpPr>
              <p:cNvPr id="7" name="TextBox 6">
                <a:extLst>
                  <a:ext uri="{FF2B5EF4-FFF2-40B4-BE49-F238E27FC236}">
                    <a16:creationId xmlns:a16="http://schemas.microsoft.com/office/drawing/2014/main" id="{67D7CBB8-440D-49BE-37CE-F61712D28584}"/>
                  </a:ext>
                </a:extLst>
              </p:cNvPr>
              <p:cNvSpPr txBox="1">
                <a:spLocks noRot="1" noChangeAspect="1" noMove="1" noResize="1" noEditPoints="1" noAdjustHandles="1" noChangeArrowheads="1" noChangeShapeType="1" noTextEdit="1"/>
              </p:cNvSpPr>
              <p:nvPr/>
            </p:nvSpPr>
            <p:spPr>
              <a:xfrm>
                <a:off x="1369976" y="2903844"/>
                <a:ext cx="2779887" cy="404854"/>
              </a:xfrm>
              <a:prstGeom prst="rect">
                <a:avLst/>
              </a:prstGeom>
              <a:blipFill>
                <a:blip r:embed="rId2"/>
                <a:stretch>
                  <a:fillRect t="-4478" b="-16418"/>
                </a:stretch>
              </a:blipFill>
            </p:spPr>
            <p:txBody>
              <a:bodyPr/>
              <a:lstStyle/>
              <a:p>
                <a:r>
                  <a:rPr lang="en-US">
                    <a:noFill/>
                  </a:rPr>
                  <a:t> </a:t>
                </a:r>
              </a:p>
            </p:txBody>
          </p:sp>
        </mc:Fallback>
      </mc:AlternateContent>
      <p:pic>
        <p:nvPicPr>
          <p:cNvPr id="11" name="Graphic 10" descr="Arrow Right with solid fill">
            <a:extLst>
              <a:ext uri="{FF2B5EF4-FFF2-40B4-BE49-F238E27FC236}">
                <a16:creationId xmlns:a16="http://schemas.microsoft.com/office/drawing/2014/main" id="{43E463A5-3156-E5E4-3A08-8B56A4D83E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33384" y="2755792"/>
            <a:ext cx="1955362" cy="914400"/>
          </a:xfrm>
          <a:prstGeom prst="rect">
            <a:avLst/>
          </a:prstGeom>
        </p:spPr>
      </p:pic>
      <p:sp>
        <p:nvSpPr>
          <p:cNvPr id="16" name="TextBox 15">
            <a:extLst>
              <a:ext uri="{FF2B5EF4-FFF2-40B4-BE49-F238E27FC236}">
                <a16:creationId xmlns:a16="http://schemas.microsoft.com/office/drawing/2014/main" id="{C8A68D37-1CD4-ABE0-3C15-4A1BB3314B59}"/>
              </a:ext>
            </a:extLst>
          </p:cNvPr>
          <p:cNvSpPr txBox="1"/>
          <p:nvPr/>
        </p:nvSpPr>
        <p:spPr>
          <a:xfrm>
            <a:off x="5114084" y="2331589"/>
            <a:ext cx="1324272" cy="646331"/>
          </a:xfrm>
          <a:prstGeom prst="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Teacher model </a:t>
            </a:r>
            <a:r>
              <a:rPr lang="en-US">
                <a:ea typeface="+mn-lt"/>
                <a:cs typeface="+mn-lt"/>
              </a:rPr>
              <a:t>πT</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38467835-3DD2-370D-D957-1FC961CDAFE6}"/>
                  </a:ext>
                </a:extLst>
              </p:cNvPr>
              <p:cNvSpPr txBox="1"/>
              <p:nvPr/>
            </p:nvSpPr>
            <p:spPr>
              <a:xfrm>
                <a:off x="7553463" y="2887937"/>
                <a:ext cx="2779887" cy="4085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14:m>
                  <m:oMathPara xmlns:m="http://schemas.openxmlformats.org/officeDocument/2006/math">
                    <m:oMathParaPr>
                      <m:jc m:val="center"/>
                    </m:oMathParaPr>
                    <m:oMath xmlns:m="http://schemas.openxmlformats.org/officeDocument/2006/math">
                      <m:r>
                        <a:rPr lang="en-CA" sz="1800" i="1" smtClean="0">
                          <a:effectLst/>
                          <a:latin typeface="Cambria Math" panose="02040503050406030204" pitchFamily="18" charset="0"/>
                          <a:ea typeface="Times New Roman" panose="02020603050405020304" pitchFamily="18" charset="0"/>
                          <a:cs typeface="Arial" panose="020B0604020202020204" pitchFamily="34" charset="0"/>
                        </a:rPr>
                        <m:t>𝒞</m:t>
                      </m:r>
                      <m:r>
                        <a:rPr lang="en-CA" sz="1800" i="1" smtClean="0">
                          <a:effectLst/>
                          <a:latin typeface="Cambria Math" panose="02040503050406030204" pitchFamily="18" charset="0"/>
                          <a:ea typeface="Times New Roman" panose="02020603050405020304" pitchFamily="18" charset="0"/>
                          <a:cs typeface="Arial" panose="020B0604020202020204" pitchFamily="34" charset="0"/>
                        </a:rPr>
                        <m:t>=</m:t>
                      </m:r>
                      <m:r>
                        <m:rPr>
                          <m:lit/>
                        </m:rPr>
                        <a:rPr lang="en-CA" sz="1800" i="1">
                          <a:effectLst/>
                          <a:latin typeface="Cambria Math" panose="02040503050406030204" pitchFamily="18" charset="0"/>
                          <a:ea typeface="Times New Roman" panose="02020603050405020304" pitchFamily="18" charset="0"/>
                          <a:cs typeface="Arial" panose="020B0604020202020204" pitchFamily="34" charset="0"/>
                        </a:rPr>
                        <m:t>{</m:t>
                      </m:r>
                      <m:d>
                        <m:dPr>
                          <m:ctrlPr>
                            <a:rPr lang="en-CA" i="1">
                              <a:effectLst/>
                              <a:latin typeface="Cambria Math" panose="02040503050406030204" pitchFamily="18" charset="0"/>
                              <a:ea typeface="Times New Roman" panose="02020603050405020304" pitchFamily="18" charset="0"/>
                            </a:rPr>
                          </m:ctrlPr>
                        </m:dPr>
                        <m:e>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1</m:t>
                              </m:r>
                            </m:sub>
                          </m:sSub>
                          <m:r>
                            <a:rPr lang="en-CA" sz="18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1</m:t>
                              </m:r>
                            </m:sub>
                          </m:sSub>
                        </m:e>
                      </m:d>
                      <m:r>
                        <a:rPr lang="en-CA" sz="1800" i="1">
                          <a:effectLst/>
                          <a:latin typeface="Cambria Math" panose="02040503050406030204" pitchFamily="18" charset="0"/>
                          <a:ea typeface="Times New Roman" panose="02020603050405020304" pitchFamily="18" charset="0"/>
                          <a:cs typeface="Arial" panose="020B0604020202020204" pitchFamily="34" charset="0"/>
                        </a:rPr>
                        <m:t>,</m:t>
                      </m:r>
                      <m:r>
                        <a:rPr lang="en-CA" sz="1800">
                          <a:effectLst/>
                          <a:latin typeface="Cambria Math" panose="02040503050406030204" pitchFamily="18" charset="0"/>
                          <a:ea typeface="Times New Roman" panose="02020603050405020304" pitchFamily="18" charset="0"/>
                          <a:cs typeface="Arial" panose="020B0604020202020204" pitchFamily="34" charset="0"/>
                        </a:rPr>
                        <m:t>…</m:t>
                      </m:r>
                      <m:r>
                        <a:rPr lang="en-CA" sz="1800" i="1">
                          <a:effectLst/>
                          <a:latin typeface="Cambria Math" panose="02040503050406030204" pitchFamily="18" charset="0"/>
                          <a:ea typeface="Times New Roman" panose="02020603050405020304" pitchFamily="18" charset="0"/>
                          <a:cs typeface="Arial" panose="020B0604020202020204" pitchFamily="34" charset="0"/>
                        </a:rPr>
                        <m:t>,</m:t>
                      </m:r>
                      <m:d>
                        <m:dPr>
                          <m:ctrlPr>
                            <a:rPr lang="en-CA" i="1">
                              <a:effectLst/>
                              <a:latin typeface="Cambria Math" panose="02040503050406030204" pitchFamily="18" charset="0"/>
                              <a:ea typeface="Times New Roman" panose="02020603050405020304" pitchFamily="18" charset="0"/>
                            </a:rPr>
                          </m:ctrlPr>
                        </m:dPr>
                        <m:e>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𝐽</m:t>
                              </m:r>
                            </m:sub>
                          </m:sSub>
                          <m:r>
                            <a:rPr lang="en-CA" sz="18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𝐽</m:t>
                              </m:r>
                            </m:sub>
                          </m:sSub>
                        </m:e>
                      </m:d>
                      <m:r>
                        <m:rPr>
                          <m:lit/>
                        </m:rPr>
                        <a:rPr lang="en-CA" sz="1800" i="1">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a:p>
            </p:txBody>
          </p:sp>
        </mc:Choice>
        <mc:Fallback xmlns="">
          <p:sp>
            <p:nvSpPr>
              <p:cNvPr id="17" name="TextBox 16">
                <a:extLst>
                  <a:ext uri="{FF2B5EF4-FFF2-40B4-BE49-F238E27FC236}">
                    <a16:creationId xmlns:a16="http://schemas.microsoft.com/office/drawing/2014/main" id="{38467835-3DD2-370D-D957-1FC961CDAFE6}"/>
                  </a:ext>
                </a:extLst>
              </p:cNvPr>
              <p:cNvSpPr txBox="1">
                <a:spLocks noRot="1" noChangeAspect="1" noMove="1" noResize="1" noEditPoints="1" noAdjustHandles="1" noChangeArrowheads="1" noChangeShapeType="1" noTextEdit="1"/>
              </p:cNvSpPr>
              <p:nvPr/>
            </p:nvSpPr>
            <p:spPr>
              <a:xfrm>
                <a:off x="7553463" y="2887937"/>
                <a:ext cx="2779887" cy="408510"/>
              </a:xfrm>
              <a:prstGeom prst="rect">
                <a:avLst/>
              </a:prstGeom>
              <a:blipFill>
                <a:blip r:embed="rId5"/>
                <a:stretch>
                  <a:fillRect b="-10448"/>
                </a:stretch>
              </a:blipFill>
            </p:spPr>
            <p:txBody>
              <a:bodyPr/>
              <a:lstStyle/>
              <a:p>
                <a:r>
                  <a:rPr lang="en-US">
                    <a:noFill/>
                  </a:rPr>
                  <a:t> </a:t>
                </a:r>
              </a:p>
            </p:txBody>
          </p:sp>
        </mc:Fallback>
      </mc:AlternateContent>
      <p:sp>
        <p:nvSpPr>
          <p:cNvPr id="22" name="Rectangle 21">
            <a:extLst>
              <a:ext uri="{FF2B5EF4-FFF2-40B4-BE49-F238E27FC236}">
                <a16:creationId xmlns:a16="http://schemas.microsoft.com/office/drawing/2014/main" id="{6CA974EA-8388-BC42-91A4-64DA83B7D94F}"/>
              </a:ext>
            </a:extLst>
          </p:cNvPr>
          <p:cNvSpPr/>
          <p:nvPr/>
        </p:nvSpPr>
        <p:spPr>
          <a:xfrm>
            <a:off x="7172463" y="2652888"/>
            <a:ext cx="3541888" cy="90311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960959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59FA9-6B89-8D86-8586-F1F80FED5F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28F2C2-7E0B-F729-2CDF-18926F0C1841}"/>
              </a:ext>
            </a:extLst>
          </p:cNvPr>
          <p:cNvSpPr>
            <a:spLocks noGrp="1"/>
          </p:cNvSpPr>
          <p:nvPr>
            <p:ph type="title"/>
          </p:nvPr>
        </p:nvSpPr>
        <p:spPr/>
        <p:txBody>
          <a:bodyPr/>
          <a:lstStyle/>
          <a:p>
            <a:r>
              <a:rPr lang="en-US">
                <a:cs typeface="Calibri Light"/>
              </a:rPr>
              <a:t>Step 1: </a:t>
            </a:r>
            <a:r>
              <a:rPr lang="en-US">
                <a:ea typeface="+mj-lt"/>
                <a:cs typeface="+mj-lt"/>
              </a:rPr>
              <a:t>Distilled Supervised Fine-Tuning</a:t>
            </a:r>
            <a:endParaRPr lang="en-US">
              <a:cs typeface="Calibri Light"/>
            </a:endParaRPr>
          </a:p>
        </p:txBody>
      </p:sp>
      <p:sp>
        <p:nvSpPr>
          <p:cNvPr id="3" name="Content Placeholder 2">
            <a:extLst>
              <a:ext uri="{FF2B5EF4-FFF2-40B4-BE49-F238E27FC236}">
                <a16:creationId xmlns:a16="http://schemas.microsoft.com/office/drawing/2014/main" id="{4C42FA7C-FB04-2DAE-426D-E00ACC50C3C1}"/>
              </a:ext>
            </a:extLst>
          </p:cNvPr>
          <p:cNvSpPr>
            <a:spLocks noGrp="1"/>
          </p:cNvSpPr>
          <p:nvPr>
            <p:ph idx="1"/>
          </p:nvPr>
        </p:nvSpPr>
        <p:spPr/>
        <p:txBody>
          <a:bodyPr vert="horz" lIns="91440" tIns="45720" rIns="91440" bIns="45720" rtlCol="0" anchor="t">
            <a:normAutofit/>
          </a:bodyPr>
          <a:lstStyle/>
          <a:p>
            <a:r>
              <a:rPr lang="en-US">
                <a:ea typeface="+mn-lt"/>
                <a:cs typeface="+mn-lt"/>
              </a:rPr>
              <a:t>Leverages a teacher model to </a:t>
            </a:r>
            <a:r>
              <a:rPr lang="en-US">
                <a:solidFill>
                  <a:srgbClr val="C00000"/>
                </a:solidFill>
                <a:ea typeface="+mn-lt"/>
                <a:cs typeface="+mn-lt"/>
              </a:rPr>
              <a:t>generate high-quality responses</a:t>
            </a:r>
            <a:r>
              <a:rPr lang="en-US">
                <a:ea typeface="+mn-lt"/>
                <a:cs typeface="+mn-lt"/>
              </a:rPr>
              <a:t> for SFT</a:t>
            </a:r>
          </a:p>
          <a:p>
            <a:r>
              <a:rPr lang="en-US" b="1">
                <a:cs typeface="Calibri"/>
              </a:rPr>
              <a:t>Goal</a:t>
            </a:r>
            <a:r>
              <a:rPr lang="en-US">
                <a:cs typeface="Calibri"/>
              </a:rPr>
              <a:t>: distill some of the teacher model's capability to our model</a:t>
            </a:r>
          </a:p>
          <a:p>
            <a:pPr marL="0" indent="0">
              <a:buNone/>
            </a:pPr>
            <a:endParaRPr lang="en-US">
              <a:cs typeface="Calibri"/>
            </a:endParaRPr>
          </a:p>
        </p:txBody>
      </p:sp>
      <p:sp>
        <p:nvSpPr>
          <p:cNvPr id="4" name="Date Placeholder 3">
            <a:extLst>
              <a:ext uri="{FF2B5EF4-FFF2-40B4-BE49-F238E27FC236}">
                <a16:creationId xmlns:a16="http://schemas.microsoft.com/office/drawing/2014/main" id="{4F4DB19D-EA71-5182-5D3A-9FB7E2E14016}"/>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82B878C2-9773-57BA-06AF-70B0FC134CEB}"/>
              </a:ext>
            </a:extLst>
          </p:cNvPr>
          <p:cNvSpPr>
            <a:spLocks noGrp="1"/>
          </p:cNvSpPr>
          <p:nvPr>
            <p:ph type="ftr" sz="quarter" idx="11"/>
          </p:nvPr>
        </p:nvSpPr>
        <p:spPr/>
        <p:txBody>
          <a:bodyPr/>
          <a:lstStyle/>
          <a:p>
            <a:r>
              <a:rPr lang="en-US"/>
              <a:t>Slides created for CS886 at </a:t>
            </a:r>
            <a:r>
              <a:rPr lang="en-US" err="1"/>
              <a:t>UWaterloo</a:t>
            </a:r>
          </a:p>
        </p:txBody>
      </p:sp>
      <p:sp>
        <p:nvSpPr>
          <p:cNvPr id="6" name="Slide Number Placeholder 5">
            <a:extLst>
              <a:ext uri="{FF2B5EF4-FFF2-40B4-BE49-F238E27FC236}">
                <a16:creationId xmlns:a16="http://schemas.microsoft.com/office/drawing/2014/main" id="{8E318025-6402-1138-3A06-A54327611D43}"/>
              </a:ext>
            </a:extLst>
          </p:cNvPr>
          <p:cNvSpPr>
            <a:spLocks noGrp="1"/>
          </p:cNvSpPr>
          <p:nvPr>
            <p:ph type="sldNum" sz="quarter" idx="12"/>
          </p:nvPr>
        </p:nvSpPr>
        <p:spPr/>
        <p:txBody>
          <a:bodyPr/>
          <a:lstStyle/>
          <a:p>
            <a:fld id="{D4F24A5E-B0D2-394D-9970-9AE06BCB59C1}" type="slidenum">
              <a:rPr lang="en-US" dirty="0" smtClean="0"/>
              <a:t>112</a:t>
            </a:fld>
            <a:endParaRPr lang="en-US"/>
          </a:p>
        </p:txBody>
      </p:sp>
      <p:sp>
        <p:nvSpPr>
          <p:cNvPr id="9" name="Rectangle 8">
            <a:extLst>
              <a:ext uri="{FF2B5EF4-FFF2-40B4-BE49-F238E27FC236}">
                <a16:creationId xmlns:a16="http://schemas.microsoft.com/office/drawing/2014/main" id="{09102159-7A33-69CD-8EE0-0677088EAF4F}"/>
              </a:ext>
            </a:extLst>
          </p:cNvPr>
          <p:cNvSpPr/>
          <p:nvPr/>
        </p:nvSpPr>
        <p:spPr>
          <a:xfrm>
            <a:off x="987777" y="2652888"/>
            <a:ext cx="3541888" cy="90311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273DF78-8128-C45A-9C1C-83E85BE86D4A}"/>
                  </a:ext>
                </a:extLst>
              </p:cNvPr>
              <p:cNvSpPr txBox="1"/>
              <p:nvPr/>
            </p:nvSpPr>
            <p:spPr>
              <a:xfrm>
                <a:off x="1369976" y="2903844"/>
                <a:ext cx="2779887" cy="4048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Seed prompts:  </a:t>
                </a:r>
                <a14:m>
                  <m:oMath xmlns:m="http://schemas.openxmlformats.org/officeDocument/2006/math">
                    <m:sSubSup>
                      <m:sSubSupPr>
                        <m:ctrlPr>
                          <a:rPr lang="en-CA" i="1" smtClean="0">
                            <a:effectLst/>
                            <a:latin typeface="Cambria Math" panose="02040503050406030204" pitchFamily="18" charset="0"/>
                            <a:ea typeface="Times New Roman" panose="02020603050405020304" pitchFamily="18" charset="0"/>
                          </a:rPr>
                        </m:ctrlPr>
                      </m:sSubSupPr>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1</m:t>
                        </m:r>
                      </m:sub>
                      <m:sup>
                        <m:r>
                          <a:rPr lang="en-CA" sz="1800" i="1">
                            <a:effectLst/>
                            <a:latin typeface="Cambria Math" panose="02040503050406030204" pitchFamily="18" charset="0"/>
                            <a:ea typeface="Times New Roman" panose="02020603050405020304" pitchFamily="18" charset="0"/>
                            <a:cs typeface="Arial" panose="020B0604020202020204" pitchFamily="34" charset="0"/>
                          </a:rPr>
                          <m:t>0</m:t>
                        </m:r>
                      </m:sup>
                    </m:sSubSup>
                    <m:r>
                      <a:rPr lang="en-CA" sz="1800" i="1">
                        <a:effectLst/>
                        <a:latin typeface="Cambria Math" panose="02040503050406030204" pitchFamily="18" charset="0"/>
                        <a:ea typeface="Times New Roman" panose="02020603050405020304" pitchFamily="18" charset="0"/>
                        <a:cs typeface="Arial" panose="020B0604020202020204" pitchFamily="34" charset="0"/>
                      </a:rPr>
                      <m:t>,</m:t>
                    </m:r>
                    <m:r>
                      <a:rPr lang="en-CA" sz="1800">
                        <a:effectLst/>
                        <a:latin typeface="Cambria Math" panose="02040503050406030204" pitchFamily="18" charset="0"/>
                        <a:ea typeface="Times New Roman" panose="02020603050405020304" pitchFamily="18" charset="0"/>
                        <a:cs typeface="Arial" panose="020B0604020202020204" pitchFamily="34" charset="0"/>
                      </a:rPr>
                      <m:t>…</m:t>
                    </m:r>
                    <m:r>
                      <a:rPr lang="en-CA" sz="1800" i="1">
                        <a:effectLst/>
                        <a:latin typeface="Cambria Math" panose="02040503050406030204" pitchFamily="18" charset="0"/>
                        <a:ea typeface="Times New Roman" panose="02020603050405020304" pitchFamily="18" charset="0"/>
                        <a:cs typeface="Arial" panose="020B0604020202020204" pitchFamily="34" charset="0"/>
                      </a:rPr>
                      <m:t>,</m:t>
                    </m:r>
                    <m:sSubSup>
                      <m:sSubSupPr>
                        <m:ctrlPr>
                          <a:rPr lang="en-CA" i="1">
                            <a:effectLst/>
                            <a:latin typeface="Cambria Math" panose="02040503050406030204" pitchFamily="18" charset="0"/>
                            <a:ea typeface="Times New Roman" panose="02020603050405020304" pitchFamily="18" charset="0"/>
                          </a:rPr>
                        </m:ctrlPr>
                      </m:sSubSupPr>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𝐽</m:t>
                        </m:r>
                      </m:sub>
                      <m:sup>
                        <m:r>
                          <a:rPr lang="en-CA" sz="1800" i="1">
                            <a:effectLst/>
                            <a:latin typeface="Cambria Math" panose="02040503050406030204" pitchFamily="18" charset="0"/>
                            <a:ea typeface="Times New Roman" panose="02020603050405020304" pitchFamily="18" charset="0"/>
                            <a:cs typeface="Arial" panose="020B0604020202020204" pitchFamily="34" charset="0"/>
                          </a:rPr>
                          <m:t>0</m:t>
                        </m:r>
                      </m:sup>
                    </m:sSubSup>
                  </m:oMath>
                </a14:m>
                <a:endParaRPr lang="en-US"/>
              </a:p>
            </p:txBody>
          </p:sp>
        </mc:Choice>
        <mc:Fallback xmlns="">
          <p:sp>
            <p:nvSpPr>
              <p:cNvPr id="7" name="TextBox 6">
                <a:extLst>
                  <a:ext uri="{FF2B5EF4-FFF2-40B4-BE49-F238E27FC236}">
                    <a16:creationId xmlns:a16="http://schemas.microsoft.com/office/drawing/2014/main" id="{B273DF78-8128-C45A-9C1C-83E85BE86D4A}"/>
                  </a:ext>
                </a:extLst>
              </p:cNvPr>
              <p:cNvSpPr txBox="1">
                <a:spLocks noRot="1" noChangeAspect="1" noMove="1" noResize="1" noEditPoints="1" noAdjustHandles="1" noChangeArrowheads="1" noChangeShapeType="1" noTextEdit="1"/>
              </p:cNvSpPr>
              <p:nvPr/>
            </p:nvSpPr>
            <p:spPr>
              <a:xfrm>
                <a:off x="1369976" y="2903844"/>
                <a:ext cx="2779887" cy="404854"/>
              </a:xfrm>
              <a:prstGeom prst="rect">
                <a:avLst/>
              </a:prstGeom>
              <a:blipFill>
                <a:blip r:embed="rId2"/>
                <a:stretch>
                  <a:fillRect t="-4478" b="-16418"/>
                </a:stretch>
              </a:blipFill>
            </p:spPr>
            <p:txBody>
              <a:bodyPr/>
              <a:lstStyle/>
              <a:p>
                <a:r>
                  <a:rPr lang="en-US">
                    <a:noFill/>
                  </a:rPr>
                  <a:t> </a:t>
                </a:r>
              </a:p>
            </p:txBody>
          </p:sp>
        </mc:Fallback>
      </mc:AlternateContent>
      <p:pic>
        <p:nvPicPr>
          <p:cNvPr id="11" name="Graphic 10" descr="Arrow Right with solid fill">
            <a:extLst>
              <a:ext uri="{FF2B5EF4-FFF2-40B4-BE49-F238E27FC236}">
                <a16:creationId xmlns:a16="http://schemas.microsoft.com/office/drawing/2014/main" id="{FD61766A-234A-FD63-280B-53C1447C3E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33384" y="2755792"/>
            <a:ext cx="1955362" cy="914400"/>
          </a:xfrm>
          <a:prstGeom prst="rect">
            <a:avLst/>
          </a:prstGeom>
        </p:spPr>
      </p:pic>
      <p:sp>
        <p:nvSpPr>
          <p:cNvPr id="16" name="TextBox 15">
            <a:extLst>
              <a:ext uri="{FF2B5EF4-FFF2-40B4-BE49-F238E27FC236}">
                <a16:creationId xmlns:a16="http://schemas.microsoft.com/office/drawing/2014/main" id="{30AD24BD-E2DF-CB66-7935-5F76C3F195A4}"/>
              </a:ext>
            </a:extLst>
          </p:cNvPr>
          <p:cNvSpPr txBox="1"/>
          <p:nvPr/>
        </p:nvSpPr>
        <p:spPr>
          <a:xfrm>
            <a:off x="5114084" y="2331589"/>
            <a:ext cx="1324272" cy="646331"/>
          </a:xfrm>
          <a:prstGeom prst="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Teacher model </a:t>
            </a:r>
            <a:r>
              <a:rPr lang="en-US">
                <a:ea typeface="+mn-lt"/>
                <a:cs typeface="+mn-lt"/>
              </a:rPr>
              <a:t>πT</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F2DEF1F-EECA-6685-6B4C-20C636088F48}"/>
                  </a:ext>
                </a:extLst>
              </p:cNvPr>
              <p:cNvSpPr txBox="1"/>
              <p:nvPr/>
            </p:nvSpPr>
            <p:spPr>
              <a:xfrm>
                <a:off x="7553463" y="2887937"/>
                <a:ext cx="2779887" cy="4085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14:m>
                  <m:oMathPara xmlns:m="http://schemas.openxmlformats.org/officeDocument/2006/math">
                    <m:oMathParaPr>
                      <m:jc m:val="center"/>
                    </m:oMathParaPr>
                    <m:oMath xmlns:m="http://schemas.openxmlformats.org/officeDocument/2006/math">
                      <m:r>
                        <a:rPr lang="en-CA" sz="1800" i="1" smtClean="0">
                          <a:effectLst/>
                          <a:latin typeface="Cambria Math" panose="02040503050406030204" pitchFamily="18" charset="0"/>
                          <a:ea typeface="Times New Roman" panose="02020603050405020304" pitchFamily="18" charset="0"/>
                          <a:cs typeface="Arial" panose="020B0604020202020204" pitchFamily="34" charset="0"/>
                        </a:rPr>
                        <m:t>𝒞</m:t>
                      </m:r>
                      <m:r>
                        <a:rPr lang="en-CA" sz="1800" i="1" smtClean="0">
                          <a:effectLst/>
                          <a:latin typeface="Cambria Math" panose="02040503050406030204" pitchFamily="18" charset="0"/>
                          <a:ea typeface="Times New Roman" panose="02020603050405020304" pitchFamily="18" charset="0"/>
                          <a:cs typeface="Arial" panose="020B0604020202020204" pitchFamily="34" charset="0"/>
                        </a:rPr>
                        <m:t>=</m:t>
                      </m:r>
                      <m:r>
                        <m:rPr>
                          <m:lit/>
                        </m:rPr>
                        <a:rPr lang="en-CA" sz="1800" i="1">
                          <a:effectLst/>
                          <a:latin typeface="Cambria Math" panose="02040503050406030204" pitchFamily="18" charset="0"/>
                          <a:ea typeface="Times New Roman" panose="02020603050405020304" pitchFamily="18" charset="0"/>
                          <a:cs typeface="Arial" panose="020B0604020202020204" pitchFamily="34" charset="0"/>
                        </a:rPr>
                        <m:t>{</m:t>
                      </m:r>
                      <m:d>
                        <m:dPr>
                          <m:ctrlPr>
                            <a:rPr lang="en-CA" i="1">
                              <a:effectLst/>
                              <a:latin typeface="Cambria Math" panose="02040503050406030204" pitchFamily="18" charset="0"/>
                              <a:ea typeface="Times New Roman" panose="02020603050405020304" pitchFamily="18" charset="0"/>
                            </a:rPr>
                          </m:ctrlPr>
                        </m:dPr>
                        <m:e>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1</m:t>
                              </m:r>
                            </m:sub>
                          </m:sSub>
                          <m:r>
                            <a:rPr lang="en-CA" sz="18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1</m:t>
                              </m:r>
                            </m:sub>
                          </m:sSub>
                        </m:e>
                      </m:d>
                      <m:r>
                        <a:rPr lang="en-CA" sz="1800" i="1">
                          <a:effectLst/>
                          <a:latin typeface="Cambria Math" panose="02040503050406030204" pitchFamily="18" charset="0"/>
                          <a:ea typeface="Times New Roman" panose="02020603050405020304" pitchFamily="18" charset="0"/>
                          <a:cs typeface="Arial" panose="020B0604020202020204" pitchFamily="34" charset="0"/>
                        </a:rPr>
                        <m:t>,</m:t>
                      </m:r>
                      <m:r>
                        <a:rPr lang="en-CA" sz="1800">
                          <a:effectLst/>
                          <a:latin typeface="Cambria Math" panose="02040503050406030204" pitchFamily="18" charset="0"/>
                          <a:ea typeface="Times New Roman" panose="02020603050405020304" pitchFamily="18" charset="0"/>
                          <a:cs typeface="Arial" panose="020B0604020202020204" pitchFamily="34" charset="0"/>
                        </a:rPr>
                        <m:t>…</m:t>
                      </m:r>
                      <m:r>
                        <a:rPr lang="en-CA" sz="1800" i="1">
                          <a:effectLst/>
                          <a:latin typeface="Cambria Math" panose="02040503050406030204" pitchFamily="18" charset="0"/>
                          <a:ea typeface="Times New Roman" panose="02020603050405020304" pitchFamily="18" charset="0"/>
                          <a:cs typeface="Arial" panose="020B0604020202020204" pitchFamily="34" charset="0"/>
                        </a:rPr>
                        <m:t>,</m:t>
                      </m:r>
                      <m:d>
                        <m:dPr>
                          <m:ctrlPr>
                            <a:rPr lang="en-CA" i="1">
                              <a:effectLst/>
                              <a:latin typeface="Cambria Math" panose="02040503050406030204" pitchFamily="18" charset="0"/>
                              <a:ea typeface="Times New Roman" panose="02020603050405020304" pitchFamily="18" charset="0"/>
                            </a:rPr>
                          </m:ctrlPr>
                        </m:dPr>
                        <m:e>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𝐽</m:t>
                              </m:r>
                            </m:sub>
                          </m:sSub>
                          <m:r>
                            <a:rPr lang="en-CA" sz="18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𝐽</m:t>
                              </m:r>
                            </m:sub>
                          </m:sSub>
                        </m:e>
                      </m:d>
                      <m:r>
                        <m:rPr>
                          <m:lit/>
                        </m:rPr>
                        <a:rPr lang="en-CA" sz="1800" i="1">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a:p>
            </p:txBody>
          </p:sp>
        </mc:Choice>
        <mc:Fallback xmlns="">
          <p:sp>
            <p:nvSpPr>
              <p:cNvPr id="17" name="TextBox 16">
                <a:extLst>
                  <a:ext uri="{FF2B5EF4-FFF2-40B4-BE49-F238E27FC236}">
                    <a16:creationId xmlns:a16="http://schemas.microsoft.com/office/drawing/2014/main" id="{AF2DEF1F-EECA-6685-6B4C-20C636088F48}"/>
                  </a:ext>
                </a:extLst>
              </p:cNvPr>
              <p:cNvSpPr txBox="1">
                <a:spLocks noRot="1" noChangeAspect="1" noMove="1" noResize="1" noEditPoints="1" noAdjustHandles="1" noChangeArrowheads="1" noChangeShapeType="1" noTextEdit="1"/>
              </p:cNvSpPr>
              <p:nvPr/>
            </p:nvSpPr>
            <p:spPr>
              <a:xfrm>
                <a:off x="7553463" y="2887937"/>
                <a:ext cx="2779887" cy="408510"/>
              </a:xfrm>
              <a:prstGeom prst="rect">
                <a:avLst/>
              </a:prstGeom>
              <a:blipFill>
                <a:blip r:embed="rId5"/>
                <a:stretch>
                  <a:fillRect b="-10448"/>
                </a:stretch>
              </a:blipFill>
            </p:spPr>
            <p:txBody>
              <a:bodyPr/>
              <a:lstStyle/>
              <a:p>
                <a:r>
                  <a:rPr lang="en-US">
                    <a:noFill/>
                  </a:rPr>
                  <a:t> </a:t>
                </a:r>
              </a:p>
            </p:txBody>
          </p:sp>
        </mc:Fallback>
      </mc:AlternateContent>
      <p:cxnSp>
        <p:nvCxnSpPr>
          <p:cNvPr id="10" name="Straight Arrow Connector 9">
            <a:extLst>
              <a:ext uri="{FF2B5EF4-FFF2-40B4-BE49-F238E27FC236}">
                <a16:creationId xmlns:a16="http://schemas.microsoft.com/office/drawing/2014/main" id="{647823FE-AC3D-6CAC-82EF-F4B5BE4E1932}"/>
              </a:ext>
            </a:extLst>
          </p:cNvPr>
          <p:cNvCxnSpPr>
            <a:cxnSpLocks/>
          </p:cNvCxnSpPr>
          <p:nvPr/>
        </p:nvCxnSpPr>
        <p:spPr>
          <a:xfrm flipH="1">
            <a:off x="3860800" y="3429000"/>
            <a:ext cx="1662072" cy="877520"/>
          </a:xfrm>
          <a:prstGeom prst="straightConnector1">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9859B93-1400-34FA-2228-2643931470E5}"/>
              </a:ext>
            </a:extLst>
          </p:cNvPr>
          <p:cNvSpPr txBox="1"/>
          <p:nvPr/>
        </p:nvSpPr>
        <p:spPr>
          <a:xfrm>
            <a:off x="2461845" y="4545948"/>
            <a:ext cx="272887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Sample first response:</a:t>
            </a:r>
            <a:endParaRPr lang="en-US"/>
          </a:p>
        </p:txBody>
      </p:sp>
      <p:sp>
        <p:nvSpPr>
          <p:cNvPr id="15" name="Arrow: Right 14">
            <a:extLst>
              <a:ext uri="{FF2B5EF4-FFF2-40B4-BE49-F238E27FC236}">
                <a16:creationId xmlns:a16="http://schemas.microsoft.com/office/drawing/2014/main" id="{3175BCA6-8A80-AF29-7D85-6A014E97BE54}"/>
              </a:ext>
            </a:extLst>
          </p:cNvPr>
          <p:cNvSpPr/>
          <p:nvPr/>
        </p:nvSpPr>
        <p:spPr>
          <a:xfrm>
            <a:off x="5522872" y="4930204"/>
            <a:ext cx="664307" cy="27353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D94AC98-88F1-1838-F140-E085529373AA}"/>
              </a:ext>
            </a:extLst>
          </p:cNvPr>
          <p:cNvSpPr/>
          <p:nvPr/>
        </p:nvSpPr>
        <p:spPr>
          <a:xfrm>
            <a:off x="6560038" y="4532922"/>
            <a:ext cx="2904717" cy="1055077"/>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27388B4-1099-4D60-8E1B-6EE4C5EEC900}"/>
                  </a:ext>
                </a:extLst>
              </p:cNvPr>
              <p:cNvSpPr txBox="1"/>
              <p:nvPr/>
            </p:nvSpPr>
            <p:spPr>
              <a:xfrm>
                <a:off x="6486768" y="4624100"/>
                <a:ext cx="290471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Refine the instruction:</a:t>
                </a:r>
              </a:p>
              <a:p>
                <a:pPr algn="ctr"/>
                <a:endParaRPr lang="en-US">
                  <a:cs typeface="Calibri"/>
                </a:endParaRPr>
              </a:p>
              <a:p>
                <a:pPr/>
                <a14:m>
                  <m:oMathPara xmlns:m="http://schemas.openxmlformats.org/officeDocument/2006/math">
                    <m:oMathParaPr>
                      <m:jc m:val="centerGroup"/>
                    </m:oMathParaPr>
                    <m:oMath xmlns:m="http://schemas.openxmlformats.org/officeDocument/2006/math">
                      <m:sSub>
                        <m:sSubPr>
                          <m:ctrlPr>
                            <a:rPr lang="en-CA" i="1" smtClean="0">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1</m:t>
                          </m:r>
                        </m:sub>
                      </m:sSub>
                      <m:r>
                        <a:rPr lang="en-CA" sz="1800">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CA" i="1">
                              <a:effectLst/>
                              <a:latin typeface="Cambria Math" panose="02040503050406030204" pitchFamily="18" charset="0"/>
                              <a:ea typeface="Times New Roman" panose="02020603050405020304" pitchFamily="18" charset="0"/>
                            </a:rPr>
                          </m:ctrlPr>
                        </m:sSubPr>
                        <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π</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𝑇</m:t>
                          </m:r>
                        </m:sub>
                      </m:sSub>
                      <m:d>
                        <m:dPr>
                          <m:ctrlPr>
                            <a:rPr lang="en-CA" i="1">
                              <a:effectLst/>
                              <a:latin typeface="Cambria Math" panose="02040503050406030204" pitchFamily="18" charset="0"/>
                              <a:ea typeface="Times New Roman" panose="02020603050405020304" pitchFamily="18" charset="0"/>
                            </a:rPr>
                          </m:ctrlPr>
                        </m:dPr>
                        <m:e>
                          <m:r>
                            <a:rPr lang="en-CA" sz="1800">
                              <a:effectLst/>
                              <a:latin typeface="Cambria Math" panose="02040503050406030204" pitchFamily="18" charset="0"/>
                              <a:ea typeface="Times New Roman" panose="02020603050405020304" pitchFamily="18" charset="0"/>
                              <a:cs typeface="Arial" panose="020B0604020202020204" pitchFamily="34" charset="0"/>
                            </a:rPr>
                            <m:t>⋅</m:t>
                          </m:r>
                        </m:e>
                        <m:e>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0</m:t>
                              </m:r>
                            </m:sub>
                          </m:sSub>
                          <m:r>
                            <a:rPr lang="en-CA" sz="18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0</m:t>
                              </m:r>
                            </m:sub>
                          </m:sSub>
                        </m:e>
                      </m:d>
                    </m:oMath>
                  </m:oMathPara>
                </a14:m>
                <a:endParaRPr lang="en-US"/>
              </a:p>
            </p:txBody>
          </p:sp>
        </mc:Choice>
        <mc:Fallback xmlns="">
          <p:sp>
            <p:nvSpPr>
              <p:cNvPr id="19" name="TextBox 18">
                <a:extLst>
                  <a:ext uri="{FF2B5EF4-FFF2-40B4-BE49-F238E27FC236}">
                    <a16:creationId xmlns:a16="http://schemas.microsoft.com/office/drawing/2014/main" id="{727388B4-1099-4D60-8E1B-6EE4C5EEC900}"/>
                  </a:ext>
                </a:extLst>
              </p:cNvPr>
              <p:cNvSpPr txBox="1">
                <a:spLocks noRot="1" noChangeAspect="1" noMove="1" noResize="1" noEditPoints="1" noAdjustHandles="1" noChangeArrowheads="1" noChangeShapeType="1" noTextEdit="1"/>
              </p:cNvSpPr>
              <p:nvPr/>
            </p:nvSpPr>
            <p:spPr>
              <a:xfrm>
                <a:off x="6486768" y="4624100"/>
                <a:ext cx="2904716" cy="923330"/>
              </a:xfrm>
              <a:prstGeom prst="rect">
                <a:avLst/>
              </a:prstGeom>
              <a:blipFill>
                <a:blip r:embed="rId6"/>
                <a:stretch>
                  <a:fillRect t="-3974" b="-1987"/>
                </a:stretch>
              </a:blipFill>
            </p:spPr>
            <p:txBody>
              <a:bodyPr/>
              <a:lstStyle/>
              <a:p>
                <a:r>
                  <a:rPr lang="en-US">
                    <a:noFill/>
                  </a:rPr>
                  <a:t> </a:t>
                </a:r>
              </a:p>
            </p:txBody>
          </p:sp>
        </mc:Fallback>
      </mc:AlternateContent>
      <p:sp>
        <p:nvSpPr>
          <p:cNvPr id="22" name="Rectangle 21">
            <a:extLst>
              <a:ext uri="{FF2B5EF4-FFF2-40B4-BE49-F238E27FC236}">
                <a16:creationId xmlns:a16="http://schemas.microsoft.com/office/drawing/2014/main" id="{F38970CB-2F06-0D90-23D0-09F6C4CBE23A}"/>
              </a:ext>
            </a:extLst>
          </p:cNvPr>
          <p:cNvSpPr/>
          <p:nvPr/>
        </p:nvSpPr>
        <p:spPr>
          <a:xfrm>
            <a:off x="7172463" y="2652888"/>
            <a:ext cx="3541888" cy="90311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76FA648-0084-48B2-4B5F-3A59CB960AEB}"/>
              </a:ext>
            </a:extLst>
          </p:cNvPr>
          <p:cNvSpPr/>
          <p:nvPr/>
        </p:nvSpPr>
        <p:spPr>
          <a:xfrm>
            <a:off x="2172595" y="4523622"/>
            <a:ext cx="2904717" cy="1055077"/>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1DE136DC-B592-4FFA-750D-CE3F0E394839}"/>
              </a:ext>
            </a:extLst>
          </p:cNvPr>
          <p:cNvCxnSpPr>
            <a:cxnSpLocks/>
          </p:cNvCxnSpPr>
          <p:nvPr/>
        </p:nvCxnSpPr>
        <p:spPr>
          <a:xfrm>
            <a:off x="6057900" y="3441700"/>
            <a:ext cx="1662072" cy="877520"/>
          </a:xfrm>
          <a:prstGeom prst="straightConnector1">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CD307D0A-A8A8-6DFD-8158-D58DCE67D546}"/>
                  </a:ext>
                </a:extLst>
              </p:cNvPr>
              <p:cNvSpPr txBox="1"/>
              <p:nvPr/>
            </p:nvSpPr>
            <p:spPr>
              <a:xfrm>
                <a:off x="2099324" y="4589495"/>
                <a:ext cx="290471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Sample first response:</a:t>
                </a:r>
              </a:p>
              <a:p>
                <a:pPr algn="ctr"/>
                <a:endParaRPr lang="en-US">
                  <a:cs typeface="Calibri"/>
                </a:endParaRPr>
              </a:p>
              <a:p>
                <a:pPr/>
                <a14:m>
                  <m:oMathPara xmlns:m="http://schemas.openxmlformats.org/officeDocument/2006/math">
                    <m:oMathParaPr>
                      <m:jc m:val="centerGroup"/>
                    </m:oMathParaPr>
                    <m:oMath xmlns:m="http://schemas.openxmlformats.org/officeDocument/2006/math">
                      <m:sSub>
                        <m:sSubPr>
                          <m:ctrlPr>
                            <a:rPr lang="en-CA" i="1" smtClean="0">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0</m:t>
                          </m:r>
                        </m:sub>
                      </m:sSub>
                      <m:r>
                        <a:rPr lang="en-CA" sz="1800">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CA" i="1">
                              <a:effectLst/>
                              <a:latin typeface="Cambria Math" panose="02040503050406030204" pitchFamily="18" charset="0"/>
                              <a:ea typeface="Times New Roman" panose="02020603050405020304" pitchFamily="18" charset="0"/>
                            </a:rPr>
                          </m:ctrlPr>
                        </m:sSubPr>
                        <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π</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𝑇</m:t>
                          </m:r>
                        </m:sub>
                      </m:sSub>
                      <m:d>
                        <m:dPr>
                          <m:ctrlPr>
                            <a:rPr lang="en-CA" i="1">
                              <a:effectLst/>
                              <a:latin typeface="Cambria Math" panose="02040503050406030204" pitchFamily="18" charset="0"/>
                              <a:ea typeface="Times New Roman" panose="02020603050405020304" pitchFamily="18" charset="0"/>
                            </a:rPr>
                          </m:ctrlPr>
                        </m:dPr>
                        <m:e>
                          <m:r>
                            <a:rPr lang="en-CA" sz="1800">
                              <a:effectLst/>
                              <a:latin typeface="Cambria Math" panose="02040503050406030204" pitchFamily="18" charset="0"/>
                              <a:ea typeface="Times New Roman" panose="02020603050405020304" pitchFamily="18" charset="0"/>
                              <a:cs typeface="Arial" panose="020B0604020202020204" pitchFamily="34" charset="0"/>
                            </a:rPr>
                            <m:t>⋅</m:t>
                          </m:r>
                        </m:e>
                        <m:e>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0</m:t>
                              </m:r>
                            </m:sub>
                          </m:sSub>
                        </m:e>
                      </m:d>
                    </m:oMath>
                  </m:oMathPara>
                </a14:m>
                <a:endParaRPr lang="en-US"/>
              </a:p>
            </p:txBody>
          </p:sp>
        </mc:Choice>
        <mc:Fallback xmlns="">
          <p:sp>
            <p:nvSpPr>
              <p:cNvPr id="26" name="TextBox 25">
                <a:extLst>
                  <a:ext uri="{FF2B5EF4-FFF2-40B4-BE49-F238E27FC236}">
                    <a16:creationId xmlns:a16="http://schemas.microsoft.com/office/drawing/2014/main" id="{CD307D0A-A8A8-6DFD-8158-D58DCE67D546}"/>
                  </a:ext>
                </a:extLst>
              </p:cNvPr>
              <p:cNvSpPr txBox="1">
                <a:spLocks noRot="1" noChangeAspect="1" noMove="1" noResize="1" noEditPoints="1" noAdjustHandles="1" noChangeArrowheads="1" noChangeShapeType="1" noTextEdit="1"/>
              </p:cNvSpPr>
              <p:nvPr/>
            </p:nvSpPr>
            <p:spPr>
              <a:xfrm>
                <a:off x="2099324" y="4589495"/>
                <a:ext cx="2904716" cy="923330"/>
              </a:xfrm>
              <a:prstGeom prst="rect">
                <a:avLst/>
              </a:prstGeom>
              <a:blipFill>
                <a:blip r:embed="rId7"/>
                <a:stretch>
                  <a:fillRect t="-3974" b="-1987"/>
                </a:stretch>
              </a:blipFill>
            </p:spPr>
            <p:txBody>
              <a:bodyPr/>
              <a:lstStyle/>
              <a:p>
                <a:r>
                  <a:rPr lang="en-US">
                    <a:noFill/>
                  </a:rPr>
                  <a:t> </a:t>
                </a:r>
              </a:p>
            </p:txBody>
          </p:sp>
        </mc:Fallback>
      </mc:AlternateContent>
      <p:cxnSp>
        <p:nvCxnSpPr>
          <p:cNvPr id="8" name="Straight Arrow Connector 7">
            <a:extLst>
              <a:ext uri="{FF2B5EF4-FFF2-40B4-BE49-F238E27FC236}">
                <a16:creationId xmlns:a16="http://schemas.microsoft.com/office/drawing/2014/main" id="{CCFFDE42-8AC2-350F-28CF-C65C74BCB069}"/>
              </a:ext>
            </a:extLst>
          </p:cNvPr>
          <p:cNvCxnSpPr>
            <a:cxnSpLocks/>
          </p:cNvCxnSpPr>
          <p:nvPr/>
        </p:nvCxnSpPr>
        <p:spPr>
          <a:xfrm flipH="1" flipV="1">
            <a:off x="9682202" y="5097177"/>
            <a:ext cx="414217" cy="3908"/>
          </a:xfrm>
          <a:prstGeom prst="straightConnector1">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929026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B698D-FEA0-DA86-CBFC-8CAD763BF8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B9A296-A3CB-D898-94C0-C4D35FB84421}"/>
              </a:ext>
            </a:extLst>
          </p:cNvPr>
          <p:cNvSpPr>
            <a:spLocks noGrp="1"/>
          </p:cNvSpPr>
          <p:nvPr>
            <p:ph type="title"/>
          </p:nvPr>
        </p:nvSpPr>
        <p:spPr/>
        <p:txBody>
          <a:bodyPr/>
          <a:lstStyle/>
          <a:p>
            <a:r>
              <a:rPr lang="en-US">
                <a:cs typeface="Calibri Light"/>
              </a:rPr>
              <a:t>Step 1: </a:t>
            </a:r>
            <a:r>
              <a:rPr lang="en-US">
                <a:ea typeface="+mj-lt"/>
                <a:cs typeface="+mj-lt"/>
              </a:rPr>
              <a:t>Distilled Supervised Fine-Tuning</a:t>
            </a:r>
            <a:endParaRPr lang="en-US">
              <a:cs typeface="Calibri Light"/>
            </a:endParaRPr>
          </a:p>
        </p:txBody>
      </p:sp>
      <p:sp>
        <p:nvSpPr>
          <p:cNvPr id="3" name="Content Placeholder 2">
            <a:extLst>
              <a:ext uri="{FF2B5EF4-FFF2-40B4-BE49-F238E27FC236}">
                <a16:creationId xmlns:a16="http://schemas.microsoft.com/office/drawing/2014/main" id="{42C4CD52-6865-842A-5199-B6128C27193B}"/>
              </a:ext>
            </a:extLst>
          </p:cNvPr>
          <p:cNvSpPr>
            <a:spLocks noGrp="1"/>
          </p:cNvSpPr>
          <p:nvPr>
            <p:ph idx="1"/>
          </p:nvPr>
        </p:nvSpPr>
        <p:spPr/>
        <p:txBody>
          <a:bodyPr vert="horz" lIns="91440" tIns="45720" rIns="91440" bIns="45720" rtlCol="0" anchor="t">
            <a:normAutofit/>
          </a:bodyPr>
          <a:lstStyle/>
          <a:p>
            <a:r>
              <a:rPr lang="en-US">
                <a:ea typeface="+mn-lt"/>
                <a:cs typeface="+mn-lt"/>
              </a:rPr>
              <a:t>Leverages a teacher model to </a:t>
            </a:r>
            <a:r>
              <a:rPr lang="en-US">
                <a:solidFill>
                  <a:srgbClr val="C00000"/>
                </a:solidFill>
                <a:ea typeface="+mn-lt"/>
                <a:cs typeface="+mn-lt"/>
              </a:rPr>
              <a:t>generate high-quality responses</a:t>
            </a:r>
            <a:r>
              <a:rPr lang="en-US">
                <a:ea typeface="+mn-lt"/>
                <a:cs typeface="+mn-lt"/>
              </a:rPr>
              <a:t> for SFT</a:t>
            </a:r>
          </a:p>
          <a:p>
            <a:r>
              <a:rPr lang="en-US" b="1">
                <a:cs typeface="Calibri"/>
              </a:rPr>
              <a:t>Goal</a:t>
            </a:r>
            <a:r>
              <a:rPr lang="en-US">
                <a:cs typeface="Calibri"/>
              </a:rPr>
              <a:t>: distill some of the teacher model's capability to our model</a:t>
            </a:r>
          </a:p>
          <a:p>
            <a:pPr marL="0" indent="0">
              <a:buNone/>
            </a:pPr>
            <a:endParaRPr lang="en-US">
              <a:cs typeface="Calibri"/>
            </a:endParaRPr>
          </a:p>
        </p:txBody>
      </p:sp>
      <p:sp>
        <p:nvSpPr>
          <p:cNvPr id="4" name="Date Placeholder 3">
            <a:extLst>
              <a:ext uri="{FF2B5EF4-FFF2-40B4-BE49-F238E27FC236}">
                <a16:creationId xmlns:a16="http://schemas.microsoft.com/office/drawing/2014/main" id="{BD6B8ADB-BE5C-329E-E37C-40863371B7F4}"/>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6CF24778-162A-7668-0E23-0FE7E5501F2D}"/>
              </a:ext>
            </a:extLst>
          </p:cNvPr>
          <p:cNvSpPr>
            <a:spLocks noGrp="1"/>
          </p:cNvSpPr>
          <p:nvPr>
            <p:ph type="ftr" sz="quarter" idx="11"/>
          </p:nvPr>
        </p:nvSpPr>
        <p:spPr/>
        <p:txBody>
          <a:bodyPr/>
          <a:lstStyle/>
          <a:p>
            <a:r>
              <a:rPr lang="en-US"/>
              <a:t>Slides created for CS886 at </a:t>
            </a:r>
            <a:r>
              <a:rPr lang="en-US" err="1"/>
              <a:t>UWaterloo</a:t>
            </a:r>
          </a:p>
        </p:txBody>
      </p:sp>
      <p:sp>
        <p:nvSpPr>
          <p:cNvPr id="6" name="Slide Number Placeholder 5">
            <a:extLst>
              <a:ext uri="{FF2B5EF4-FFF2-40B4-BE49-F238E27FC236}">
                <a16:creationId xmlns:a16="http://schemas.microsoft.com/office/drawing/2014/main" id="{42F191CE-0468-8B41-49F6-CC9296D98086}"/>
              </a:ext>
            </a:extLst>
          </p:cNvPr>
          <p:cNvSpPr>
            <a:spLocks noGrp="1"/>
          </p:cNvSpPr>
          <p:nvPr>
            <p:ph type="sldNum" sz="quarter" idx="12"/>
          </p:nvPr>
        </p:nvSpPr>
        <p:spPr/>
        <p:txBody>
          <a:bodyPr/>
          <a:lstStyle/>
          <a:p>
            <a:fld id="{D4F24A5E-B0D2-394D-9970-9AE06BCB59C1}" type="slidenum">
              <a:rPr lang="en-US" dirty="0" smtClean="0"/>
              <a:t>113</a:t>
            </a:fld>
            <a:endParaRPr lang="en-US"/>
          </a:p>
        </p:txBody>
      </p:sp>
      <p:sp>
        <p:nvSpPr>
          <p:cNvPr id="9" name="Rectangle 8">
            <a:extLst>
              <a:ext uri="{FF2B5EF4-FFF2-40B4-BE49-F238E27FC236}">
                <a16:creationId xmlns:a16="http://schemas.microsoft.com/office/drawing/2014/main" id="{903246FD-87D3-E429-BF89-E1DAF8BCFF02}"/>
              </a:ext>
            </a:extLst>
          </p:cNvPr>
          <p:cNvSpPr/>
          <p:nvPr/>
        </p:nvSpPr>
        <p:spPr>
          <a:xfrm>
            <a:off x="987777" y="2652888"/>
            <a:ext cx="3541888" cy="90311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51F1C1A-AC2F-4CF4-44FB-2E03ECAC0815}"/>
                  </a:ext>
                </a:extLst>
              </p:cNvPr>
              <p:cNvSpPr txBox="1"/>
              <p:nvPr/>
            </p:nvSpPr>
            <p:spPr>
              <a:xfrm>
                <a:off x="1369976" y="2903844"/>
                <a:ext cx="2779887" cy="4048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Seed prompts:  </a:t>
                </a:r>
                <a14:m>
                  <m:oMath xmlns:m="http://schemas.openxmlformats.org/officeDocument/2006/math">
                    <m:sSubSup>
                      <m:sSubSupPr>
                        <m:ctrlPr>
                          <a:rPr lang="en-CA" i="1" smtClean="0">
                            <a:effectLst/>
                            <a:latin typeface="Cambria Math" panose="02040503050406030204" pitchFamily="18" charset="0"/>
                            <a:ea typeface="Times New Roman" panose="02020603050405020304" pitchFamily="18" charset="0"/>
                          </a:rPr>
                        </m:ctrlPr>
                      </m:sSubSupPr>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1</m:t>
                        </m:r>
                      </m:sub>
                      <m:sup>
                        <m:r>
                          <a:rPr lang="en-CA" sz="1800" i="1">
                            <a:effectLst/>
                            <a:latin typeface="Cambria Math" panose="02040503050406030204" pitchFamily="18" charset="0"/>
                            <a:ea typeface="Times New Roman" panose="02020603050405020304" pitchFamily="18" charset="0"/>
                            <a:cs typeface="Arial" panose="020B0604020202020204" pitchFamily="34" charset="0"/>
                          </a:rPr>
                          <m:t>0</m:t>
                        </m:r>
                      </m:sup>
                    </m:sSubSup>
                    <m:r>
                      <a:rPr lang="en-CA" sz="1800" i="1">
                        <a:effectLst/>
                        <a:latin typeface="Cambria Math" panose="02040503050406030204" pitchFamily="18" charset="0"/>
                        <a:ea typeface="Times New Roman" panose="02020603050405020304" pitchFamily="18" charset="0"/>
                        <a:cs typeface="Arial" panose="020B0604020202020204" pitchFamily="34" charset="0"/>
                      </a:rPr>
                      <m:t>,</m:t>
                    </m:r>
                    <m:r>
                      <a:rPr lang="en-CA" sz="1800">
                        <a:effectLst/>
                        <a:latin typeface="Cambria Math" panose="02040503050406030204" pitchFamily="18" charset="0"/>
                        <a:ea typeface="Times New Roman" panose="02020603050405020304" pitchFamily="18" charset="0"/>
                        <a:cs typeface="Arial" panose="020B0604020202020204" pitchFamily="34" charset="0"/>
                      </a:rPr>
                      <m:t>…</m:t>
                    </m:r>
                    <m:r>
                      <a:rPr lang="en-CA" sz="1800" i="1">
                        <a:effectLst/>
                        <a:latin typeface="Cambria Math" panose="02040503050406030204" pitchFamily="18" charset="0"/>
                        <a:ea typeface="Times New Roman" panose="02020603050405020304" pitchFamily="18" charset="0"/>
                        <a:cs typeface="Arial" panose="020B0604020202020204" pitchFamily="34" charset="0"/>
                      </a:rPr>
                      <m:t>,</m:t>
                    </m:r>
                    <m:sSubSup>
                      <m:sSubSupPr>
                        <m:ctrlPr>
                          <a:rPr lang="en-CA" i="1">
                            <a:effectLst/>
                            <a:latin typeface="Cambria Math" panose="02040503050406030204" pitchFamily="18" charset="0"/>
                            <a:ea typeface="Times New Roman" panose="02020603050405020304" pitchFamily="18" charset="0"/>
                          </a:rPr>
                        </m:ctrlPr>
                      </m:sSubSupPr>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𝐽</m:t>
                        </m:r>
                      </m:sub>
                      <m:sup>
                        <m:r>
                          <a:rPr lang="en-CA" sz="1800" i="1">
                            <a:effectLst/>
                            <a:latin typeface="Cambria Math" panose="02040503050406030204" pitchFamily="18" charset="0"/>
                            <a:ea typeface="Times New Roman" panose="02020603050405020304" pitchFamily="18" charset="0"/>
                            <a:cs typeface="Arial" panose="020B0604020202020204" pitchFamily="34" charset="0"/>
                          </a:rPr>
                          <m:t>0</m:t>
                        </m:r>
                      </m:sup>
                    </m:sSubSup>
                  </m:oMath>
                </a14:m>
                <a:endParaRPr lang="en-US"/>
              </a:p>
            </p:txBody>
          </p:sp>
        </mc:Choice>
        <mc:Fallback xmlns="">
          <p:sp>
            <p:nvSpPr>
              <p:cNvPr id="7" name="TextBox 6">
                <a:extLst>
                  <a:ext uri="{FF2B5EF4-FFF2-40B4-BE49-F238E27FC236}">
                    <a16:creationId xmlns:a16="http://schemas.microsoft.com/office/drawing/2014/main" id="{E51F1C1A-AC2F-4CF4-44FB-2E03ECAC0815}"/>
                  </a:ext>
                </a:extLst>
              </p:cNvPr>
              <p:cNvSpPr txBox="1">
                <a:spLocks noRot="1" noChangeAspect="1" noMove="1" noResize="1" noEditPoints="1" noAdjustHandles="1" noChangeArrowheads="1" noChangeShapeType="1" noTextEdit="1"/>
              </p:cNvSpPr>
              <p:nvPr/>
            </p:nvSpPr>
            <p:spPr>
              <a:xfrm>
                <a:off x="1369976" y="2903844"/>
                <a:ext cx="2779887" cy="404854"/>
              </a:xfrm>
              <a:prstGeom prst="rect">
                <a:avLst/>
              </a:prstGeom>
              <a:blipFill>
                <a:blip r:embed="rId2"/>
                <a:stretch>
                  <a:fillRect t="-4478" b="-16418"/>
                </a:stretch>
              </a:blipFill>
            </p:spPr>
            <p:txBody>
              <a:bodyPr/>
              <a:lstStyle/>
              <a:p>
                <a:r>
                  <a:rPr lang="en-US">
                    <a:noFill/>
                  </a:rPr>
                  <a:t> </a:t>
                </a:r>
              </a:p>
            </p:txBody>
          </p:sp>
        </mc:Fallback>
      </mc:AlternateContent>
      <p:pic>
        <p:nvPicPr>
          <p:cNvPr id="11" name="Graphic 10" descr="Arrow Right with solid fill">
            <a:extLst>
              <a:ext uri="{FF2B5EF4-FFF2-40B4-BE49-F238E27FC236}">
                <a16:creationId xmlns:a16="http://schemas.microsoft.com/office/drawing/2014/main" id="{D38AAC9C-A8E6-A84A-E7D6-A7B0AD2265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33384" y="2755792"/>
            <a:ext cx="1955362" cy="914400"/>
          </a:xfrm>
          <a:prstGeom prst="rect">
            <a:avLst/>
          </a:prstGeom>
        </p:spPr>
      </p:pic>
      <p:sp>
        <p:nvSpPr>
          <p:cNvPr id="16" name="TextBox 15">
            <a:extLst>
              <a:ext uri="{FF2B5EF4-FFF2-40B4-BE49-F238E27FC236}">
                <a16:creationId xmlns:a16="http://schemas.microsoft.com/office/drawing/2014/main" id="{18552724-9C52-87B7-4005-FE0E059E7618}"/>
              </a:ext>
            </a:extLst>
          </p:cNvPr>
          <p:cNvSpPr txBox="1"/>
          <p:nvPr/>
        </p:nvSpPr>
        <p:spPr>
          <a:xfrm>
            <a:off x="5114084" y="2331589"/>
            <a:ext cx="1324272" cy="646331"/>
          </a:xfrm>
          <a:prstGeom prst="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Teacher model </a:t>
            </a:r>
            <a:r>
              <a:rPr lang="en-US">
                <a:ea typeface="+mn-lt"/>
                <a:cs typeface="+mn-lt"/>
              </a:rPr>
              <a:t>πT</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8EE6810A-20F0-D543-3B7F-04201DD956F2}"/>
                  </a:ext>
                </a:extLst>
              </p:cNvPr>
              <p:cNvSpPr txBox="1"/>
              <p:nvPr/>
            </p:nvSpPr>
            <p:spPr>
              <a:xfrm>
                <a:off x="7553463" y="2887937"/>
                <a:ext cx="2779887" cy="4085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14:m>
                  <m:oMathPara xmlns:m="http://schemas.openxmlformats.org/officeDocument/2006/math">
                    <m:oMathParaPr>
                      <m:jc m:val="center"/>
                    </m:oMathParaPr>
                    <m:oMath xmlns:m="http://schemas.openxmlformats.org/officeDocument/2006/math">
                      <m:r>
                        <a:rPr lang="en-CA" sz="1800" i="1" smtClean="0">
                          <a:effectLst/>
                          <a:latin typeface="Cambria Math" panose="02040503050406030204" pitchFamily="18" charset="0"/>
                          <a:ea typeface="Times New Roman" panose="02020603050405020304" pitchFamily="18" charset="0"/>
                          <a:cs typeface="Arial" panose="020B0604020202020204" pitchFamily="34" charset="0"/>
                        </a:rPr>
                        <m:t>𝒞</m:t>
                      </m:r>
                      <m:r>
                        <a:rPr lang="en-CA" sz="1800" i="1" smtClean="0">
                          <a:effectLst/>
                          <a:latin typeface="Cambria Math" panose="02040503050406030204" pitchFamily="18" charset="0"/>
                          <a:ea typeface="Times New Roman" panose="02020603050405020304" pitchFamily="18" charset="0"/>
                          <a:cs typeface="Arial" panose="020B0604020202020204" pitchFamily="34" charset="0"/>
                        </a:rPr>
                        <m:t>=</m:t>
                      </m:r>
                      <m:r>
                        <m:rPr>
                          <m:lit/>
                        </m:rPr>
                        <a:rPr lang="en-CA" sz="1800" i="1">
                          <a:effectLst/>
                          <a:latin typeface="Cambria Math" panose="02040503050406030204" pitchFamily="18" charset="0"/>
                          <a:ea typeface="Times New Roman" panose="02020603050405020304" pitchFamily="18" charset="0"/>
                          <a:cs typeface="Arial" panose="020B0604020202020204" pitchFamily="34" charset="0"/>
                        </a:rPr>
                        <m:t>{</m:t>
                      </m:r>
                      <m:d>
                        <m:dPr>
                          <m:ctrlPr>
                            <a:rPr lang="en-CA" i="1">
                              <a:effectLst/>
                              <a:latin typeface="Cambria Math" panose="02040503050406030204" pitchFamily="18" charset="0"/>
                              <a:ea typeface="Times New Roman" panose="02020603050405020304" pitchFamily="18" charset="0"/>
                            </a:rPr>
                          </m:ctrlPr>
                        </m:dPr>
                        <m:e>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1</m:t>
                              </m:r>
                            </m:sub>
                          </m:sSub>
                          <m:r>
                            <a:rPr lang="en-CA" sz="18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1</m:t>
                              </m:r>
                            </m:sub>
                          </m:sSub>
                        </m:e>
                      </m:d>
                      <m:r>
                        <a:rPr lang="en-CA" sz="1800" i="1">
                          <a:effectLst/>
                          <a:latin typeface="Cambria Math" panose="02040503050406030204" pitchFamily="18" charset="0"/>
                          <a:ea typeface="Times New Roman" panose="02020603050405020304" pitchFamily="18" charset="0"/>
                          <a:cs typeface="Arial" panose="020B0604020202020204" pitchFamily="34" charset="0"/>
                        </a:rPr>
                        <m:t>,</m:t>
                      </m:r>
                      <m:r>
                        <a:rPr lang="en-CA" sz="1800">
                          <a:effectLst/>
                          <a:latin typeface="Cambria Math" panose="02040503050406030204" pitchFamily="18" charset="0"/>
                          <a:ea typeface="Times New Roman" panose="02020603050405020304" pitchFamily="18" charset="0"/>
                          <a:cs typeface="Arial" panose="020B0604020202020204" pitchFamily="34" charset="0"/>
                        </a:rPr>
                        <m:t>…</m:t>
                      </m:r>
                      <m:r>
                        <a:rPr lang="en-CA" sz="1800" i="1">
                          <a:effectLst/>
                          <a:latin typeface="Cambria Math" panose="02040503050406030204" pitchFamily="18" charset="0"/>
                          <a:ea typeface="Times New Roman" panose="02020603050405020304" pitchFamily="18" charset="0"/>
                          <a:cs typeface="Arial" panose="020B0604020202020204" pitchFamily="34" charset="0"/>
                        </a:rPr>
                        <m:t>,</m:t>
                      </m:r>
                      <m:d>
                        <m:dPr>
                          <m:ctrlPr>
                            <a:rPr lang="en-CA" i="1">
                              <a:effectLst/>
                              <a:latin typeface="Cambria Math" panose="02040503050406030204" pitchFamily="18" charset="0"/>
                              <a:ea typeface="Times New Roman" panose="02020603050405020304" pitchFamily="18" charset="0"/>
                            </a:rPr>
                          </m:ctrlPr>
                        </m:dPr>
                        <m:e>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𝐽</m:t>
                              </m:r>
                            </m:sub>
                          </m:sSub>
                          <m:r>
                            <a:rPr lang="en-CA" sz="18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𝐽</m:t>
                              </m:r>
                            </m:sub>
                          </m:sSub>
                        </m:e>
                      </m:d>
                      <m:r>
                        <m:rPr>
                          <m:lit/>
                        </m:rPr>
                        <a:rPr lang="en-CA" sz="1800" i="1">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a:p>
            </p:txBody>
          </p:sp>
        </mc:Choice>
        <mc:Fallback xmlns="">
          <p:sp>
            <p:nvSpPr>
              <p:cNvPr id="17" name="TextBox 16">
                <a:extLst>
                  <a:ext uri="{FF2B5EF4-FFF2-40B4-BE49-F238E27FC236}">
                    <a16:creationId xmlns:a16="http://schemas.microsoft.com/office/drawing/2014/main" id="{8EE6810A-20F0-D543-3B7F-04201DD956F2}"/>
                  </a:ext>
                </a:extLst>
              </p:cNvPr>
              <p:cNvSpPr txBox="1">
                <a:spLocks noRot="1" noChangeAspect="1" noMove="1" noResize="1" noEditPoints="1" noAdjustHandles="1" noChangeArrowheads="1" noChangeShapeType="1" noTextEdit="1"/>
              </p:cNvSpPr>
              <p:nvPr/>
            </p:nvSpPr>
            <p:spPr>
              <a:xfrm>
                <a:off x="7553463" y="2887937"/>
                <a:ext cx="2779887" cy="408510"/>
              </a:xfrm>
              <a:prstGeom prst="rect">
                <a:avLst/>
              </a:prstGeom>
              <a:blipFill>
                <a:blip r:embed="rId5"/>
                <a:stretch>
                  <a:fillRect b="-10448"/>
                </a:stretch>
              </a:blipFill>
            </p:spPr>
            <p:txBody>
              <a:bodyPr/>
              <a:lstStyle/>
              <a:p>
                <a:r>
                  <a:rPr lang="en-US">
                    <a:noFill/>
                  </a:rPr>
                  <a:t> </a:t>
                </a:r>
              </a:p>
            </p:txBody>
          </p:sp>
        </mc:Fallback>
      </mc:AlternateContent>
      <p:sp>
        <p:nvSpPr>
          <p:cNvPr id="22" name="Rectangle 21">
            <a:extLst>
              <a:ext uri="{FF2B5EF4-FFF2-40B4-BE49-F238E27FC236}">
                <a16:creationId xmlns:a16="http://schemas.microsoft.com/office/drawing/2014/main" id="{DF534BB1-CDBD-9B65-4272-AFD24F98F75B}"/>
              </a:ext>
            </a:extLst>
          </p:cNvPr>
          <p:cNvSpPr/>
          <p:nvPr/>
        </p:nvSpPr>
        <p:spPr>
          <a:xfrm>
            <a:off x="7172463" y="2652888"/>
            <a:ext cx="3541888" cy="90311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AB1D212-0730-D7C9-832B-3EDF4A3B48D9}"/>
              </a:ext>
            </a:extLst>
          </p:cNvPr>
          <p:cNvSpPr txBox="1"/>
          <p:nvPr/>
        </p:nvSpPr>
        <p:spPr>
          <a:xfrm>
            <a:off x="6568722" y="4543777"/>
            <a:ext cx="500944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C00000"/>
                </a:solidFill>
                <a:ea typeface="+mn-lt"/>
                <a:cs typeface="+mn-lt"/>
              </a:rPr>
              <a:t>Find the model π such that it maximizes the expected log probability of response y from refined prompt x (sampled from the dataset C)</a:t>
            </a:r>
            <a:endParaRPr lang="en-US" b="1">
              <a:solidFill>
                <a:srgbClr val="C00000"/>
              </a:solidFill>
              <a:cs typeface="Calibri"/>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90C8101-A868-1806-B8F9-829EAD912AC4}"/>
                  </a:ext>
                </a:extLst>
              </p:cNvPr>
              <p:cNvSpPr txBox="1"/>
              <p:nvPr/>
            </p:nvSpPr>
            <p:spPr>
              <a:xfrm>
                <a:off x="987777" y="4672208"/>
                <a:ext cx="4911982" cy="49084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CA" sz="2400" i="1" smtClean="0">
                              <a:effectLst/>
                              <a:latin typeface="Cambria Math" panose="02040503050406030204" pitchFamily="18" charset="0"/>
                              <a:ea typeface="Times New Roman" panose="02020603050405020304" pitchFamily="18" charset="0"/>
                            </a:rPr>
                          </m:ctrlPr>
                        </m:sSubPr>
                        <m:e>
                          <m:r>
                            <m:rPr>
                              <m:sty m:val="p"/>
                            </m:rPr>
                            <a:rPr lang="en-CA" sz="2400">
                              <a:effectLst/>
                              <a:latin typeface="Cambria Math" panose="02040503050406030204" pitchFamily="18" charset="0"/>
                              <a:ea typeface="Times New Roman" panose="02020603050405020304" pitchFamily="18" charset="0"/>
                              <a:cs typeface="Arial" panose="020B0604020202020204" pitchFamily="34" charset="0"/>
                            </a:rPr>
                            <m:t>π</m:t>
                          </m:r>
                        </m:e>
                        <m:sub>
                          <m:r>
                            <a:rPr lang="en-CA" sz="2400" i="1">
                              <a:effectLst/>
                              <a:latin typeface="Cambria Math" panose="02040503050406030204" pitchFamily="18" charset="0"/>
                              <a:ea typeface="Times New Roman" panose="02020603050405020304" pitchFamily="18" charset="0"/>
                              <a:cs typeface="Arial" panose="020B0604020202020204" pitchFamily="34" charset="0"/>
                            </a:rPr>
                            <m:t>𝑑𝑆𝐹𝑇</m:t>
                          </m:r>
                        </m:sub>
                      </m:sSub>
                      <m:r>
                        <a:rPr lang="en-CA" sz="2400" i="1">
                          <a:effectLst/>
                          <a:latin typeface="Cambria Math" panose="02040503050406030204" pitchFamily="18" charset="0"/>
                          <a:ea typeface="Times New Roman" panose="02020603050405020304" pitchFamily="18" charset="0"/>
                          <a:cs typeface="Arial" panose="020B0604020202020204" pitchFamily="34" charset="0"/>
                        </a:rPr>
                        <m:t>=</m:t>
                      </m:r>
                      <m:r>
                        <a:rPr lang="en-CA" sz="2400" i="1">
                          <a:effectLst/>
                          <a:latin typeface="Cambria Math" panose="02040503050406030204" pitchFamily="18" charset="0"/>
                          <a:ea typeface="Times New Roman" panose="02020603050405020304" pitchFamily="18" charset="0"/>
                          <a:cs typeface="Arial" panose="020B0604020202020204" pitchFamily="34" charset="0"/>
                        </a:rPr>
                        <m:t>𝑚𝑎</m:t>
                      </m:r>
                      <m:sSub>
                        <m:sSubPr>
                          <m:ctrlPr>
                            <a:rPr lang="en-CA" sz="2400" i="1">
                              <a:effectLst/>
                              <a:latin typeface="Cambria Math" panose="02040503050406030204" pitchFamily="18" charset="0"/>
                              <a:ea typeface="Times New Roman" panose="02020603050405020304" pitchFamily="18" charset="0"/>
                            </a:rPr>
                          </m:ctrlPr>
                        </m:sSubPr>
                        <m:e>
                          <m:r>
                            <a:rPr lang="en-CA" sz="2400" i="1">
                              <a:effectLst/>
                              <a:latin typeface="Cambria Math" panose="02040503050406030204" pitchFamily="18" charset="0"/>
                              <a:ea typeface="Times New Roman" panose="02020603050405020304" pitchFamily="18" charset="0"/>
                              <a:cs typeface="Arial" panose="020B0604020202020204" pitchFamily="34" charset="0"/>
                            </a:rPr>
                            <m:t>𝑥</m:t>
                          </m:r>
                        </m:e>
                        <m:sub>
                          <m:r>
                            <m:rPr>
                              <m:sty m:val="p"/>
                            </m:rPr>
                            <a:rPr lang="en-CA" sz="2400">
                              <a:effectLst/>
                              <a:latin typeface="Cambria Math" panose="02040503050406030204" pitchFamily="18" charset="0"/>
                              <a:ea typeface="Times New Roman" panose="02020603050405020304" pitchFamily="18" charset="0"/>
                              <a:cs typeface="Arial" panose="020B0604020202020204" pitchFamily="34" charset="0"/>
                            </a:rPr>
                            <m:t>π</m:t>
                          </m:r>
                        </m:sub>
                      </m:sSub>
                      <m:sSub>
                        <m:sSubPr>
                          <m:ctrlPr>
                            <a:rPr lang="en-CA" sz="2400" i="1">
                              <a:effectLst/>
                              <a:latin typeface="Cambria Math" panose="02040503050406030204" pitchFamily="18" charset="0"/>
                              <a:ea typeface="Times New Roman" panose="02020603050405020304" pitchFamily="18" charset="0"/>
                            </a:rPr>
                          </m:ctrlPr>
                        </m:sSubPr>
                        <m:e>
                          <m:r>
                            <a:rPr lang="en-CA" sz="2400" i="1">
                              <a:effectLst/>
                              <a:latin typeface="Cambria Math" panose="02040503050406030204" pitchFamily="18" charset="0"/>
                              <a:ea typeface="Times New Roman" panose="02020603050405020304" pitchFamily="18" charset="0"/>
                              <a:cs typeface="Arial" panose="020B0604020202020204" pitchFamily="34" charset="0"/>
                            </a:rPr>
                            <m:t>𝐸</m:t>
                          </m:r>
                        </m:e>
                        <m:sub>
                          <m:d>
                            <m:dPr>
                              <m:ctrlPr>
                                <a:rPr lang="en-CA" sz="2400" i="1">
                                  <a:effectLst/>
                                  <a:latin typeface="Cambria Math" panose="02040503050406030204" pitchFamily="18" charset="0"/>
                                  <a:ea typeface="Times New Roman" panose="02020603050405020304" pitchFamily="18" charset="0"/>
                                </a:rPr>
                              </m:ctrlPr>
                            </m:dPr>
                            <m:e>
                              <m:r>
                                <a:rPr lang="en-CA" sz="2400" i="1">
                                  <a:effectLst/>
                                  <a:latin typeface="Cambria Math" panose="02040503050406030204" pitchFamily="18" charset="0"/>
                                  <a:ea typeface="Times New Roman" panose="02020603050405020304" pitchFamily="18" charset="0"/>
                                  <a:cs typeface="Arial" panose="020B0604020202020204" pitchFamily="34" charset="0"/>
                                </a:rPr>
                                <m:t>𝑥</m:t>
                              </m:r>
                              <m:r>
                                <a:rPr lang="en-CA" sz="2400" i="1">
                                  <a:effectLst/>
                                  <a:latin typeface="Cambria Math" panose="02040503050406030204" pitchFamily="18" charset="0"/>
                                  <a:ea typeface="Times New Roman" panose="02020603050405020304" pitchFamily="18" charset="0"/>
                                  <a:cs typeface="Arial" panose="020B0604020202020204" pitchFamily="34" charset="0"/>
                                </a:rPr>
                                <m:t>,</m:t>
                              </m:r>
                              <m:r>
                                <a:rPr lang="en-CA" sz="2400" i="1">
                                  <a:effectLst/>
                                  <a:latin typeface="Cambria Math" panose="02040503050406030204" pitchFamily="18" charset="0"/>
                                  <a:ea typeface="Times New Roman" panose="02020603050405020304" pitchFamily="18" charset="0"/>
                                  <a:cs typeface="Arial" panose="020B0604020202020204" pitchFamily="34" charset="0"/>
                                </a:rPr>
                                <m:t>𝑦</m:t>
                              </m:r>
                            </m:e>
                          </m:d>
                          <m:r>
                            <a:rPr lang="en-CA" sz="2400">
                              <a:effectLst/>
                              <a:latin typeface="Cambria Math" panose="02040503050406030204" pitchFamily="18" charset="0"/>
                              <a:ea typeface="Times New Roman" panose="02020603050405020304" pitchFamily="18" charset="0"/>
                              <a:cs typeface="Arial" panose="020B0604020202020204" pitchFamily="34" charset="0"/>
                            </a:rPr>
                            <m:t>∼</m:t>
                          </m:r>
                          <m:r>
                            <a:rPr lang="en-CA" sz="2400" i="1">
                              <a:effectLst/>
                              <a:latin typeface="Cambria Math" panose="02040503050406030204" pitchFamily="18" charset="0"/>
                              <a:ea typeface="Times New Roman" panose="02020603050405020304" pitchFamily="18" charset="0"/>
                              <a:cs typeface="Arial" panose="020B0604020202020204" pitchFamily="34" charset="0"/>
                            </a:rPr>
                            <m:t>ℂ</m:t>
                          </m:r>
                        </m:sub>
                      </m:sSub>
                      <m:func>
                        <m:funcPr>
                          <m:ctrlPr>
                            <a:rPr lang="en-CA" sz="2400" i="1">
                              <a:effectLst/>
                              <a:latin typeface="Cambria Math" panose="02040503050406030204" pitchFamily="18" charset="0"/>
                              <a:ea typeface="Times New Roman" panose="02020603050405020304" pitchFamily="18" charset="0"/>
                            </a:rPr>
                          </m:ctrlPr>
                        </m:funcPr>
                        <m:fName>
                          <m:r>
                            <m:rPr>
                              <m:sty m:val="p"/>
                            </m:rPr>
                            <a:rPr lang="en-CA" sz="2400">
                              <a:effectLst/>
                              <a:latin typeface="Cambria Math" panose="02040503050406030204" pitchFamily="18" charset="0"/>
                              <a:ea typeface="Times New Roman" panose="02020603050405020304" pitchFamily="18" charset="0"/>
                              <a:cs typeface="Arial" panose="020B0604020202020204" pitchFamily="34" charset="0"/>
                            </a:rPr>
                            <m:t>log</m:t>
                          </m:r>
                        </m:fName>
                        <m:e>
                          <m:r>
                            <m:rPr>
                              <m:sty m:val="p"/>
                            </m:rPr>
                            <a:rPr lang="en-CA" sz="2400">
                              <a:effectLst/>
                              <a:latin typeface="Cambria Math" panose="02040503050406030204" pitchFamily="18" charset="0"/>
                              <a:ea typeface="Times New Roman" panose="02020603050405020304" pitchFamily="18" charset="0"/>
                              <a:cs typeface="Arial" panose="020B0604020202020204" pitchFamily="34" charset="0"/>
                            </a:rPr>
                            <m:t>π</m:t>
                          </m:r>
                        </m:e>
                      </m:func>
                      <m:d>
                        <m:dPr>
                          <m:ctrlPr>
                            <a:rPr lang="en-CA" sz="2400" i="1">
                              <a:effectLst/>
                              <a:latin typeface="Cambria Math" panose="02040503050406030204" pitchFamily="18" charset="0"/>
                              <a:ea typeface="Times New Roman" panose="02020603050405020304" pitchFamily="18" charset="0"/>
                            </a:rPr>
                          </m:ctrlPr>
                        </m:dPr>
                        <m:e>
                          <m:r>
                            <a:rPr lang="en-CA" sz="2400" i="1">
                              <a:effectLst/>
                              <a:latin typeface="Cambria Math" panose="02040503050406030204" pitchFamily="18" charset="0"/>
                              <a:ea typeface="Times New Roman" panose="02020603050405020304" pitchFamily="18" charset="0"/>
                              <a:cs typeface="Arial" panose="020B0604020202020204" pitchFamily="34" charset="0"/>
                            </a:rPr>
                            <m:t>𝑦</m:t>
                          </m:r>
                        </m:e>
                        <m:e>
                          <m:r>
                            <a:rPr lang="en-CA" sz="2400" i="1">
                              <a:effectLst/>
                              <a:latin typeface="Cambria Math" panose="02040503050406030204" pitchFamily="18" charset="0"/>
                              <a:ea typeface="Times New Roman" panose="02020603050405020304" pitchFamily="18" charset="0"/>
                              <a:cs typeface="Arial" panose="020B0604020202020204" pitchFamily="34" charset="0"/>
                            </a:rPr>
                            <m:t>𝑥</m:t>
                          </m:r>
                        </m:e>
                      </m:d>
                    </m:oMath>
                  </m:oMathPara>
                </a14:m>
                <a:endParaRPr lang="en-CA"/>
              </a:p>
            </p:txBody>
          </p:sp>
        </mc:Choice>
        <mc:Fallback xmlns="">
          <p:sp>
            <p:nvSpPr>
              <p:cNvPr id="13" name="TextBox 12">
                <a:extLst>
                  <a:ext uri="{FF2B5EF4-FFF2-40B4-BE49-F238E27FC236}">
                    <a16:creationId xmlns:a16="http://schemas.microsoft.com/office/drawing/2014/main" id="{790C8101-A868-1806-B8F9-829EAD912AC4}"/>
                  </a:ext>
                </a:extLst>
              </p:cNvPr>
              <p:cNvSpPr txBox="1">
                <a:spLocks noRot="1" noChangeAspect="1" noMove="1" noResize="1" noEditPoints="1" noAdjustHandles="1" noChangeArrowheads="1" noChangeShapeType="1" noTextEdit="1"/>
              </p:cNvSpPr>
              <p:nvPr/>
            </p:nvSpPr>
            <p:spPr>
              <a:xfrm>
                <a:off x="987777" y="4672208"/>
                <a:ext cx="4911982" cy="490840"/>
              </a:xfrm>
              <a:prstGeom prst="rect">
                <a:avLst/>
              </a:prstGeom>
              <a:blipFill>
                <a:blip r:embed="rId6"/>
                <a:stretch>
                  <a:fillRect b="-11111"/>
                </a:stretch>
              </a:blipFill>
            </p:spPr>
            <p:txBody>
              <a:bodyPr/>
              <a:lstStyle/>
              <a:p>
                <a:r>
                  <a:rPr lang="en-US">
                    <a:noFill/>
                  </a:rPr>
                  <a:t> </a:t>
                </a:r>
              </a:p>
            </p:txBody>
          </p:sp>
        </mc:Fallback>
      </mc:AlternateContent>
    </p:spTree>
    <p:extLst>
      <p:ext uri="{BB962C8B-B14F-4D97-AF65-F5344CB8AC3E}">
        <p14:creationId xmlns:p14="http://schemas.microsoft.com/office/powerpoint/2010/main" val="385508796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CEE88C-B372-C529-9867-79F6E1E6C6CA}"/>
              </a:ext>
            </a:extLst>
          </p:cNvPr>
          <p:cNvSpPr>
            <a:spLocks noGrp="1"/>
          </p:cNvSpPr>
          <p:nvPr>
            <p:ph sz="half" idx="1"/>
          </p:nvPr>
        </p:nvSpPr>
        <p:spPr/>
        <p:txBody>
          <a:bodyPr vert="horz" lIns="91440" tIns="45720" rIns="91440" bIns="45720" rtlCol="0" anchor="t">
            <a:normAutofit/>
          </a:bodyPr>
          <a:lstStyle/>
          <a:p>
            <a:endParaRPr lang="en-US">
              <a:ea typeface="+mn-lt"/>
              <a:cs typeface="+mn-lt"/>
            </a:endParaRPr>
          </a:p>
          <a:p>
            <a:endParaRPr lang="en-US">
              <a:ea typeface="+mn-lt"/>
              <a:cs typeface="+mn-lt"/>
            </a:endParaRPr>
          </a:p>
          <a:p>
            <a:r>
              <a:rPr lang="en-US">
                <a:ea typeface="+mn-lt"/>
                <a:cs typeface="+mn-lt"/>
              </a:rPr>
              <a:t>Large-scale, self-instruct-style dataset construction (</a:t>
            </a:r>
            <a:r>
              <a:rPr lang="en-US" err="1">
                <a:solidFill>
                  <a:schemeClr val="accent1"/>
                </a:solidFill>
                <a:ea typeface="+mn-lt"/>
                <a:cs typeface="+mn-lt"/>
              </a:rPr>
              <a:t>UltraChat</a:t>
            </a:r>
            <a:r>
              <a:rPr lang="en-US">
                <a:ea typeface="+mn-lt"/>
                <a:cs typeface="+mn-lt"/>
              </a:rPr>
              <a:t>) </a:t>
            </a:r>
            <a:endParaRPr lang="en-US">
              <a:cs typeface="Calibri"/>
            </a:endParaRPr>
          </a:p>
          <a:p>
            <a:pPr marL="0" indent="0">
              <a:buNone/>
            </a:pPr>
            <a:endParaRPr lang="en-US">
              <a:ea typeface="+mn-lt"/>
              <a:cs typeface="+mn-lt"/>
            </a:endParaRPr>
          </a:p>
          <a:p>
            <a:pPr marL="0" indent="0">
              <a:buNone/>
            </a:pPr>
            <a:endParaRPr lang="en-US">
              <a:ea typeface="+mn-lt"/>
              <a:cs typeface="+mn-lt"/>
            </a:endParaRPr>
          </a:p>
          <a:p>
            <a:r>
              <a:rPr lang="en-US">
                <a:ea typeface="+mn-lt"/>
                <a:cs typeface="+mn-lt"/>
              </a:rPr>
              <a:t>Followed by distilled supervised fine-tuning (</a:t>
            </a:r>
            <a:r>
              <a:rPr lang="en-US" err="1">
                <a:ea typeface="+mn-lt"/>
                <a:cs typeface="+mn-lt"/>
              </a:rPr>
              <a:t>dSFT</a:t>
            </a:r>
            <a:r>
              <a:rPr lang="en-US">
                <a:ea typeface="+mn-lt"/>
                <a:cs typeface="+mn-lt"/>
              </a:rPr>
              <a:t>)</a:t>
            </a:r>
            <a:endParaRPr lang="en-US">
              <a:cs typeface="Calibri"/>
            </a:endParaRPr>
          </a:p>
        </p:txBody>
      </p:sp>
      <p:sp>
        <p:nvSpPr>
          <p:cNvPr id="7" name="Content Placeholder 6">
            <a:extLst>
              <a:ext uri="{FF2B5EF4-FFF2-40B4-BE49-F238E27FC236}">
                <a16:creationId xmlns:a16="http://schemas.microsoft.com/office/drawing/2014/main" id="{20CF9047-B713-1348-C456-2B31863AE200}"/>
              </a:ext>
            </a:extLst>
          </p:cNvPr>
          <p:cNvSpPr>
            <a:spLocks noGrp="1"/>
          </p:cNvSpPr>
          <p:nvPr>
            <p:ph sz="half" idx="2"/>
          </p:nvPr>
        </p:nvSpPr>
        <p:spPr/>
        <p:txBody>
          <a:bodyPr/>
          <a:lstStyle/>
          <a:p>
            <a:endParaRPr lang="en-US"/>
          </a:p>
        </p:txBody>
      </p:sp>
      <p:sp>
        <p:nvSpPr>
          <p:cNvPr id="4" name="Date Placeholder 3">
            <a:extLst>
              <a:ext uri="{FF2B5EF4-FFF2-40B4-BE49-F238E27FC236}">
                <a16:creationId xmlns:a16="http://schemas.microsoft.com/office/drawing/2014/main" id="{B4111282-B8C2-3286-C21A-6318304279D3}"/>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B4F1486E-2E0E-B80F-54CD-FFDA47473B2C}"/>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C919837B-4247-4E2C-7690-EEB122D4DD9F}"/>
              </a:ext>
            </a:extLst>
          </p:cNvPr>
          <p:cNvSpPr>
            <a:spLocks noGrp="1"/>
          </p:cNvSpPr>
          <p:nvPr>
            <p:ph type="sldNum" sz="quarter" idx="12"/>
          </p:nvPr>
        </p:nvSpPr>
        <p:spPr/>
        <p:txBody>
          <a:bodyPr/>
          <a:lstStyle/>
          <a:p>
            <a:fld id="{D4F24A5E-B0D2-394D-9970-9AE06BCB59C1}" type="slidenum">
              <a:rPr lang="en-US" dirty="0" smtClean="0"/>
              <a:t>114</a:t>
            </a:fld>
            <a:endParaRPr lang="en-US"/>
          </a:p>
        </p:txBody>
      </p:sp>
      <p:sp>
        <p:nvSpPr>
          <p:cNvPr id="2" name="Title 1">
            <a:extLst>
              <a:ext uri="{FF2B5EF4-FFF2-40B4-BE49-F238E27FC236}">
                <a16:creationId xmlns:a16="http://schemas.microsoft.com/office/drawing/2014/main" id="{1D83D1EB-1BAD-E3CE-E51E-FB8477EE7FFB}"/>
              </a:ext>
            </a:extLst>
          </p:cNvPr>
          <p:cNvSpPr>
            <a:spLocks noGrp="1"/>
          </p:cNvSpPr>
          <p:nvPr>
            <p:ph type="title"/>
          </p:nvPr>
        </p:nvSpPr>
        <p:spPr/>
        <p:txBody>
          <a:bodyPr/>
          <a:lstStyle/>
          <a:p>
            <a:r>
              <a:rPr lang="en-US">
                <a:ea typeface="+mj-lt"/>
                <a:cs typeface="+mj-lt"/>
              </a:rPr>
              <a:t>Step 1: Distilled Supervised Fine-Tuning</a:t>
            </a:r>
          </a:p>
        </p:txBody>
      </p:sp>
      <p:pic>
        <p:nvPicPr>
          <p:cNvPr id="9" name="Content Placeholder 6" descr="A diagram of a diagram&#10;&#10;Description automatically generated">
            <a:extLst>
              <a:ext uri="{FF2B5EF4-FFF2-40B4-BE49-F238E27FC236}">
                <a16:creationId xmlns:a16="http://schemas.microsoft.com/office/drawing/2014/main" id="{6D7EBDD4-1208-6396-AF91-0447456F395A}"/>
              </a:ext>
            </a:extLst>
          </p:cNvPr>
          <p:cNvPicPr>
            <a:picLocks noChangeAspect="1"/>
          </p:cNvPicPr>
          <p:nvPr/>
        </p:nvPicPr>
        <p:blipFill rotWithShape="1">
          <a:blip r:embed="rId2"/>
          <a:srcRect l="1235" r="65820" b="132"/>
          <a:stretch/>
        </p:blipFill>
        <p:spPr>
          <a:xfrm>
            <a:off x="7049002" y="1215039"/>
            <a:ext cx="3126905" cy="4909826"/>
          </a:xfrm>
          <a:prstGeom prst="rect">
            <a:avLst/>
          </a:prstGeom>
        </p:spPr>
      </p:pic>
    </p:spTree>
    <p:extLst>
      <p:ext uri="{BB962C8B-B14F-4D97-AF65-F5344CB8AC3E}">
        <p14:creationId xmlns:p14="http://schemas.microsoft.com/office/powerpoint/2010/main" val="264185141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1AFB4-BBC3-E747-4720-2D54D3E8FFED}"/>
              </a:ext>
            </a:extLst>
          </p:cNvPr>
          <p:cNvSpPr>
            <a:spLocks noGrp="1"/>
          </p:cNvSpPr>
          <p:nvPr>
            <p:ph type="title"/>
          </p:nvPr>
        </p:nvSpPr>
        <p:spPr/>
        <p:txBody>
          <a:bodyPr/>
          <a:lstStyle/>
          <a:p>
            <a:r>
              <a:rPr lang="en-US">
                <a:cs typeface="Calibri Light"/>
              </a:rPr>
              <a:t>Zephyr </a:t>
            </a:r>
            <a:endParaRPr lang="en-US"/>
          </a:p>
        </p:txBody>
      </p:sp>
      <p:pic>
        <p:nvPicPr>
          <p:cNvPr id="7" name="Content Placeholder 6" descr="A screenshot of a diagram&#10;&#10;Description automatically generated">
            <a:extLst>
              <a:ext uri="{FF2B5EF4-FFF2-40B4-BE49-F238E27FC236}">
                <a16:creationId xmlns:a16="http://schemas.microsoft.com/office/drawing/2014/main" id="{B1E82850-FD7F-6903-0A2F-57115ECE42E2}"/>
              </a:ext>
            </a:extLst>
          </p:cNvPr>
          <p:cNvPicPr>
            <a:picLocks noGrp="1" noChangeAspect="1"/>
          </p:cNvPicPr>
          <p:nvPr>
            <p:ph idx="1"/>
          </p:nvPr>
        </p:nvPicPr>
        <p:blipFill>
          <a:blip r:embed="rId2"/>
          <a:stretch>
            <a:fillRect/>
          </a:stretch>
        </p:blipFill>
        <p:spPr>
          <a:xfrm>
            <a:off x="1374941" y="1260629"/>
            <a:ext cx="9442118" cy="4916334"/>
          </a:xfrm>
        </p:spPr>
      </p:pic>
      <p:sp>
        <p:nvSpPr>
          <p:cNvPr id="4" name="Date Placeholder 3">
            <a:extLst>
              <a:ext uri="{FF2B5EF4-FFF2-40B4-BE49-F238E27FC236}">
                <a16:creationId xmlns:a16="http://schemas.microsoft.com/office/drawing/2014/main" id="{D8759107-D63B-16D6-24D8-6A6D044F62AD}"/>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1B4CE3CE-E5FA-8F6A-3513-13418EAFC7EF}"/>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B4D071DD-3553-D926-67EE-12DD7937BBB1}"/>
              </a:ext>
            </a:extLst>
          </p:cNvPr>
          <p:cNvSpPr>
            <a:spLocks noGrp="1"/>
          </p:cNvSpPr>
          <p:nvPr>
            <p:ph type="sldNum" sz="quarter" idx="12"/>
          </p:nvPr>
        </p:nvSpPr>
        <p:spPr/>
        <p:txBody>
          <a:bodyPr/>
          <a:lstStyle/>
          <a:p>
            <a:fld id="{D4F24A5E-B0D2-394D-9970-9AE06BCB59C1}" type="slidenum">
              <a:rPr lang="en-US" smtClean="0"/>
              <a:t>115</a:t>
            </a:fld>
            <a:endParaRPr lang="en-US"/>
          </a:p>
        </p:txBody>
      </p:sp>
      <p:sp>
        <p:nvSpPr>
          <p:cNvPr id="8" name="Rectangle: Rounded Corners 7">
            <a:extLst>
              <a:ext uri="{FF2B5EF4-FFF2-40B4-BE49-F238E27FC236}">
                <a16:creationId xmlns:a16="http://schemas.microsoft.com/office/drawing/2014/main" id="{EA29228B-525E-F620-7615-67CB7DC78B51}"/>
              </a:ext>
            </a:extLst>
          </p:cNvPr>
          <p:cNvSpPr/>
          <p:nvPr/>
        </p:nvSpPr>
        <p:spPr>
          <a:xfrm>
            <a:off x="4503761" y="1683225"/>
            <a:ext cx="2991134" cy="4412775"/>
          </a:xfrm>
          <a:prstGeom prst="round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616276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E81BD-DCCA-41CF-5F49-42F600770D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73CABD-99E9-A322-AE9C-84F8F2358EFD}"/>
              </a:ext>
            </a:extLst>
          </p:cNvPr>
          <p:cNvSpPr>
            <a:spLocks noGrp="1"/>
          </p:cNvSpPr>
          <p:nvPr>
            <p:ph type="title"/>
          </p:nvPr>
        </p:nvSpPr>
        <p:spPr/>
        <p:txBody>
          <a:bodyPr/>
          <a:lstStyle/>
          <a:p>
            <a:r>
              <a:rPr lang="en-US">
                <a:cs typeface="Calibri Light"/>
              </a:rPr>
              <a:t>Step 2: </a:t>
            </a:r>
            <a:r>
              <a:rPr lang="en-US">
                <a:ea typeface="+mj-lt"/>
                <a:cs typeface="+mj-lt"/>
              </a:rPr>
              <a:t>AI Feedback through Preferences</a:t>
            </a:r>
            <a:endParaRPr lang="en-US">
              <a:cs typeface="Calibri Light"/>
            </a:endParaRPr>
          </a:p>
        </p:txBody>
      </p:sp>
      <p:sp>
        <p:nvSpPr>
          <p:cNvPr id="3" name="Content Placeholder 2">
            <a:extLst>
              <a:ext uri="{FF2B5EF4-FFF2-40B4-BE49-F238E27FC236}">
                <a16:creationId xmlns:a16="http://schemas.microsoft.com/office/drawing/2014/main" id="{16C0C18A-DC0B-C78B-3EDF-8DE6C1E2B056}"/>
              </a:ext>
            </a:extLst>
          </p:cNvPr>
          <p:cNvSpPr>
            <a:spLocks noGrp="1"/>
          </p:cNvSpPr>
          <p:nvPr>
            <p:ph idx="1"/>
          </p:nvPr>
        </p:nvSpPr>
        <p:spPr/>
        <p:txBody>
          <a:bodyPr vert="horz" lIns="91440" tIns="45720" rIns="91440" bIns="45720" rtlCol="0" anchor="t">
            <a:normAutofit/>
          </a:bodyPr>
          <a:lstStyle/>
          <a:p>
            <a:r>
              <a:rPr lang="en-US">
                <a:ea typeface="+mn-lt"/>
                <a:cs typeface="+mn-lt"/>
              </a:rPr>
              <a:t>Use </a:t>
            </a:r>
            <a:r>
              <a:rPr lang="en-US">
                <a:solidFill>
                  <a:srgbClr val="C00000"/>
                </a:solidFill>
                <a:ea typeface="+mn-lt"/>
                <a:cs typeface="+mn-lt"/>
              </a:rPr>
              <a:t>AI preferences from the teacher model</a:t>
            </a:r>
            <a:r>
              <a:rPr lang="en-US">
                <a:ea typeface="+mn-lt"/>
                <a:cs typeface="+mn-lt"/>
              </a:rPr>
              <a:t> on generated outputs from other models</a:t>
            </a:r>
            <a:endParaRPr lang="en-US">
              <a:cs typeface="Calibri" panose="020F0502020204030204"/>
            </a:endParaRPr>
          </a:p>
          <a:p>
            <a:endParaRPr lang="en-US">
              <a:cs typeface="Calibri" panose="020F0502020204030204"/>
            </a:endParaRPr>
          </a:p>
        </p:txBody>
      </p:sp>
      <p:sp>
        <p:nvSpPr>
          <p:cNvPr id="4" name="Date Placeholder 3">
            <a:extLst>
              <a:ext uri="{FF2B5EF4-FFF2-40B4-BE49-F238E27FC236}">
                <a16:creationId xmlns:a16="http://schemas.microsoft.com/office/drawing/2014/main" id="{D3051E80-8301-EE53-B6C5-0C496242C3B0}"/>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BC316587-5169-16A6-18CA-7EB0F344D6B8}"/>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FF70E0D3-0B84-4057-3CE7-2A4C6D99B18A}"/>
              </a:ext>
            </a:extLst>
          </p:cNvPr>
          <p:cNvSpPr>
            <a:spLocks noGrp="1"/>
          </p:cNvSpPr>
          <p:nvPr>
            <p:ph type="sldNum" sz="quarter" idx="12"/>
          </p:nvPr>
        </p:nvSpPr>
        <p:spPr/>
        <p:txBody>
          <a:bodyPr/>
          <a:lstStyle/>
          <a:p>
            <a:fld id="{D4F24A5E-B0D2-394D-9970-9AE06BCB59C1}" type="slidenum">
              <a:rPr lang="en-US" dirty="0" smtClean="0"/>
              <a:t>116</a:t>
            </a:fld>
            <a:endParaRPr lang="en-US"/>
          </a:p>
        </p:txBody>
      </p:sp>
      <p:sp>
        <p:nvSpPr>
          <p:cNvPr id="8" name="TextBox 7">
            <a:extLst>
              <a:ext uri="{FF2B5EF4-FFF2-40B4-BE49-F238E27FC236}">
                <a16:creationId xmlns:a16="http://schemas.microsoft.com/office/drawing/2014/main" id="{7E4D94C9-96B3-47ED-7F38-678905A66660}"/>
              </a:ext>
            </a:extLst>
          </p:cNvPr>
          <p:cNvSpPr txBox="1"/>
          <p:nvPr/>
        </p:nvSpPr>
        <p:spPr>
          <a:xfrm>
            <a:off x="4628445" y="2434165"/>
            <a:ext cx="1545167" cy="369332"/>
          </a:xfrm>
          <a:prstGeom prst="rect">
            <a:avLst/>
          </a:prstGeom>
          <a:no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Prompt: 𝑥</a:t>
            </a:r>
            <a:endParaRPr lang="en-US">
              <a:solidFill>
                <a:srgbClr val="808080"/>
              </a:solidFill>
              <a:ea typeface="+mn-lt"/>
              <a:cs typeface="+mn-lt"/>
            </a:endParaRPr>
          </a:p>
        </p:txBody>
      </p:sp>
      <p:sp>
        <p:nvSpPr>
          <p:cNvPr id="10" name="TextBox 9">
            <a:extLst>
              <a:ext uri="{FF2B5EF4-FFF2-40B4-BE49-F238E27FC236}">
                <a16:creationId xmlns:a16="http://schemas.microsoft.com/office/drawing/2014/main" id="{981FCDC8-F833-4556-426B-6179257FE0D9}"/>
              </a:ext>
            </a:extLst>
          </p:cNvPr>
          <p:cNvSpPr txBox="1"/>
          <p:nvPr/>
        </p:nvSpPr>
        <p:spPr>
          <a:xfrm>
            <a:off x="2793257" y="3720876"/>
            <a:ext cx="1510629" cy="373788"/>
          </a:xfrm>
          <a:prstGeom prst="rect">
            <a:avLst/>
          </a:prstGeom>
          <a:solidFill>
            <a:schemeClr val="accent4">
              <a:lumMod val="40000"/>
              <a:lumOff val="60000"/>
            </a:schemeClr>
          </a:solid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π1</a:t>
            </a:r>
            <a:endParaRPr lang="en-US">
              <a:cs typeface="Calibri" panose="020F0502020204030204"/>
            </a:endParaRPr>
          </a:p>
        </p:txBody>
      </p:sp>
      <p:sp>
        <p:nvSpPr>
          <p:cNvPr id="11" name="TextBox 10">
            <a:extLst>
              <a:ext uri="{FF2B5EF4-FFF2-40B4-BE49-F238E27FC236}">
                <a16:creationId xmlns:a16="http://schemas.microsoft.com/office/drawing/2014/main" id="{818DB370-9F80-22F5-2D8A-0718E5D6913B}"/>
              </a:ext>
            </a:extLst>
          </p:cNvPr>
          <p:cNvSpPr txBox="1"/>
          <p:nvPr/>
        </p:nvSpPr>
        <p:spPr>
          <a:xfrm>
            <a:off x="2793258" y="4092221"/>
            <a:ext cx="1510631" cy="646331"/>
          </a:xfrm>
          <a:prstGeom prst="rect">
            <a:avLst/>
          </a:prstGeom>
          <a:no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𝑦1 ∼ π1(·|𝑥)</a:t>
            </a:r>
            <a:endParaRPr lang="en-US">
              <a:cs typeface="Calibri"/>
            </a:endParaRPr>
          </a:p>
          <a:p>
            <a:pPr algn="l"/>
            <a:endParaRPr lang="en-US">
              <a:cs typeface="Calibri"/>
            </a:endParaRPr>
          </a:p>
        </p:txBody>
      </p:sp>
      <p:sp>
        <p:nvSpPr>
          <p:cNvPr id="12" name="TextBox 11">
            <a:extLst>
              <a:ext uri="{FF2B5EF4-FFF2-40B4-BE49-F238E27FC236}">
                <a16:creationId xmlns:a16="http://schemas.microsoft.com/office/drawing/2014/main" id="{E8028C95-7DBC-17B0-AFAD-ED052116B778}"/>
              </a:ext>
            </a:extLst>
          </p:cNvPr>
          <p:cNvSpPr txBox="1"/>
          <p:nvPr/>
        </p:nvSpPr>
        <p:spPr>
          <a:xfrm>
            <a:off x="4755442" y="3720876"/>
            <a:ext cx="1425963" cy="373788"/>
          </a:xfrm>
          <a:prstGeom prst="rect">
            <a:avLst/>
          </a:prstGeom>
          <a:solidFill>
            <a:schemeClr val="accent4">
              <a:lumMod val="40000"/>
              <a:lumOff val="60000"/>
            </a:schemeClr>
          </a:solid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π2</a:t>
            </a:r>
            <a:endParaRPr lang="en-US">
              <a:cs typeface="Calibri" panose="020F0502020204030204"/>
            </a:endParaRPr>
          </a:p>
        </p:txBody>
      </p:sp>
      <p:sp>
        <p:nvSpPr>
          <p:cNvPr id="13" name="TextBox 12">
            <a:extLst>
              <a:ext uri="{FF2B5EF4-FFF2-40B4-BE49-F238E27FC236}">
                <a16:creationId xmlns:a16="http://schemas.microsoft.com/office/drawing/2014/main" id="{5A832707-B70C-AD78-D10F-CFB0DA1ECBCA}"/>
              </a:ext>
            </a:extLst>
          </p:cNvPr>
          <p:cNvSpPr txBox="1"/>
          <p:nvPr/>
        </p:nvSpPr>
        <p:spPr>
          <a:xfrm>
            <a:off x="4755444" y="4092221"/>
            <a:ext cx="1425963" cy="646331"/>
          </a:xfrm>
          <a:prstGeom prst="rect">
            <a:avLst/>
          </a:prstGeom>
          <a:no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𝑦2 ∼ π2(·|𝑥)</a:t>
            </a:r>
            <a:endParaRPr lang="en-US">
              <a:cs typeface="Calibri"/>
            </a:endParaRPr>
          </a:p>
          <a:p>
            <a:pPr algn="l"/>
            <a:endParaRPr lang="en-US">
              <a:cs typeface="Calibri"/>
            </a:endParaRPr>
          </a:p>
        </p:txBody>
      </p:sp>
      <p:sp>
        <p:nvSpPr>
          <p:cNvPr id="14" name="TextBox 13">
            <a:extLst>
              <a:ext uri="{FF2B5EF4-FFF2-40B4-BE49-F238E27FC236}">
                <a16:creationId xmlns:a16="http://schemas.microsoft.com/office/drawing/2014/main" id="{DF1A6A06-677E-370E-0AA7-9AEEBFF74201}"/>
              </a:ext>
            </a:extLst>
          </p:cNvPr>
          <p:cNvSpPr txBox="1"/>
          <p:nvPr/>
        </p:nvSpPr>
        <p:spPr>
          <a:xfrm>
            <a:off x="6947121" y="3706021"/>
            <a:ext cx="1430419" cy="369332"/>
          </a:xfrm>
          <a:prstGeom prst="rect">
            <a:avLst/>
          </a:prstGeom>
          <a:solidFill>
            <a:schemeClr val="accent4">
              <a:lumMod val="40000"/>
              <a:lumOff val="60000"/>
            </a:schemeClr>
          </a:solid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rPr>
              <a:t>π4</a:t>
            </a:r>
            <a:endParaRPr lang="en-US">
              <a:cs typeface="Calibri" panose="020F0502020204030204"/>
            </a:endParaRPr>
          </a:p>
        </p:txBody>
      </p:sp>
      <p:sp>
        <p:nvSpPr>
          <p:cNvPr id="15" name="TextBox 14">
            <a:extLst>
              <a:ext uri="{FF2B5EF4-FFF2-40B4-BE49-F238E27FC236}">
                <a16:creationId xmlns:a16="http://schemas.microsoft.com/office/drawing/2014/main" id="{F94227F1-B1A6-0C3E-F25A-8A988729E1F7}"/>
              </a:ext>
            </a:extLst>
          </p:cNvPr>
          <p:cNvSpPr txBox="1"/>
          <p:nvPr/>
        </p:nvSpPr>
        <p:spPr>
          <a:xfrm>
            <a:off x="6947123" y="4063998"/>
            <a:ext cx="1430420" cy="646331"/>
          </a:xfrm>
          <a:prstGeom prst="rect">
            <a:avLst/>
          </a:prstGeom>
          <a:no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𝑦4 ∼ π4(·|𝑥)</a:t>
            </a:r>
            <a:endParaRPr lang="en-US">
              <a:cs typeface="Calibri"/>
            </a:endParaRPr>
          </a:p>
          <a:p>
            <a:pPr algn="l"/>
            <a:endParaRPr lang="en-US">
              <a:cs typeface="Calibri"/>
            </a:endParaRPr>
          </a:p>
        </p:txBody>
      </p:sp>
      <p:sp>
        <p:nvSpPr>
          <p:cNvPr id="16" name="TextBox 15">
            <a:extLst>
              <a:ext uri="{FF2B5EF4-FFF2-40B4-BE49-F238E27FC236}">
                <a16:creationId xmlns:a16="http://schemas.microsoft.com/office/drawing/2014/main" id="{2EA9D1C2-77B2-262C-E00B-B7BCBFDA4D1F}"/>
              </a:ext>
            </a:extLst>
          </p:cNvPr>
          <p:cNvSpPr txBox="1"/>
          <p:nvPr/>
        </p:nvSpPr>
        <p:spPr>
          <a:xfrm>
            <a:off x="6480257" y="5564660"/>
            <a:ext cx="4656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a:t>
            </a:r>
            <a:endParaRPr lang="en-US"/>
          </a:p>
        </p:txBody>
      </p:sp>
      <p:pic>
        <p:nvPicPr>
          <p:cNvPr id="17" name="Graphic 16" descr="Arrow Right with solid fill">
            <a:extLst>
              <a:ext uri="{FF2B5EF4-FFF2-40B4-BE49-F238E27FC236}">
                <a16:creationId xmlns:a16="http://schemas.microsoft.com/office/drawing/2014/main" id="{ECC20970-C77B-01F4-FC05-E933BE5F4C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8100000">
            <a:off x="3627967" y="2950632"/>
            <a:ext cx="674512" cy="674512"/>
          </a:xfrm>
          <a:prstGeom prst="rect">
            <a:avLst/>
          </a:prstGeom>
        </p:spPr>
      </p:pic>
      <p:pic>
        <p:nvPicPr>
          <p:cNvPr id="18" name="Graphic 17" descr="Arrow Right with solid fill">
            <a:extLst>
              <a:ext uri="{FF2B5EF4-FFF2-40B4-BE49-F238E27FC236}">
                <a16:creationId xmlns:a16="http://schemas.microsoft.com/office/drawing/2014/main" id="{A31A39C2-6500-4C87-6793-D55278CEC14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5095522" y="2950632"/>
            <a:ext cx="674512" cy="674512"/>
          </a:xfrm>
          <a:prstGeom prst="rect">
            <a:avLst/>
          </a:prstGeom>
        </p:spPr>
      </p:pic>
      <p:pic>
        <p:nvPicPr>
          <p:cNvPr id="19" name="Graphic 18" descr="Arrow Right with solid fill">
            <a:extLst>
              <a:ext uri="{FF2B5EF4-FFF2-40B4-BE49-F238E27FC236}">
                <a16:creationId xmlns:a16="http://schemas.microsoft.com/office/drawing/2014/main" id="{67ABDC3B-16BA-DE0D-CD3D-6ADE70743DD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700000">
            <a:off x="6520744" y="2950632"/>
            <a:ext cx="674512" cy="674512"/>
          </a:xfrm>
          <a:prstGeom prst="rect">
            <a:avLst/>
          </a:prstGeom>
        </p:spPr>
      </p:pic>
      <p:sp>
        <p:nvSpPr>
          <p:cNvPr id="20" name="TextBox 19">
            <a:extLst>
              <a:ext uri="{FF2B5EF4-FFF2-40B4-BE49-F238E27FC236}">
                <a16:creationId xmlns:a16="http://schemas.microsoft.com/office/drawing/2014/main" id="{D4703C74-379D-C6E9-7BC4-44D57235F559}"/>
              </a:ext>
            </a:extLst>
          </p:cNvPr>
          <p:cNvSpPr txBox="1"/>
          <p:nvPr/>
        </p:nvSpPr>
        <p:spPr>
          <a:xfrm>
            <a:off x="2394548" y="5566831"/>
            <a:ext cx="1775285" cy="369332"/>
          </a:xfrm>
          <a:prstGeom prst="rect">
            <a:avLst/>
          </a:prstGeom>
          <a:no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s1 ∼ πT (·|𝑥, 𝑦1)</a:t>
            </a:r>
            <a:endParaRPr lang="en-US"/>
          </a:p>
        </p:txBody>
      </p:sp>
      <p:sp>
        <p:nvSpPr>
          <p:cNvPr id="21" name="TextBox 20">
            <a:extLst>
              <a:ext uri="{FF2B5EF4-FFF2-40B4-BE49-F238E27FC236}">
                <a16:creationId xmlns:a16="http://schemas.microsoft.com/office/drawing/2014/main" id="{0F05CF5A-A947-BF65-6B64-0B5996C734F4}"/>
              </a:ext>
            </a:extLst>
          </p:cNvPr>
          <p:cNvSpPr txBox="1"/>
          <p:nvPr/>
        </p:nvSpPr>
        <p:spPr>
          <a:xfrm>
            <a:off x="4623132" y="5602109"/>
            <a:ext cx="1754376" cy="369332"/>
          </a:xfrm>
          <a:prstGeom prst="rect">
            <a:avLst/>
          </a:prstGeom>
          <a:no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s2 ∼ πT (·|𝑥, 𝑦2)</a:t>
            </a:r>
            <a:endParaRPr lang="en-US"/>
          </a:p>
        </p:txBody>
      </p:sp>
      <p:sp>
        <p:nvSpPr>
          <p:cNvPr id="22" name="TextBox 21">
            <a:extLst>
              <a:ext uri="{FF2B5EF4-FFF2-40B4-BE49-F238E27FC236}">
                <a16:creationId xmlns:a16="http://schemas.microsoft.com/office/drawing/2014/main" id="{E8D3F9CA-4859-443D-BEFD-947D8083ACF4}"/>
              </a:ext>
            </a:extLst>
          </p:cNvPr>
          <p:cNvSpPr txBox="1"/>
          <p:nvPr/>
        </p:nvSpPr>
        <p:spPr>
          <a:xfrm>
            <a:off x="7027333" y="5602109"/>
            <a:ext cx="1749234" cy="369332"/>
          </a:xfrm>
          <a:prstGeom prst="rect">
            <a:avLst/>
          </a:prstGeom>
          <a:no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s4 ∼ πT (·|𝑥, 𝑦4)</a:t>
            </a:r>
            <a:endParaRPr lang="en-US"/>
          </a:p>
        </p:txBody>
      </p:sp>
      <p:pic>
        <p:nvPicPr>
          <p:cNvPr id="23" name="Graphic 22" descr="Arrow Right with solid fill">
            <a:extLst>
              <a:ext uri="{FF2B5EF4-FFF2-40B4-BE49-F238E27FC236}">
                <a16:creationId xmlns:a16="http://schemas.microsoft.com/office/drawing/2014/main" id="{5509C206-05C3-60C1-7511-049DAEDB242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3275189" y="4827409"/>
            <a:ext cx="533401" cy="674512"/>
          </a:xfrm>
          <a:prstGeom prst="rect">
            <a:avLst/>
          </a:prstGeom>
        </p:spPr>
      </p:pic>
      <p:pic>
        <p:nvPicPr>
          <p:cNvPr id="24" name="Graphic 23" descr="Arrow Right with solid fill">
            <a:extLst>
              <a:ext uri="{FF2B5EF4-FFF2-40B4-BE49-F238E27FC236}">
                <a16:creationId xmlns:a16="http://schemas.microsoft.com/office/drawing/2014/main" id="{F2DD503E-BA19-4058-49E0-77E9F7063ED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5215467" y="4827409"/>
            <a:ext cx="533401" cy="674512"/>
          </a:xfrm>
          <a:prstGeom prst="rect">
            <a:avLst/>
          </a:prstGeom>
        </p:spPr>
      </p:pic>
      <p:pic>
        <p:nvPicPr>
          <p:cNvPr id="25" name="Graphic 24" descr="Arrow Right with solid fill">
            <a:extLst>
              <a:ext uri="{FF2B5EF4-FFF2-40B4-BE49-F238E27FC236}">
                <a16:creationId xmlns:a16="http://schemas.microsoft.com/office/drawing/2014/main" id="{0197C026-EBF7-4D1B-905F-712B709F881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7353300" y="4827409"/>
            <a:ext cx="533401" cy="674512"/>
          </a:xfrm>
          <a:prstGeom prst="rect">
            <a:avLst/>
          </a:prstGeom>
        </p:spPr>
      </p:pic>
      <p:pic>
        <p:nvPicPr>
          <p:cNvPr id="26" name="Graphic 25" descr="Arrow Right with solid fill">
            <a:extLst>
              <a:ext uri="{FF2B5EF4-FFF2-40B4-BE49-F238E27FC236}">
                <a16:creationId xmlns:a16="http://schemas.microsoft.com/office/drawing/2014/main" id="{B74D82D6-F126-9924-8E86-0434357607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85441" y="5360920"/>
            <a:ext cx="646290" cy="780345"/>
          </a:xfrm>
          <a:prstGeom prst="rect">
            <a:avLst/>
          </a:prstGeom>
        </p:spPr>
      </p:pic>
      <p:sp>
        <p:nvSpPr>
          <p:cNvPr id="27" name="TextBox 26">
            <a:extLst>
              <a:ext uri="{FF2B5EF4-FFF2-40B4-BE49-F238E27FC236}">
                <a16:creationId xmlns:a16="http://schemas.microsoft.com/office/drawing/2014/main" id="{F97B7E43-89DF-4B83-FA85-D46297E204CB}"/>
              </a:ext>
            </a:extLst>
          </p:cNvPr>
          <p:cNvSpPr txBox="1"/>
          <p:nvPr/>
        </p:nvSpPr>
        <p:spPr>
          <a:xfrm>
            <a:off x="4263727" y="5602110"/>
            <a:ext cx="2539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&gt;</a:t>
            </a:r>
            <a:endParaRPr lang="en-US"/>
          </a:p>
        </p:txBody>
      </p:sp>
      <p:sp>
        <p:nvSpPr>
          <p:cNvPr id="28" name="TextBox 27">
            <a:extLst>
              <a:ext uri="{FF2B5EF4-FFF2-40B4-BE49-F238E27FC236}">
                <a16:creationId xmlns:a16="http://schemas.microsoft.com/office/drawing/2014/main" id="{0C9E7163-31C9-B475-481F-38CBA7D235FC}"/>
              </a:ext>
            </a:extLst>
          </p:cNvPr>
          <p:cNvSpPr txBox="1"/>
          <p:nvPr/>
        </p:nvSpPr>
        <p:spPr>
          <a:xfrm>
            <a:off x="6307667" y="4148665"/>
            <a:ext cx="4656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a:t>
            </a:r>
            <a:endParaRPr lang="en-US"/>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6CFC68B0-AA65-3714-4076-EAFCB556D61E}"/>
                  </a:ext>
                </a:extLst>
              </p:cNvPr>
              <p:cNvSpPr txBox="1"/>
              <p:nvPr/>
            </p:nvSpPr>
            <p:spPr>
              <a:xfrm>
                <a:off x="9709529" y="5515274"/>
                <a:ext cx="172155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14:m>
                  <m:oMathPara xmlns:m="http://schemas.openxmlformats.org/officeDocument/2006/math">
                    <m:oMathParaPr>
                      <m:jc m:val="centerGroup"/>
                    </m:oMathParaPr>
                    <m:oMath xmlns:m="http://schemas.openxmlformats.org/officeDocument/2006/math">
                      <m:d>
                        <m:dPr>
                          <m:ctrlPr>
                            <a:rPr lang="en-CA" sz="2800" i="1" smtClean="0">
                              <a:latin typeface="Cambria Math" panose="02040503050406030204" pitchFamily="18" charset="0"/>
                            </a:rPr>
                          </m:ctrlPr>
                        </m:dPr>
                        <m:e>
                          <m:r>
                            <a:rPr lang="en-CA" sz="2800" i="1">
                              <a:latin typeface="Cambria Math" panose="02040503050406030204" pitchFamily="18" charset="0"/>
                            </a:rPr>
                            <m:t>𝑥</m:t>
                          </m:r>
                          <m:r>
                            <a:rPr lang="en-CA" sz="2800" i="1">
                              <a:latin typeface="Cambria Math" panose="02040503050406030204" pitchFamily="18" charset="0"/>
                            </a:rPr>
                            <m:t>,</m:t>
                          </m:r>
                          <m:sSub>
                            <m:sSubPr>
                              <m:ctrlPr>
                                <a:rPr lang="en-CA" sz="2800" i="1">
                                  <a:latin typeface="Cambria Math" panose="02040503050406030204" pitchFamily="18" charset="0"/>
                                </a:rPr>
                              </m:ctrlPr>
                            </m:sSubPr>
                            <m:e>
                              <m:r>
                                <a:rPr lang="en-CA" sz="2800" i="1">
                                  <a:latin typeface="Cambria Math" panose="02040503050406030204" pitchFamily="18" charset="0"/>
                                </a:rPr>
                                <m:t>𝑦</m:t>
                              </m:r>
                            </m:e>
                            <m:sub>
                              <m:r>
                                <a:rPr lang="en-CA" sz="2800" i="1">
                                  <a:latin typeface="Cambria Math" panose="02040503050406030204" pitchFamily="18" charset="0"/>
                                </a:rPr>
                                <m:t>𝑤</m:t>
                              </m:r>
                            </m:sub>
                          </m:sSub>
                          <m:r>
                            <a:rPr lang="en-CA" sz="2800" b="0" i="1" smtClean="0">
                              <a:latin typeface="Cambria Math" panose="02040503050406030204" pitchFamily="18" charset="0"/>
                            </a:rPr>
                            <m:t>,</m:t>
                          </m:r>
                          <m:sSub>
                            <m:sSubPr>
                              <m:ctrlPr>
                                <a:rPr lang="en-CA" sz="2800" i="1" smtClean="0">
                                  <a:latin typeface="Cambria Math" panose="02040503050406030204" pitchFamily="18" charset="0"/>
                                </a:rPr>
                              </m:ctrlPr>
                            </m:sSubPr>
                            <m:e>
                              <m:r>
                                <a:rPr lang="en-CA" sz="2800" i="1">
                                  <a:latin typeface="Cambria Math" panose="02040503050406030204" pitchFamily="18" charset="0"/>
                                </a:rPr>
                                <m:t>𝑦</m:t>
                              </m:r>
                            </m:e>
                            <m:sub>
                              <m:r>
                                <a:rPr lang="en-CA" sz="2800" b="0" i="1" smtClean="0">
                                  <a:latin typeface="Cambria Math" panose="02040503050406030204" pitchFamily="18" charset="0"/>
                                </a:rPr>
                                <m:t>𝑙</m:t>
                              </m:r>
                            </m:sub>
                          </m:sSub>
                        </m:e>
                      </m:d>
                    </m:oMath>
                  </m:oMathPara>
                </a14:m>
                <a:endParaRPr lang="en-US" sz="2800">
                  <a:cs typeface="Calibri"/>
                </a:endParaRPr>
              </a:p>
            </p:txBody>
          </p:sp>
        </mc:Choice>
        <mc:Fallback xmlns="">
          <p:sp>
            <p:nvSpPr>
              <p:cNvPr id="30" name="TextBox 29">
                <a:extLst>
                  <a:ext uri="{FF2B5EF4-FFF2-40B4-BE49-F238E27FC236}">
                    <a16:creationId xmlns:a16="http://schemas.microsoft.com/office/drawing/2014/main" id="{6CFC68B0-AA65-3714-4076-EAFCB556D61E}"/>
                  </a:ext>
                </a:extLst>
              </p:cNvPr>
              <p:cNvSpPr txBox="1">
                <a:spLocks noRot="1" noChangeAspect="1" noMove="1" noResize="1" noEditPoints="1" noAdjustHandles="1" noChangeArrowheads="1" noChangeShapeType="1" noTextEdit="1"/>
              </p:cNvSpPr>
              <p:nvPr/>
            </p:nvSpPr>
            <p:spPr>
              <a:xfrm>
                <a:off x="9709529" y="5515274"/>
                <a:ext cx="1721555" cy="523220"/>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7515007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11D738-BEA1-BB82-3B2F-F3CE6028E837}"/>
              </a:ext>
            </a:extLst>
          </p:cNvPr>
          <p:cNvSpPr>
            <a:spLocks noGrp="1"/>
          </p:cNvSpPr>
          <p:nvPr>
            <p:ph sz="half" idx="1"/>
          </p:nvPr>
        </p:nvSpPr>
        <p:spPr/>
        <p:txBody>
          <a:bodyPr vert="horz" lIns="91440" tIns="45720" rIns="91440" bIns="45720" rtlCol="0" anchor="t">
            <a:normAutofit/>
          </a:bodyPr>
          <a:lstStyle/>
          <a:p>
            <a:r>
              <a:rPr lang="en-US">
                <a:ea typeface="+mn-lt"/>
                <a:cs typeface="+mn-lt"/>
              </a:rPr>
              <a:t>AI Feedback (AIF) collection via an ensemble of chat model completions </a:t>
            </a:r>
            <a:endParaRPr lang="en-US"/>
          </a:p>
          <a:p>
            <a:endParaRPr lang="en-US">
              <a:ea typeface="+mn-lt"/>
              <a:cs typeface="+mn-lt"/>
            </a:endParaRPr>
          </a:p>
          <a:p>
            <a:endParaRPr lang="en-US">
              <a:ea typeface="+mn-lt"/>
              <a:cs typeface="+mn-lt"/>
            </a:endParaRPr>
          </a:p>
          <a:p>
            <a:r>
              <a:rPr lang="en-US">
                <a:ea typeface="+mn-lt"/>
                <a:cs typeface="+mn-lt"/>
              </a:rPr>
              <a:t>Followed by scoring by GPT-4 (teacher model) </a:t>
            </a:r>
            <a:r>
              <a:rPr lang="en-US" err="1">
                <a:solidFill>
                  <a:schemeClr val="accent1"/>
                </a:solidFill>
                <a:ea typeface="+mn-lt"/>
                <a:cs typeface="+mn-lt"/>
              </a:rPr>
              <a:t>UltraFeedback</a:t>
            </a:r>
            <a:r>
              <a:rPr lang="en-US">
                <a:solidFill>
                  <a:schemeClr val="accent1"/>
                </a:solidFill>
                <a:ea typeface="+mn-lt"/>
                <a:cs typeface="+mn-lt"/>
              </a:rPr>
              <a:t> </a:t>
            </a:r>
          </a:p>
          <a:p>
            <a:endParaRPr lang="en-US">
              <a:solidFill>
                <a:srgbClr val="000000"/>
              </a:solidFill>
              <a:ea typeface="+mn-lt"/>
              <a:cs typeface="+mn-lt"/>
            </a:endParaRPr>
          </a:p>
          <a:p>
            <a:endParaRPr lang="en-US">
              <a:ea typeface="+mn-lt"/>
              <a:cs typeface="+mn-lt"/>
            </a:endParaRPr>
          </a:p>
          <a:p>
            <a:r>
              <a:rPr lang="en-US">
                <a:ea typeface="+mn-lt"/>
                <a:cs typeface="+mn-lt"/>
              </a:rPr>
              <a:t>Binarization of the preferences</a:t>
            </a:r>
            <a:endParaRPr lang="en-US">
              <a:cs typeface="Calibri"/>
            </a:endParaRPr>
          </a:p>
          <a:p>
            <a:endParaRPr lang="en-US">
              <a:cs typeface="Calibri"/>
            </a:endParaRPr>
          </a:p>
        </p:txBody>
      </p:sp>
      <p:sp>
        <p:nvSpPr>
          <p:cNvPr id="7" name="Content Placeholder 6">
            <a:extLst>
              <a:ext uri="{FF2B5EF4-FFF2-40B4-BE49-F238E27FC236}">
                <a16:creationId xmlns:a16="http://schemas.microsoft.com/office/drawing/2014/main" id="{4367367D-86AC-FFA4-6ABE-20705C6B6199}"/>
              </a:ext>
            </a:extLst>
          </p:cNvPr>
          <p:cNvSpPr>
            <a:spLocks noGrp="1"/>
          </p:cNvSpPr>
          <p:nvPr>
            <p:ph sz="half" idx="2"/>
          </p:nvPr>
        </p:nvSpPr>
        <p:spPr/>
        <p:txBody>
          <a:bodyPr/>
          <a:lstStyle/>
          <a:p>
            <a:endParaRPr lang="en-US"/>
          </a:p>
        </p:txBody>
      </p:sp>
      <p:sp>
        <p:nvSpPr>
          <p:cNvPr id="4" name="Date Placeholder 3">
            <a:extLst>
              <a:ext uri="{FF2B5EF4-FFF2-40B4-BE49-F238E27FC236}">
                <a16:creationId xmlns:a16="http://schemas.microsoft.com/office/drawing/2014/main" id="{4F83E7B4-C64E-1951-FF83-5100AE226862}"/>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3414D199-C740-B53F-C7AB-6CD230806F2A}"/>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9BC4FC85-DC3C-E011-F330-80ED3ABC1660}"/>
              </a:ext>
            </a:extLst>
          </p:cNvPr>
          <p:cNvSpPr>
            <a:spLocks noGrp="1"/>
          </p:cNvSpPr>
          <p:nvPr>
            <p:ph type="sldNum" sz="quarter" idx="12"/>
          </p:nvPr>
        </p:nvSpPr>
        <p:spPr/>
        <p:txBody>
          <a:bodyPr/>
          <a:lstStyle/>
          <a:p>
            <a:fld id="{D4F24A5E-B0D2-394D-9970-9AE06BCB59C1}" type="slidenum">
              <a:rPr lang="en-US" smtClean="0"/>
              <a:t>117</a:t>
            </a:fld>
            <a:endParaRPr lang="en-US"/>
          </a:p>
        </p:txBody>
      </p:sp>
      <p:sp>
        <p:nvSpPr>
          <p:cNvPr id="2" name="Title 1">
            <a:extLst>
              <a:ext uri="{FF2B5EF4-FFF2-40B4-BE49-F238E27FC236}">
                <a16:creationId xmlns:a16="http://schemas.microsoft.com/office/drawing/2014/main" id="{3A115A92-A6C7-394C-55EB-E68836E936AE}"/>
              </a:ext>
            </a:extLst>
          </p:cNvPr>
          <p:cNvSpPr>
            <a:spLocks noGrp="1"/>
          </p:cNvSpPr>
          <p:nvPr>
            <p:ph type="title"/>
          </p:nvPr>
        </p:nvSpPr>
        <p:spPr/>
        <p:txBody>
          <a:bodyPr/>
          <a:lstStyle/>
          <a:p>
            <a:r>
              <a:rPr lang="en-US">
                <a:ea typeface="+mj-lt"/>
                <a:cs typeface="+mj-lt"/>
              </a:rPr>
              <a:t>Step 2: AI Feedback through Preferences</a:t>
            </a:r>
          </a:p>
        </p:txBody>
      </p:sp>
      <p:pic>
        <p:nvPicPr>
          <p:cNvPr id="9" name="Content Placeholder 6" descr="A diagram of a diagram&#10;&#10;Description automatically generated">
            <a:extLst>
              <a:ext uri="{FF2B5EF4-FFF2-40B4-BE49-F238E27FC236}">
                <a16:creationId xmlns:a16="http://schemas.microsoft.com/office/drawing/2014/main" id="{EB8CE8BE-C3D2-591D-88BC-DBBF1A4C5601}"/>
              </a:ext>
            </a:extLst>
          </p:cNvPr>
          <p:cNvPicPr>
            <a:picLocks noChangeAspect="1"/>
          </p:cNvPicPr>
          <p:nvPr/>
        </p:nvPicPr>
        <p:blipFill rotWithShape="1">
          <a:blip r:embed="rId2"/>
          <a:srcRect l="33768" r="32464" b="265"/>
          <a:stretch/>
        </p:blipFill>
        <p:spPr>
          <a:xfrm>
            <a:off x="7159721" y="1325757"/>
            <a:ext cx="3205029" cy="4903293"/>
          </a:xfrm>
          <a:prstGeom prst="rect">
            <a:avLst/>
          </a:prstGeom>
        </p:spPr>
      </p:pic>
    </p:spTree>
    <p:extLst>
      <p:ext uri="{BB962C8B-B14F-4D97-AF65-F5344CB8AC3E}">
        <p14:creationId xmlns:p14="http://schemas.microsoft.com/office/powerpoint/2010/main" val="401232712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1AFB4-BBC3-E747-4720-2D54D3E8FFED}"/>
              </a:ext>
            </a:extLst>
          </p:cNvPr>
          <p:cNvSpPr>
            <a:spLocks noGrp="1"/>
          </p:cNvSpPr>
          <p:nvPr>
            <p:ph type="title"/>
          </p:nvPr>
        </p:nvSpPr>
        <p:spPr/>
        <p:txBody>
          <a:bodyPr/>
          <a:lstStyle/>
          <a:p>
            <a:r>
              <a:rPr lang="en-US">
                <a:cs typeface="Calibri Light"/>
              </a:rPr>
              <a:t>Zephyr </a:t>
            </a:r>
            <a:endParaRPr lang="en-US"/>
          </a:p>
        </p:txBody>
      </p:sp>
      <p:pic>
        <p:nvPicPr>
          <p:cNvPr id="7" name="Content Placeholder 6" descr="A screenshot of a diagram&#10;&#10;Description automatically generated">
            <a:extLst>
              <a:ext uri="{FF2B5EF4-FFF2-40B4-BE49-F238E27FC236}">
                <a16:creationId xmlns:a16="http://schemas.microsoft.com/office/drawing/2014/main" id="{B1E82850-FD7F-6903-0A2F-57115ECE42E2}"/>
              </a:ext>
            </a:extLst>
          </p:cNvPr>
          <p:cNvPicPr>
            <a:picLocks noGrp="1" noChangeAspect="1"/>
          </p:cNvPicPr>
          <p:nvPr>
            <p:ph idx="1"/>
          </p:nvPr>
        </p:nvPicPr>
        <p:blipFill>
          <a:blip r:embed="rId2"/>
          <a:stretch>
            <a:fillRect/>
          </a:stretch>
        </p:blipFill>
        <p:spPr>
          <a:xfrm>
            <a:off x="1374941" y="1260629"/>
            <a:ext cx="9442118" cy="4916334"/>
          </a:xfrm>
        </p:spPr>
      </p:pic>
      <p:sp>
        <p:nvSpPr>
          <p:cNvPr id="4" name="Date Placeholder 3">
            <a:extLst>
              <a:ext uri="{FF2B5EF4-FFF2-40B4-BE49-F238E27FC236}">
                <a16:creationId xmlns:a16="http://schemas.microsoft.com/office/drawing/2014/main" id="{D8759107-D63B-16D6-24D8-6A6D044F62AD}"/>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1B4CE3CE-E5FA-8F6A-3513-13418EAFC7EF}"/>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B4D071DD-3553-D926-67EE-12DD7937BBB1}"/>
              </a:ext>
            </a:extLst>
          </p:cNvPr>
          <p:cNvSpPr>
            <a:spLocks noGrp="1"/>
          </p:cNvSpPr>
          <p:nvPr>
            <p:ph type="sldNum" sz="quarter" idx="12"/>
          </p:nvPr>
        </p:nvSpPr>
        <p:spPr/>
        <p:txBody>
          <a:bodyPr/>
          <a:lstStyle/>
          <a:p>
            <a:fld id="{D4F24A5E-B0D2-394D-9970-9AE06BCB59C1}" type="slidenum">
              <a:rPr lang="en-US" smtClean="0"/>
              <a:t>118</a:t>
            </a:fld>
            <a:endParaRPr lang="en-US"/>
          </a:p>
        </p:txBody>
      </p:sp>
      <p:sp>
        <p:nvSpPr>
          <p:cNvPr id="8" name="Rectangle: Rounded Corners 7">
            <a:extLst>
              <a:ext uri="{FF2B5EF4-FFF2-40B4-BE49-F238E27FC236}">
                <a16:creationId xmlns:a16="http://schemas.microsoft.com/office/drawing/2014/main" id="{1C3ABD0C-8F71-47F6-F4C9-8387453CF0AA}"/>
              </a:ext>
            </a:extLst>
          </p:cNvPr>
          <p:cNvSpPr/>
          <p:nvPr/>
        </p:nvSpPr>
        <p:spPr>
          <a:xfrm>
            <a:off x="7540388" y="1711658"/>
            <a:ext cx="3082119" cy="4412775"/>
          </a:xfrm>
          <a:prstGeom prst="round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729292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77DD74-F9B3-82A8-B3B3-0826851DA0E0}"/>
              </a:ext>
            </a:extLst>
          </p:cNvPr>
          <p:cNvSpPr>
            <a:spLocks noGrp="1"/>
          </p:cNvSpPr>
          <p:nvPr>
            <p:ph sz="half" idx="1"/>
          </p:nvPr>
        </p:nvSpPr>
        <p:spPr/>
        <p:txBody>
          <a:bodyPr vert="horz" lIns="91440" tIns="45720" rIns="91440" bIns="45720" rtlCol="0" anchor="t">
            <a:normAutofit/>
          </a:bodyPr>
          <a:lstStyle/>
          <a:p>
            <a:endParaRPr lang="en-US">
              <a:ea typeface="+mn-lt"/>
              <a:cs typeface="+mn-lt"/>
            </a:endParaRPr>
          </a:p>
          <a:p>
            <a:endParaRPr lang="en-US">
              <a:ea typeface="+mn-lt"/>
              <a:cs typeface="+mn-lt"/>
            </a:endParaRPr>
          </a:p>
          <a:p>
            <a:endParaRPr lang="en-US">
              <a:ea typeface="+mn-lt"/>
              <a:cs typeface="+mn-lt"/>
            </a:endParaRPr>
          </a:p>
          <a:p>
            <a:r>
              <a:rPr lang="en-US">
                <a:ea typeface="+mn-lt"/>
                <a:cs typeface="+mn-lt"/>
              </a:rPr>
              <a:t>Distilled direct preference optimization (</a:t>
            </a:r>
            <a:r>
              <a:rPr lang="en-US" err="1">
                <a:ea typeface="+mn-lt"/>
                <a:cs typeface="+mn-lt"/>
              </a:rPr>
              <a:t>dPO</a:t>
            </a:r>
            <a:r>
              <a:rPr lang="en-US">
                <a:ea typeface="+mn-lt"/>
                <a:cs typeface="+mn-lt"/>
              </a:rPr>
              <a:t>) of the </a:t>
            </a:r>
            <a:r>
              <a:rPr lang="en-US" err="1">
                <a:ea typeface="+mn-lt"/>
                <a:cs typeface="+mn-lt"/>
              </a:rPr>
              <a:t>dSFT</a:t>
            </a:r>
            <a:r>
              <a:rPr lang="en-US">
                <a:ea typeface="+mn-lt"/>
                <a:cs typeface="+mn-lt"/>
              </a:rPr>
              <a:t> model utilizing the feedback data</a:t>
            </a:r>
            <a:endParaRPr lang="en-US">
              <a:cs typeface="Calibri"/>
            </a:endParaRPr>
          </a:p>
        </p:txBody>
      </p:sp>
      <p:sp>
        <p:nvSpPr>
          <p:cNvPr id="7" name="Content Placeholder 6">
            <a:extLst>
              <a:ext uri="{FF2B5EF4-FFF2-40B4-BE49-F238E27FC236}">
                <a16:creationId xmlns:a16="http://schemas.microsoft.com/office/drawing/2014/main" id="{2EE0E5C1-7C5D-2EAD-E62E-E1D2CBF33294}"/>
              </a:ext>
            </a:extLst>
          </p:cNvPr>
          <p:cNvSpPr>
            <a:spLocks noGrp="1"/>
          </p:cNvSpPr>
          <p:nvPr>
            <p:ph sz="half" idx="2"/>
          </p:nvPr>
        </p:nvSpPr>
        <p:spPr/>
        <p:txBody>
          <a:bodyPr/>
          <a:lstStyle/>
          <a:p>
            <a:endParaRPr lang="en-US"/>
          </a:p>
        </p:txBody>
      </p:sp>
      <p:sp>
        <p:nvSpPr>
          <p:cNvPr id="4" name="Date Placeholder 3">
            <a:extLst>
              <a:ext uri="{FF2B5EF4-FFF2-40B4-BE49-F238E27FC236}">
                <a16:creationId xmlns:a16="http://schemas.microsoft.com/office/drawing/2014/main" id="{33340540-4334-15DD-8B03-875A7E3376DD}"/>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6BC76C26-5B43-9BC5-56B7-3CBB5BBEC9CF}"/>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C2F3104A-A26A-970E-657E-034DE159D682}"/>
              </a:ext>
            </a:extLst>
          </p:cNvPr>
          <p:cNvSpPr>
            <a:spLocks noGrp="1"/>
          </p:cNvSpPr>
          <p:nvPr>
            <p:ph type="sldNum" sz="quarter" idx="12"/>
          </p:nvPr>
        </p:nvSpPr>
        <p:spPr/>
        <p:txBody>
          <a:bodyPr/>
          <a:lstStyle/>
          <a:p>
            <a:fld id="{D4F24A5E-B0D2-394D-9970-9AE06BCB59C1}" type="slidenum">
              <a:rPr lang="en-US" smtClean="0"/>
              <a:t>119</a:t>
            </a:fld>
            <a:endParaRPr lang="en-US"/>
          </a:p>
        </p:txBody>
      </p:sp>
      <p:sp>
        <p:nvSpPr>
          <p:cNvPr id="2" name="Title 1">
            <a:extLst>
              <a:ext uri="{FF2B5EF4-FFF2-40B4-BE49-F238E27FC236}">
                <a16:creationId xmlns:a16="http://schemas.microsoft.com/office/drawing/2014/main" id="{9D46F602-31E5-9021-F1C0-28915C7C2578}"/>
              </a:ext>
            </a:extLst>
          </p:cNvPr>
          <p:cNvSpPr>
            <a:spLocks noGrp="1"/>
          </p:cNvSpPr>
          <p:nvPr>
            <p:ph type="title"/>
          </p:nvPr>
        </p:nvSpPr>
        <p:spPr/>
        <p:txBody>
          <a:bodyPr/>
          <a:lstStyle/>
          <a:p>
            <a:r>
              <a:rPr lang="en-US" sz="4000">
                <a:ea typeface="+mj-lt"/>
                <a:cs typeface="+mj-lt"/>
              </a:rPr>
              <a:t>Step 3: Distilled Direct Preference Optimization</a:t>
            </a:r>
          </a:p>
        </p:txBody>
      </p:sp>
      <p:pic>
        <p:nvPicPr>
          <p:cNvPr id="9" name="Content Placeholder 6" descr="A diagram of a diagram&#10;&#10;Description automatically generated">
            <a:extLst>
              <a:ext uri="{FF2B5EF4-FFF2-40B4-BE49-F238E27FC236}">
                <a16:creationId xmlns:a16="http://schemas.microsoft.com/office/drawing/2014/main" id="{CC27CB80-E62B-6079-0617-F5093F06F835}"/>
              </a:ext>
            </a:extLst>
          </p:cNvPr>
          <p:cNvPicPr>
            <a:picLocks noChangeAspect="1"/>
          </p:cNvPicPr>
          <p:nvPr/>
        </p:nvPicPr>
        <p:blipFill rotWithShape="1">
          <a:blip r:embed="rId2"/>
          <a:srcRect l="66641" r="78" b="151"/>
          <a:stretch/>
        </p:blipFill>
        <p:spPr>
          <a:xfrm>
            <a:off x="7032942" y="1238435"/>
            <a:ext cx="3158854" cy="4908917"/>
          </a:xfrm>
          <a:prstGeom prst="rect">
            <a:avLst/>
          </a:prstGeom>
        </p:spPr>
      </p:pic>
    </p:spTree>
    <p:extLst>
      <p:ext uri="{BB962C8B-B14F-4D97-AF65-F5344CB8AC3E}">
        <p14:creationId xmlns:p14="http://schemas.microsoft.com/office/powerpoint/2010/main" val="40727839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1C533-DF1C-3BC2-5265-6A9B5BBA478C}"/>
            </a:ext>
          </a:extLst>
        </p:cNvPr>
        <p:cNvGrpSpPr/>
        <p:nvPr/>
      </p:nvGrpSpPr>
      <p:grpSpPr>
        <a:xfrm>
          <a:off x="0" y="0"/>
          <a:ext cx="0" cy="0"/>
          <a:chOff x="0" y="0"/>
          <a:chExt cx="0" cy="0"/>
        </a:xfrm>
      </p:grpSpPr>
      <p:pic>
        <p:nvPicPr>
          <p:cNvPr id="7" name="Content Placeholder 6" descr="A screenshot of a chat&#10;&#10;Description automatically generated">
            <a:extLst>
              <a:ext uri="{FF2B5EF4-FFF2-40B4-BE49-F238E27FC236}">
                <a16:creationId xmlns:a16="http://schemas.microsoft.com/office/drawing/2014/main" id="{FD0E0F26-4F30-1407-0867-7D3FDC0A1602}"/>
              </a:ext>
            </a:extLst>
          </p:cNvPr>
          <p:cNvPicPr>
            <a:picLocks noGrp="1" noChangeAspect="1"/>
          </p:cNvPicPr>
          <p:nvPr>
            <p:ph idx="1"/>
          </p:nvPr>
        </p:nvPicPr>
        <p:blipFill>
          <a:blip r:embed="rId3"/>
          <a:stretch>
            <a:fillRect/>
          </a:stretch>
        </p:blipFill>
        <p:spPr>
          <a:xfrm>
            <a:off x="795511" y="1542333"/>
            <a:ext cx="10324245" cy="4332510"/>
          </a:xfrm>
        </p:spPr>
      </p:pic>
      <p:sp>
        <p:nvSpPr>
          <p:cNvPr id="2" name="Title 1">
            <a:extLst>
              <a:ext uri="{FF2B5EF4-FFF2-40B4-BE49-F238E27FC236}">
                <a16:creationId xmlns:a16="http://schemas.microsoft.com/office/drawing/2014/main" id="{0671DE14-DE2C-F2F1-4EC5-3E020C25187A}"/>
              </a:ext>
            </a:extLst>
          </p:cNvPr>
          <p:cNvSpPr>
            <a:spLocks noGrp="1"/>
          </p:cNvSpPr>
          <p:nvPr>
            <p:ph type="title"/>
          </p:nvPr>
        </p:nvSpPr>
        <p:spPr/>
        <p:txBody>
          <a:bodyPr/>
          <a:lstStyle/>
          <a:p>
            <a:r>
              <a:rPr lang="en-US">
                <a:cs typeface="Calibri Light"/>
              </a:rPr>
              <a:t>Instruction Tuning Example</a:t>
            </a:r>
            <a:endParaRPr lang="en-US"/>
          </a:p>
        </p:txBody>
      </p:sp>
      <p:sp>
        <p:nvSpPr>
          <p:cNvPr id="4" name="Date Placeholder 3">
            <a:extLst>
              <a:ext uri="{FF2B5EF4-FFF2-40B4-BE49-F238E27FC236}">
                <a16:creationId xmlns:a16="http://schemas.microsoft.com/office/drawing/2014/main" id="{59A2E4F8-4C93-866D-CABF-1E7EE175CD33}"/>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72E96BDE-E2E1-6352-FCAE-0D0AD8D24266}"/>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E65D926-41AD-60A6-C6F8-3006BCC1AE77}"/>
              </a:ext>
            </a:extLst>
          </p:cNvPr>
          <p:cNvSpPr>
            <a:spLocks noGrp="1"/>
          </p:cNvSpPr>
          <p:nvPr>
            <p:ph type="sldNum" sz="quarter" idx="12"/>
          </p:nvPr>
        </p:nvSpPr>
        <p:spPr/>
        <p:txBody>
          <a:bodyPr/>
          <a:lstStyle/>
          <a:p>
            <a:fld id="{D4F24A5E-B0D2-394D-9970-9AE06BCB59C1}" type="slidenum">
              <a:rPr lang="en-US" smtClean="0"/>
              <a:t>12</a:t>
            </a:fld>
            <a:endParaRPr lang="en-US"/>
          </a:p>
        </p:txBody>
      </p:sp>
      <p:sp>
        <p:nvSpPr>
          <p:cNvPr id="3" name="Rectangle 2">
            <a:extLst>
              <a:ext uri="{FF2B5EF4-FFF2-40B4-BE49-F238E27FC236}">
                <a16:creationId xmlns:a16="http://schemas.microsoft.com/office/drawing/2014/main" id="{6A634E56-567D-6864-80A0-FA67703FDDA5}"/>
              </a:ext>
            </a:extLst>
          </p:cNvPr>
          <p:cNvSpPr/>
          <p:nvPr/>
        </p:nvSpPr>
        <p:spPr>
          <a:xfrm>
            <a:off x="1188721" y="2553785"/>
            <a:ext cx="3074124" cy="713018"/>
          </a:xfrm>
          <a:prstGeom prst="rect">
            <a:avLst/>
          </a:prstGeom>
          <a:noFill/>
          <a:ln w="381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rgbClr val="820000"/>
              </a:solidFill>
            </a:endParaRPr>
          </a:p>
        </p:txBody>
      </p:sp>
      <p:sp>
        <p:nvSpPr>
          <p:cNvPr id="9" name="Rectangle 8">
            <a:extLst>
              <a:ext uri="{FF2B5EF4-FFF2-40B4-BE49-F238E27FC236}">
                <a16:creationId xmlns:a16="http://schemas.microsoft.com/office/drawing/2014/main" id="{8FD43B09-632F-6643-E21C-91FED594529E}"/>
              </a:ext>
            </a:extLst>
          </p:cNvPr>
          <p:cNvSpPr/>
          <p:nvPr/>
        </p:nvSpPr>
        <p:spPr>
          <a:xfrm>
            <a:off x="7494815" y="3053447"/>
            <a:ext cx="3374572" cy="1240967"/>
          </a:xfrm>
          <a:prstGeom prst="rect">
            <a:avLst/>
          </a:prstGeom>
          <a:noFill/>
          <a:ln w="381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rgbClr val="820000"/>
              </a:solidFill>
            </a:endParaRPr>
          </a:p>
        </p:txBody>
      </p:sp>
      <p:sp>
        <p:nvSpPr>
          <p:cNvPr id="10" name="Rectangle 9">
            <a:extLst>
              <a:ext uri="{FF2B5EF4-FFF2-40B4-BE49-F238E27FC236}">
                <a16:creationId xmlns:a16="http://schemas.microsoft.com/office/drawing/2014/main" id="{20543C41-9E32-1EFB-AF8D-75D27FDB41CF}"/>
              </a:ext>
            </a:extLst>
          </p:cNvPr>
          <p:cNvSpPr/>
          <p:nvPr/>
        </p:nvSpPr>
        <p:spPr>
          <a:xfrm>
            <a:off x="4392386" y="2487385"/>
            <a:ext cx="2334985" cy="495724"/>
          </a:xfrm>
          <a:prstGeom prst="rect">
            <a:avLst/>
          </a:prstGeom>
          <a:noFill/>
          <a:ln w="381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rgbClr val="820000"/>
              </a:solidFill>
            </a:endParaRPr>
          </a:p>
        </p:txBody>
      </p:sp>
      <p:sp>
        <p:nvSpPr>
          <p:cNvPr id="11" name="TextBox 10">
            <a:extLst>
              <a:ext uri="{FF2B5EF4-FFF2-40B4-BE49-F238E27FC236}">
                <a16:creationId xmlns:a16="http://schemas.microsoft.com/office/drawing/2014/main" id="{FD548639-A4FF-7F03-B405-12261E6B6CD9}"/>
              </a:ext>
            </a:extLst>
          </p:cNvPr>
          <p:cNvSpPr txBox="1"/>
          <p:nvPr/>
        </p:nvSpPr>
        <p:spPr>
          <a:xfrm>
            <a:off x="7424057" y="1545771"/>
            <a:ext cx="36684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C00000"/>
                </a:solidFill>
                <a:cs typeface="Calibri"/>
              </a:rPr>
              <a:t>Task instructions in natural language</a:t>
            </a:r>
          </a:p>
        </p:txBody>
      </p:sp>
    </p:spTree>
    <p:extLst>
      <p:ext uri="{BB962C8B-B14F-4D97-AF65-F5344CB8AC3E}">
        <p14:creationId xmlns:p14="http://schemas.microsoft.com/office/powerpoint/2010/main" val="407365132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F53E2-11C4-FE55-9E10-082C12A0D29F}"/>
              </a:ext>
            </a:extLst>
          </p:cNvPr>
          <p:cNvSpPr>
            <a:spLocks noGrp="1"/>
          </p:cNvSpPr>
          <p:nvPr>
            <p:ph type="title"/>
          </p:nvPr>
        </p:nvSpPr>
        <p:spPr/>
        <p:txBody>
          <a:bodyPr>
            <a:normAutofit/>
          </a:bodyPr>
          <a:lstStyle/>
          <a:p>
            <a:r>
              <a:rPr lang="en-US">
                <a:cs typeface="Calibri Light"/>
              </a:rPr>
              <a:t>Step 3: </a:t>
            </a:r>
            <a:r>
              <a:rPr lang="en-US">
                <a:ea typeface="+mj-lt"/>
                <a:cs typeface="+mj-lt"/>
              </a:rPr>
              <a:t>Distilled Direct Preference Optimization</a:t>
            </a:r>
            <a:endParaRPr lang="en-US">
              <a:cs typeface="Calibri Ligh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A4CC7A3-F591-2248-4377-FCB87FF9D58B}"/>
                  </a:ext>
                </a:extLst>
              </p:cNvPr>
              <p:cNvSpPr>
                <a:spLocks noGrp="1"/>
              </p:cNvSpPr>
              <p:nvPr>
                <p:ph idx="1"/>
              </p:nvPr>
            </p:nvSpPr>
            <p:spPr/>
            <p:txBody>
              <a:bodyPr vert="horz" lIns="91440" tIns="45720" rIns="91440" bIns="45720" rtlCol="0" anchor="t">
                <a:normAutofit/>
              </a:bodyPr>
              <a:lstStyle/>
              <a:p>
                <a:pPr marL="0" indent="0">
                  <a:buNone/>
                </a:pPr>
                <a:r>
                  <a:rPr lang="en-US">
                    <a:cs typeface="Calibri"/>
                  </a:rPr>
                  <a:t>Training procedure:</a:t>
                </a:r>
                <a:endParaRPr lang="en-US">
                  <a:ea typeface="+mn-lt"/>
                  <a:cs typeface="+mn-lt"/>
                </a:endParaRPr>
              </a:p>
              <a:p>
                <a:pPr marL="514350" indent="-514350">
                  <a:buAutoNum type="arabicPeriod"/>
                </a:pPr>
                <a:r>
                  <a:rPr lang="en-US" sz="2400">
                    <a:ea typeface="+mn-lt"/>
                    <a:cs typeface="+mn-lt"/>
                  </a:rPr>
                  <a:t>Compute the probability for </a:t>
                </a:r>
                <a14:m>
                  <m:oMath xmlns:m="http://schemas.openxmlformats.org/officeDocument/2006/math">
                    <m:d>
                      <m:dPr>
                        <m:ctrlPr>
                          <a:rPr lang="en-CA" i="1">
                            <a:latin typeface="Cambria Math" panose="02040503050406030204" pitchFamily="18" charset="0"/>
                          </a:rPr>
                        </m:ctrlPr>
                      </m:dPr>
                      <m:e>
                        <m:r>
                          <a:rPr lang="en-CA" i="1">
                            <a:latin typeface="Cambria Math" panose="02040503050406030204" pitchFamily="18" charset="0"/>
                          </a:rPr>
                          <m:t>𝑥</m:t>
                        </m:r>
                        <m:r>
                          <a:rPr lang="en-CA" i="1">
                            <a:latin typeface="Cambria Math" panose="02040503050406030204" pitchFamily="18" charset="0"/>
                          </a:rPr>
                          <m:t>,</m:t>
                        </m:r>
                        <m:sSub>
                          <m:sSubPr>
                            <m:ctrlPr>
                              <a:rPr lang="en-CA" i="1">
                                <a:latin typeface="Cambria Math" panose="02040503050406030204" pitchFamily="18" charset="0"/>
                              </a:rPr>
                            </m:ctrlPr>
                          </m:sSubPr>
                          <m:e>
                            <m:r>
                              <a:rPr lang="en-CA" i="1">
                                <a:latin typeface="Cambria Math" panose="02040503050406030204" pitchFamily="18" charset="0"/>
                              </a:rPr>
                              <m:t>𝑦</m:t>
                            </m:r>
                          </m:e>
                          <m:sub>
                            <m:r>
                              <a:rPr lang="en-CA" i="1">
                                <a:latin typeface="Cambria Math" panose="02040503050406030204" pitchFamily="18" charset="0"/>
                              </a:rPr>
                              <m:t>𝑤</m:t>
                            </m:r>
                          </m:sub>
                        </m:sSub>
                      </m:e>
                    </m:d>
                  </m:oMath>
                </a14:m>
                <a:r>
                  <a:rPr lang="en-US" sz="2400">
                    <a:ea typeface="+mn-lt"/>
                    <a:cs typeface="+mn-lt"/>
                  </a:rPr>
                  <a:t> and </a:t>
                </a:r>
                <a14:m>
                  <m:oMath xmlns:m="http://schemas.openxmlformats.org/officeDocument/2006/math">
                    <m:d>
                      <m:dPr>
                        <m:ctrlPr>
                          <a:rPr lang="en-CA" i="1">
                            <a:latin typeface="Cambria Math" panose="02040503050406030204" pitchFamily="18" charset="0"/>
                          </a:rPr>
                        </m:ctrlPr>
                      </m:dPr>
                      <m:e>
                        <m:r>
                          <a:rPr lang="en-CA" i="1">
                            <a:latin typeface="Cambria Math" panose="02040503050406030204" pitchFamily="18" charset="0"/>
                          </a:rPr>
                          <m:t>𝑥</m:t>
                        </m:r>
                        <m:r>
                          <a:rPr lang="en-CA" i="1">
                            <a:latin typeface="Cambria Math" panose="02040503050406030204" pitchFamily="18" charset="0"/>
                          </a:rPr>
                          <m:t>,</m:t>
                        </m:r>
                        <m:sSub>
                          <m:sSubPr>
                            <m:ctrlPr>
                              <a:rPr lang="en-CA" i="1">
                                <a:latin typeface="Cambria Math" panose="02040503050406030204" pitchFamily="18" charset="0"/>
                              </a:rPr>
                            </m:ctrlPr>
                          </m:sSubPr>
                          <m:e>
                            <m:r>
                              <a:rPr lang="en-CA" i="1">
                                <a:latin typeface="Cambria Math" panose="02040503050406030204" pitchFamily="18" charset="0"/>
                              </a:rPr>
                              <m:t>𝑦</m:t>
                            </m:r>
                          </m:e>
                          <m:sub>
                            <m:r>
                              <a:rPr lang="en-CA" b="0" i="1" smtClean="0">
                                <a:latin typeface="Cambria Math" panose="02040503050406030204" pitchFamily="18" charset="0"/>
                              </a:rPr>
                              <m:t>𝑙</m:t>
                            </m:r>
                          </m:sub>
                        </m:sSub>
                      </m:e>
                    </m:d>
                  </m:oMath>
                </a14:m>
                <a:r>
                  <a:rPr lang="en-US" sz="2400">
                    <a:ea typeface="+mn-lt"/>
                    <a:cs typeface="+mn-lt"/>
                  </a:rPr>
                  <a:t> from the </a:t>
                </a:r>
                <a:r>
                  <a:rPr lang="en-US" sz="2400" err="1">
                    <a:ea typeface="+mn-lt"/>
                    <a:cs typeface="+mn-lt"/>
                  </a:rPr>
                  <a:t>dSFT</a:t>
                </a:r>
                <a:r>
                  <a:rPr lang="en-US" sz="2400">
                    <a:ea typeface="+mn-lt"/>
                    <a:cs typeface="+mn-lt"/>
                  </a:rPr>
                  <a:t> model (forward-only).</a:t>
                </a:r>
                <a:endParaRPr lang="en-US" sz="2400">
                  <a:cs typeface="Calibri"/>
                </a:endParaRPr>
              </a:p>
              <a:p>
                <a:pPr marL="514350" indent="-514350">
                  <a:buAutoNum type="arabicPeriod"/>
                </a:pPr>
                <a:r>
                  <a:rPr lang="en-US" sz="2400">
                    <a:cs typeface="Calibri"/>
                  </a:rPr>
                  <a:t>Compute the probability </a:t>
                </a:r>
                <a:r>
                  <a:rPr kumimoji="0" lang="en-US" sz="24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rPr>
                  <a:t>for </a:t>
                </a:r>
                <a14:m>
                  <m:oMath xmlns:m="http://schemas.openxmlformats.org/officeDocument/2006/math">
                    <m:d>
                      <m:dPr>
                        <m:ctrlPr>
                          <a:rPr kumimoji="0" lang="en-CA"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CA"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CA"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CA"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CA"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sub>
                            <m:r>
                              <a:rPr kumimoji="0" lang="en-CA"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𝑤</m:t>
                            </m:r>
                          </m:sub>
                        </m:sSub>
                      </m:e>
                    </m:d>
                  </m:oMath>
                </a14:m>
                <a:r>
                  <a:rPr kumimoji="0" lang="en-US" sz="24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rPr>
                  <a:t> and </a:t>
                </a:r>
                <a14:m>
                  <m:oMath xmlns:m="http://schemas.openxmlformats.org/officeDocument/2006/math">
                    <m:d>
                      <m:dPr>
                        <m:ctrlPr>
                          <a:rPr kumimoji="0" lang="en-CA"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CA"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CA"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CA"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CA"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sub>
                            <m:r>
                              <a:rPr kumimoji="0" lang="en-CA"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𝑙</m:t>
                            </m:r>
                          </m:sub>
                        </m:sSub>
                      </m:e>
                    </m:d>
                  </m:oMath>
                </a14:m>
                <a:r>
                  <a:rPr lang="en-US" sz="2400">
                    <a:cs typeface="Calibri"/>
                  </a:rPr>
                  <a:t> from the </a:t>
                </a:r>
                <a:r>
                  <a:rPr lang="en-US" sz="2400" err="1">
                    <a:cs typeface="Calibri"/>
                  </a:rPr>
                  <a:t>dDPO</a:t>
                </a:r>
                <a:r>
                  <a:rPr lang="en-US" sz="2400">
                    <a:cs typeface="Calibri"/>
                  </a:rPr>
                  <a:t> model.</a:t>
                </a:r>
              </a:p>
              <a:p>
                <a:pPr marL="514350" indent="-514350">
                  <a:buAutoNum type="arabicPeriod"/>
                </a:pPr>
                <a:r>
                  <a:rPr lang="en-US" sz="2400">
                    <a:cs typeface="Calibri"/>
                  </a:rPr>
                  <a:t>Compute the following eq and backpropagate to update. Repeat.</a:t>
                </a:r>
              </a:p>
              <a:p>
                <a:pPr marL="0" indent="0">
                  <a:buNone/>
                </a:pPr>
                <a:endParaRPr lang="en-US" sz="2400">
                  <a:cs typeface="Calibri"/>
                </a:endParaRPr>
              </a:p>
              <a:p>
                <a:pPr marL="0" indent="0">
                  <a:buNone/>
                </a:pPr>
                <a:endParaRPr lang="en-US" sz="2400">
                  <a:cs typeface="Calibri"/>
                </a:endParaRPr>
              </a:p>
              <a:p>
                <a:pPr marL="0" indent="0">
                  <a:buNone/>
                </a:pPr>
                <a14:m>
                  <m:oMathPara xmlns:m="http://schemas.openxmlformats.org/officeDocument/2006/math">
                    <m:oMathParaPr>
                      <m:jc m:val="centerGroup"/>
                    </m:oMathParaPr>
                    <m:oMath xmlns:m="http://schemas.openxmlformats.org/officeDocument/2006/math">
                      <m:sSub>
                        <m:sSubPr>
                          <m:ctrlPr>
                            <a:rPr lang="en-CA" sz="2000" i="1" smtClean="0">
                              <a:effectLst/>
                              <a:latin typeface="Cambria Math" panose="02040503050406030204" pitchFamily="18" charset="0"/>
                              <a:ea typeface="Times New Roman" panose="02020603050405020304" pitchFamily="18" charset="0"/>
                            </a:rPr>
                          </m:ctrlPr>
                        </m:sSubPr>
                        <m:e>
                          <m:r>
                            <m:rPr>
                              <m:sty m:val="p"/>
                            </m:rPr>
                            <a:rPr lang="en-CA" sz="2400">
                              <a:effectLst/>
                              <a:latin typeface="Cambria Math" panose="02040503050406030204" pitchFamily="18" charset="0"/>
                              <a:ea typeface="Times New Roman" panose="02020603050405020304" pitchFamily="18" charset="0"/>
                              <a:cs typeface="Arial" panose="020B0604020202020204" pitchFamily="34" charset="0"/>
                            </a:rPr>
                            <m:t>π</m:t>
                          </m:r>
                        </m:e>
                        <m:sub>
                          <m:r>
                            <m:rPr>
                              <m:sty m:val="p"/>
                            </m:rPr>
                            <a:rPr lang="en-CA" sz="2400">
                              <a:effectLst/>
                              <a:latin typeface="Cambria Math" panose="02040503050406030204" pitchFamily="18" charset="0"/>
                              <a:ea typeface="Times New Roman" panose="02020603050405020304" pitchFamily="18" charset="0"/>
                              <a:cs typeface="Arial" panose="020B0604020202020204" pitchFamily="34" charset="0"/>
                            </a:rPr>
                            <m:t>θ</m:t>
                          </m:r>
                        </m:sub>
                      </m:sSub>
                      <m:r>
                        <a:rPr lang="en-CA" sz="2400" i="1">
                          <a:effectLst/>
                          <a:latin typeface="Cambria Math" panose="02040503050406030204" pitchFamily="18" charset="0"/>
                          <a:ea typeface="Times New Roman" panose="02020603050405020304" pitchFamily="18" charset="0"/>
                          <a:cs typeface="Arial" panose="020B0604020202020204" pitchFamily="34" charset="0"/>
                        </a:rPr>
                        <m:t>=</m:t>
                      </m:r>
                      <m:r>
                        <a:rPr lang="en-CA" sz="2400" i="1">
                          <a:effectLst/>
                          <a:latin typeface="Cambria Math" panose="02040503050406030204" pitchFamily="18" charset="0"/>
                          <a:ea typeface="Times New Roman" panose="02020603050405020304" pitchFamily="18" charset="0"/>
                          <a:cs typeface="Arial" panose="020B0604020202020204" pitchFamily="34" charset="0"/>
                        </a:rPr>
                        <m:t>𝑚𝑎</m:t>
                      </m:r>
                      <m:sSub>
                        <m:sSubPr>
                          <m:ctrlPr>
                            <a:rPr lang="en-CA" sz="2000" i="1">
                              <a:effectLst/>
                              <a:latin typeface="Cambria Math" panose="02040503050406030204" pitchFamily="18" charset="0"/>
                              <a:ea typeface="Times New Roman" panose="02020603050405020304" pitchFamily="18" charset="0"/>
                            </a:rPr>
                          </m:ctrlPr>
                        </m:sSubPr>
                        <m:e>
                          <m:r>
                            <a:rPr lang="en-CA" sz="2400" i="1">
                              <a:effectLst/>
                              <a:latin typeface="Cambria Math" panose="02040503050406030204" pitchFamily="18" charset="0"/>
                              <a:ea typeface="Times New Roman" panose="02020603050405020304" pitchFamily="18" charset="0"/>
                              <a:cs typeface="Arial" panose="020B0604020202020204" pitchFamily="34" charset="0"/>
                            </a:rPr>
                            <m:t>𝑥</m:t>
                          </m:r>
                        </m:e>
                        <m:sub>
                          <m:r>
                            <m:rPr>
                              <m:sty m:val="p"/>
                            </m:rPr>
                            <a:rPr lang="en-CA" sz="2400">
                              <a:effectLst/>
                              <a:latin typeface="Cambria Math" panose="02040503050406030204" pitchFamily="18" charset="0"/>
                              <a:ea typeface="Times New Roman" panose="02020603050405020304" pitchFamily="18" charset="0"/>
                              <a:cs typeface="Arial" panose="020B0604020202020204" pitchFamily="34" charset="0"/>
                            </a:rPr>
                            <m:t>π</m:t>
                          </m:r>
                        </m:sub>
                      </m:sSub>
                      <m:sSub>
                        <m:sSubPr>
                          <m:ctrlPr>
                            <a:rPr lang="en-CA" sz="2000" i="1">
                              <a:effectLst/>
                              <a:latin typeface="Cambria Math" panose="02040503050406030204" pitchFamily="18" charset="0"/>
                              <a:ea typeface="Times New Roman" panose="02020603050405020304" pitchFamily="18" charset="0"/>
                            </a:rPr>
                          </m:ctrlPr>
                        </m:sSubPr>
                        <m:e>
                          <m:r>
                            <a:rPr lang="en-CA" sz="2400" i="1">
                              <a:effectLst/>
                              <a:latin typeface="Cambria Math" panose="02040503050406030204" pitchFamily="18" charset="0"/>
                              <a:ea typeface="Times New Roman" panose="02020603050405020304" pitchFamily="18" charset="0"/>
                              <a:cs typeface="Arial" panose="020B0604020202020204" pitchFamily="34" charset="0"/>
                            </a:rPr>
                            <m:t>𝐸</m:t>
                          </m:r>
                        </m:e>
                        <m:sub>
                          <m:d>
                            <m:dPr>
                              <m:ctrlPr>
                                <a:rPr lang="en-CA" sz="2000" i="1">
                                  <a:effectLst/>
                                  <a:latin typeface="Cambria Math" panose="02040503050406030204" pitchFamily="18" charset="0"/>
                                  <a:ea typeface="Times New Roman" panose="02020603050405020304" pitchFamily="18" charset="0"/>
                                </a:rPr>
                              </m:ctrlPr>
                            </m:dPr>
                            <m:e>
                              <m:r>
                                <a:rPr lang="en-CA" sz="2400" i="1">
                                  <a:effectLst/>
                                  <a:latin typeface="Cambria Math" panose="02040503050406030204" pitchFamily="18" charset="0"/>
                                  <a:ea typeface="Times New Roman" panose="02020603050405020304" pitchFamily="18" charset="0"/>
                                  <a:cs typeface="Arial" panose="020B0604020202020204" pitchFamily="34" charset="0"/>
                                </a:rPr>
                                <m:t>𝑥</m:t>
                              </m:r>
                              <m:r>
                                <a:rPr lang="en-CA" sz="24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CA" sz="2000" i="1">
                                      <a:effectLst/>
                                      <a:latin typeface="Cambria Math" panose="02040503050406030204" pitchFamily="18" charset="0"/>
                                      <a:ea typeface="Times New Roman" panose="02020603050405020304" pitchFamily="18" charset="0"/>
                                    </a:rPr>
                                  </m:ctrlPr>
                                </m:sSubPr>
                                <m:e>
                                  <m:r>
                                    <a:rPr lang="en-CA" sz="24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2400" i="1">
                                      <a:effectLst/>
                                      <a:latin typeface="Cambria Math" panose="02040503050406030204" pitchFamily="18" charset="0"/>
                                      <a:ea typeface="Times New Roman" panose="02020603050405020304" pitchFamily="18" charset="0"/>
                                      <a:cs typeface="Arial" panose="020B0604020202020204" pitchFamily="34" charset="0"/>
                                    </a:rPr>
                                    <m:t>𝑤</m:t>
                                  </m:r>
                                </m:sub>
                              </m:sSub>
                              <m:r>
                                <a:rPr lang="en-CA" sz="24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CA" sz="2000" i="1">
                                      <a:effectLst/>
                                      <a:latin typeface="Cambria Math" panose="02040503050406030204" pitchFamily="18" charset="0"/>
                                      <a:ea typeface="Times New Roman" panose="02020603050405020304" pitchFamily="18" charset="0"/>
                                    </a:rPr>
                                  </m:ctrlPr>
                                </m:sSubPr>
                                <m:e>
                                  <m:r>
                                    <a:rPr lang="en-CA" sz="24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2400" i="1">
                                      <a:effectLst/>
                                      <a:latin typeface="Cambria Math" panose="02040503050406030204" pitchFamily="18" charset="0"/>
                                      <a:ea typeface="Times New Roman" panose="02020603050405020304" pitchFamily="18" charset="0"/>
                                      <a:cs typeface="Arial" panose="020B0604020202020204" pitchFamily="34" charset="0"/>
                                    </a:rPr>
                                    <m:t>𝑙</m:t>
                                  </m:r>
                                </m:sub>
                              </m:sSub>
                            </m:e>
                          </m:d>
                          <m:r>
                            <a:rPr lang="en-CA" sz="2400">
                              <a:effectLst/>
                              <a:latin typeface="Cambria Math" panose="02040503050406030204" pitchFamily="18" charset="0"/>
                              <a:ea typeface="Times New Roman" panose="02020603050405020304" pitchFamily="18" charset="0"/>
                              <a:cs typeface="Arial" panose="020B0604020202020204" pitchFamily="34" charset="0"/>
                            </a:rPr>
                            <m:t>∼</m:t>
                          </m:r>
                          <m:r>
                            <a:rPr lang="en-CA" sz="2400" i="1">
                              <a:effectLst/>
                              <a:latin typeface="Cambria Math" panose="02040503050406030204" pitchFamily="18" charset="0"/>
                              <a:ea typeface="Times New Roman" panose="02020603050405020304" pitchFamily="18" charset="0"/>
                              <a:cs typeface="Arial" panose="020B0604020202020204" pitchFamily="34" charset="0"/>
                            </a:rPr>
                            <m:t>𝒟</m:t>
                          </m:r>
                        </m:sub>
                      </m:sSub>
                      <m:d>
                        <m:dPr>
                          <m:begChr m:val="["/>
                          <m:endChr m:val="]"/>
                          <m:ctrlPr>
                            <a:rPr lang="en-CA" sz="2000" i="1">
                              <a:effectLst/>
                              <a:latin typeface="Cambria Math" panose="02040503050406030204" pitchFamily="18" charset="0"/>
                              <a:ea typeface="Times New Roman" panose="02020603050405020304" pitchFamily="18" charset="0"/>
                            </a:rPr>
                          </m:ctrlPr>
                        </m:dPr>
                        <m:e>
                          <m:func>
                            <m:funcPr>
                              <m:ctrlPr>
                                <a:rPr lang="en-CA" sz="2000" i="1">
                                  <a:effectLst/>
                                  <a:latin typeface="Cambria Math" panose="02040503050406030204" pitchFamily="18" charset="0"/>
                                  <a:ea typeface="Times New Roman" panose="02020603050405020304" pitchFamily="18" charset="0"/>
                                </a:rPr>
                              </m:ctrlPr>
                            </m:funcPr>
                            <m:fName>
                              <m:r>
                                <m:rPr>
                                  <m:sty m:val="p"/>
                                </m:rPr>
                                <a:rPr lang="en-CA" sz="2400">
                                  <a:effectLst/>
                                  <a:latin typeface="Cambria Math" panose="02040503050406030204" pitchFamily="18" charset="0"/>
                                  <a:ea typeface="Times New Roman" panose="02020603050405020304" pitchFamily="18" charset="0"/>
                                  <a:cs typeface="Arial" panose="020B0604020202020204" pitchFamily="34" charset="0"/>
                                </a:rPr>
                                <m:t>log</m:t>
                              </m:r>
                            </m:fName>
                            <m:e>
                              <m:r>
                                <m:rPr>
                                  <m:sty m:val="p"/>
                                </m:rPr>
                                <a:rPr lang="en-CA" sz="2400">
                                  <a:effectLst/>
                                  <a:latin typeface="Cambria Math" panose="02040503050406030204" pitchFamily="18" charset="0"/>
                                  <a:ea typeface="Times New Roman" panose="02020603050405020304" pitchFamily="18" charset="0"/>
                                  <a:cs typeface="Arial" panose="020B0604020202020204" pitchFamily="34" charset="0"/>
                                </a:rPr>
                                <m:t>σ</m:t>
                              </m:r>
                            </m:e>
                          </m:func>
                          <m:d>
                            <m:dPr>
                              <m:ctrlPr>
                                <a:rPr lang="en-CA" sz="2000" i="1">
                                  <a:effectLst/>
                                  <a:latin typeface="Cambria Math" panose="02040503050406030204" pitchFamily="18" charset="0"/>
                                  <a:ea typeface="Times New Roman" panose="02020603050405020304" pitchFamily="18" charset="0"/>
                                </a:rPr>
                              </m:ctrlPr>
                            </m:dPr>
                            <m:e>
                              <m:r>
                                <m:rPr>
                                  <m:sty m:val="p"/>
                                </m:rPr>
                                <a:rPr lang="en-CA" sz="2400">
                                  <a:effectLst/>
                                  <a:latin typeface="Cambria Math" panose="02040503050406030204" pitchFamily="18" charset="0"/>
                                  <a:ea typeface="Times New Roman" panose="02020603050405020304" pitchFamily="18" charset="0"/>
                                  <a:cs typeface="Arial" panose="020B0604020202020204" pitchFamily="34" charset="0"/>
                                </a:rPr>
                                <m:t>β</m:t>
                              </m:r>
                              <m:r>
                                <a:rPr lang="en-CA" sz="2400">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CA" sz="2400">
                                  <a:effectLst/>
                                  <a:latin typeface="Cambria Math" panose="02040503050406030204" pitchFamily="18" charset="0"/>
                                  <a:ea typeface="Times New Roman" panose="02020603050405020304" pitchFamily="18" charset="0"/>
                                  <a:cs typeface="Arial" panose="020B0604020202020204" pitchFamily="34" charset="0"/>
                                </a:rPr>
                                <m:t>log</m:t>
                              </m:r>
                              <m:r>
                                <a:rPr lang="en-CA" sz="2400">
                                  <a:effectLst/>
                                  <a:latin typeface="Cambria Math" panose="02040503050406030204" pitchFamily="18" charset="0"/>
                                  <a:ea typeface="Times New Roman" panose="02020603050405020304" pitchFamily="18" charset="0"/>
                                  <a:cs typeface="Arial" panose="020B0604020202020204" pitchFamily="34" charset="0"/>
                                </a:rPr>
                                <m:t> </m:t>
                              </m:r>
                              <m:f>
                                <m:fPr>
                                  <m:ctrlPr>
                                    <a:rPr lang="en-CA" sz="2000" i="1">
                                      <a:effectLst/>
                                      <a:latin typeface="Cambria Math" panose="02040503050406030204" pitchFamily="18" charset="0"/>
                                      <a:ea typeface="Times New Roman" panose="02020603050405020304" pitchFamily="18" charset="0"/>
                                    </a:rPr>
                                  </m:ctrlPr>
                                </m:fPr>
                                <m:num>
                                  <m:r>
                                    <m:rPr>
                                      <m:sty m:val="p"/>
                                    </m:rPr>
                                    <a:rPr lang="en-CA" sz="2400">
                                      <a:effectLst/>
                                      <a:latin typeface="Cambria Math" panose="02040503050406030204" pitchFamily="18" charset="0"/>
                                      <a:ea typeface="Times New Roman" panose="02020603050405020304" pitchFamily="18" charset="0"/>
                                      <a:cs typeface="Arial" panose="020B0604020202020204" pitchFamily="34" charset="0"/>
                                    </a:rPr>
                                    <m:t>π</m:t>
                                  </m:r>
                                  <m:d>
                                    <m:dPr>
                                      <m:ctrlPr>
                                        <a:rPr lang="en-CA" sz="2000" i="1">
                                          <a:effectLst/>
                                          <a:latin typeface="Cambria Math" panose="02040503050406030204" pitchFamily="18" charset="0"/>
                                          <a:ea typeface="Times New Roman" panose="02020603050405020304" pitchFamily="18" charset="0"/>
                                        </a:rPr>
                                      </m:ctrlPr>
                                    </m:dPr>
                                    <m:e>
                                      <m:sSub>
                                        <m:sSubPr>
                                          <m:ctrlPr>
                                            <a:rPr lang="en-CA" sz="2000" i="1">
                                              <a:effectLst/>
                                              <a:latin typeface="Cambria Math" panose="02040503050406030204" pitchFamily="18" charset="0"/>
                                              <a:ea typeface="Times New Roman" panose="02020603050405020304" pitchFamily="18" charset="0"/>
                                            </a:rPr>
                                          </m:ctrlPr>
                                        </m:sSubPr>
                                        <m:e>
                                          <m:r>
                                            <a:rPr lang="en-CA" sz="24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2400" i="1">
                                              <a:effectLst/>
                                              <a:latin typeface="Cambria Math" panose="02040503050406030204" pitchFamily="18" charset="0"/>
                                              <a:ea typeface="Times New Roman" panose="02020603050405020304" pitchFamily="18" charset="0"/>
                                              <a:cs typeface="Arial" panose="020B0604020202020204" pitchFamily="34" charset="0"/>
                                            </a:rPr>
                                            <m:t>𝑤</m:t>
                                          </m:r>
                                        </m:sub>
                                      </m:sSub>
                                    </m:e>
                                    <m:e>
                                      <m:r>
                                        <a:rPr lang="en-CA" sz="2400" i="1">
                                          <a:effectLst/>
                                          <a:latin typeface="Cambria Math" panose="02040503050406030204" pitchFamily="18" charset="0"/>
                                          <a:ea typeface="Times New Roman" panose="02020603050405020304" pitchFamily="18" charset="0"/>
                                          <a:cs typeface="Arial" panose="020B0604020202020204" pitchFamily="34" charset="0"/>
                                        </a:rPr>
                                        <m:t>𝑥</m:t>
                                      </m:r>
                                    </m:e>
                                  </m:d>
                                </m:num>
                                <m:den>
                                  <m:sSub>
                                    <m:sSubPr>
                                      <m:ctrlPr>
                                        <a:rPr lang="en-CA" sz="2000" i="1">
                                          <a:effectLst/>
                                          <a:latin typeface="Cambria Math" panose="02040503050406030204" pitchFamily="18" charset="0"/>
                                          <a:ea typeface="Times New Roman" panose="02020603050405020304" pitchFamily="18" charset="0"/>
                                        </a:rPr>
                                      </m:ctrlPr>
                                    </m:sSubPr>
                                    <m:e>
                                      <m:r>
                                        <m:rPr>
                                          <m:sty m:val="p"/>
                                        </m:rPr>
                                        <a:rPr lang="en-CA" sz="2400">
                                          <a:effectLst/>
                                          <a:latin typeface="Cambria Math" panose="02040503050406030204" pitchFamily="18" charset="0"/>
                                          <a:ea typeface="Times New Roman" panose="02020603050405020304" pitchFamily="18" charset="0"/>
                                          <a:cs typeface="Arial" panose="020B0604020202020204" pitchFamily="34" charset="0"/>
                                        </a:rPr>
                                        <m:t>π</m:t>
                                      </m:r>
                                    </m:e>
                                    <m:sub>
                                      <m:r>
                                        <a:rPr lang="en-CA" sz="2400" i="1">
                                          <a:effectLst/>
                                          <a:latin typeface="Cambria Math" panose="02040503050406030204" pitchFamily="18" charset="0"/>
                                          <a:ea typeface="Times New Roman" panose="02020603050405020304" pitchFamily="18" charset="0"/>
                                          <a:cs typeface="Arial" panose="020B0604020202020204" pitchFamily="34" charset="0"/>
                                        </a:rPr>
                                        <m:t>𝑟𝑒𝑓</m:t>
                                      </m:r>
                                    </m:sub>
                                  </m:sSub>
                                  <m:d>
                                    <m:dPr>
                                      <m:ctrlPr>
                                        <a:rPr lang="en-CA" sz="2000" i="1">
                                          <a:effectLst/>
                                          <a:latin typeface="Cambria Math" panose="02040503050406030204" pitchFamily="18" charset="0"/>
                                          <a:ea typeface="Times New Roman" panose="02020603050405020304" pitchFamily="18" charset="0"/>
                                        </a:rPr>
                                      </m:ctrlPr>
                                    </m:dPr>
                                    <m:e>
                                      <m:sSub>
                                        <m:sSubPr>
                                          <m:ctrlPr>
                                            <a:rPr lang="en-CA" sz="2000" i="1">
                                              <a:effectLst/>
                                              <a:latin typeface="Cambria Math" panose="02040503050406030204" pitchFamily="18" charset="0"/>
                                              <a:ea typeface="Times New Roman" panose="02020603050405020304" pitchFamily="18" charset="0"/>
                                            </a:rPr>
                                          </m:ctrlPr>
                                        </m:sSubPr>
                                        <m:e>
                                          <m:r>
                                            <a:rPr lang="en-CA" sz="24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2400" i="1">
                                              <a:effectLst/>
                                              <a:latin typeface="Cambria Math" panose="02040503050406030204" pitchFamily="18" charset="0"/>
                                              <a:ea typeface="Times New Roman" panose="02020603050405020304" pitchFamily="18" charset="0"/>
                                              <a:cs typeface="Arial" panose="020B0604020202020204" pitchFamily="34" charset="0"/>
                                            </a:rPr>
                                            <m:t>𝑤</m:t>
                                          </m:r>
                                        </m:sub>
                                      </m:sSub>
                                    </m:e>
                                    <m:e>
                                      <m:r>
                                        <a:rPr lang="en-CA" sz="2400" i="1">
                                          <a:effectLst/>
                                          <a:latin typeface="Cambria Math" panose="02040503050406030204" pitchFamily="18" charset="0"/>
                                          <a:ea typeface="Times New Roman" panose="02020603050405020304" pitchFamily="18" charset="0"/>
                                          <a:cs typeface="Arial" panose="020B0604020202020204" pitchFamily="34" charset="0"/>
                                        </a:rPr>
                                        <m:t>𝑥</m:t>
                                      </m:r>
                                    </m:e>
                                  </m:d>
                                </m:den>
                              </m:f>
                              <m:r>
                                <a:rPr lang="en-CA" sz="2400" i="1">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n-CA" sz="2400">
                                  <a:effectLst/>
                                  <a:latin typeface="Cambria Math" panose="02040503050406030204" pitchFamily="18" charset="0"/>
                                  <a:ea typeface="Times New Roman" panose="02020603050405020304" pitchFamily="18" charset="0"/>
                                  <a:cs typeface="Arial" panose="020B0604020202020204" pitchFamily="34" charset="0"/>
                                </a:rPr>
                                <m:t>β</m:t>
                              </m:r>
                              <m:r>
                                <a:rPr lang="en-CA" sz="2400">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CA" sz="2400">
                                  <a:effectLst/>
                                  <a:latin typeface="Cambria Math" panose="02040503050406030204" pitchFamily="18" charset="0"/>
                                  <a:ea typeface="Times New Roman" panose="02020603050405020304" pitchFamily="18" charset="0"/>
                                  <a:cs typeface="Arial" panose="020B0604020202020204" pitchFamily="34" charset="0"/>
                                </a:rPr>
                                <m:t>log</m:t>
                              </m:r>
                              <m:f>
                                <m:fPr>
                                  <m:ctrlPr>
                                    <a:rPr lang="en-CA" sz="2000" i="1">
                                      <a:effectLst/>
                                      <a:latin typeface="Cambria Math" panose="02040503050406030204" pitchFamily="18" charset="0"/>
                                      <a:ea typeface="Times New Roman" panose="02020603050405020304" pitchFamily="18" charset="0"/>
                                    </a:rPr>
                                  </m:ctrlPr>
                                </m:fPr>
                                <m:num>
                                  <m:r>
                                    <m:rPr>
                                      <m:sty m:val="p"/>
                                    </m:rPr>
                                    <a:rPr lang="en-CA" sz="2400">
                                      <a:effectLst/>
                                      <a:latin typeface="Cambria Math" panose="02040503050406030204" pitchFamily="18" charset="0"/>
                                      <a:ea typeface="Times New Roman" panose="02020603050405020304" pitchFamily="18" charset="0"/>
                                      <a:cs typeface="Arial" panose="020B0604020202020204" pitchFamily="34" charset="0"/>
                                    </a:rPr>
                                    <m:t>π</m:t>
                                  </m:r>
                                  <m:d>
                                    <m:dPr>
                                      <m:ctrlPr>
                                        <a:rPr lang="en-CA" sz="2000" i="1">
                                          <a:effectLst/>
                                          <a:latin typeface="Cambria Math" panose="02040503050406030204" pitchFamily="18" charset="0"/>
                                          <a:ea typeface="Times New Roman" panose="02020603050405020304" pitchFamily="18" charset="0"/>
                                        </a:rPr>
                                      </m:ctrlPr>
                                    </m:dPr>
                                    <m:e>
                                      <m:sSub>
                                        <m:sSubPr>
                                          <m:ctrlPr>
                                            <a:rPr lang="en-CA" sz="2000" i="1">
                                              <a:effectLst/>
                                              <a:latin typeface="Cambria Math" panose="02040503050406030204" pitchFamily="18" charset="0"/>
                                              <a:ea typeface="Times New Roman" panose="02020603050405020304" pitchFamily="18" charset="0"/>
                                            </a:rPr>
                                          </m:ctrlPr>
                                        </m:sSubPr>
                                        <m:e>
                                          <m:r>
                                            <a:rPr lang="en-CA" sz="24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2400" i="1">
                                              <a:effectLst/>
                                              <a:latin typeface="Cambria Math" panose="02040503050406030204" pitchFamily="18" charset="0"/>
                                              <a:ea typeface="Times New Roman" panose="02020603050405020304" pitchFamily="18" charset="0"/>
                                              <a:cs typeface="Arial" panose="020B0604020202020204" pitchFamily="34" charset="0"/>
                                            </a:rPr>
                                            <m:t>𝑙</m:t>
                                          </m:r>
                                        </m:sub>
                                      </m:sSub>
                                    </m:e>
                                    <m:e>
                                      <m:r>
                                        <a:rPr lang="en-CA" sz="2400" i="1">
                                          <a:effectLst/>
                                          <a:latin typeface="Cambria Math" panose="02040503050406030204" pitchFamily="18" charset="0"/>
                                          <a:ea typeface="Times New Roman" panose="02020603050405020304" pitchFamily="18" charset="0"/>
                                          <a:cs typeface="Arial" panose="020B0604020202020204" pitchFamily="34" charset="0"/>
                                        </a:rPr>
                                        <m:t>𝑥</m:t>
                                      </m:r>
                                    </m:e>
                                  </m:d>
                                </m:num>
                                <m:den>
                                  <m:sSub>
                                    <m:sSubPr>
                                      <m:ctrlPr>
                                        <a:rPr lang="en-CA" sz="2000" i="1">
                                          <a:effectLst/>
                                          <a:latin typeface="Cambria Math" panose="02040503050406030204" pitchFamily="18" charset="0"/>
                                          <a:ea typeface="Times New Roman" panose="02020603050405020304" pitchFamily="18" charset="0"/>
                                        </a:rPr>
                                      </m:ctrlPr>
                                    </m:sSubPr>
                                    <m:e>
                                      <m:r>
                                        <m:rPr>
                                          <m:sty m:val="p"/>
                                        </m:rPr>
                                        <a:rPr lang="en-CA" sz="2400">
                                          <a:effectLst/>
                                          <a:latin typeface="Cambria Math" panose="02040503050406030204" pitchFamily="18" charset="0"/>
                                          <a:ea typeface="Times New Roman" panose="02020603050405020304" pitchFamily="18" charset="0"/>
                                          <a:cs typeface="Arial" panose="020B0604020202020204" pitchFamily="34" charset="0"/>
                                        </a:rPr>
                                        <m:t>π</m:t>
                                      </m:r>
                                    </m:e>
                                    <m:sub>
                                      <m:r>
                                        <a:rPr lang="en-CA" sz="2400" i="1">
                                          <a:effectLst/>
                                          <a:latin typeface="Cambria Math" panose="02040503050406030204" pitchFamily="18" charset="0"/>
                                          <a:ea typeface="Times New Roman" panose="02020603050405020304" pitchFamily="18" charset="0"/>
                                          <a:cs typeface="Arial" panose="020B0604020202020204" pitchFamily="34" charset="0"/>
                                        </a:rPr>
                                        <m:t>𝑟𝑒𝑓</m:t>
                                      </m:r>
                                    </m:sub>
                                  </m:sSub>
                                  <m:d>
                                    <m:dPr>
                                      <m:ctrlPr>
                                        <a:rPr lang="en-CA" sz="2000" i="1">
                                          <a:effectLst/>
                                          <a:latin typeface="Cambria Math" panose="02040503050406030204" pitchFamily="18" charset="0"/>
                                          <a:ea typeface="Times New Roman" panose="02020603050405020304" pitchFamily="18" charset="0"/>
                                        </a:rPr>
                                      </m:ctrlPr>
                                    </m:dPr>
                                    <m:e>
                                      <m:sSub>
                                        <m:sSubPr>
                                          <m:ctrlPr>
                                            <a:rPr lang="en-CA" sz="2000" i="1">
                                              <a:effectLst/>
                                              <a:latin typeface="Cambria Math" panose="02040503050406030204" pitchFamily="18" charset="0"/>
                                              <a:ea typeface="Times New Roman" panose="02020603050405020304" pitchFamily="18" charset="0"/>
                                            </a:rPr>
                                          </m:ctrlPr>
                                        </m:sSubPr>
                                        <m:e>
                                          <m:r>
                                            <a:rPr lang="en-CA" sz="24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2400" i="1">
                                              <a:effectLst/>
                                              <a:latin typeface="Cambria Math" panose="02040503050406030204" pitchFamily="18" charset="0"/>
                                              <a:ea typeface="Times New Roman" panose="02020603050405020304" pitchFamily="18" charset="0"/>
                                              <a:cs typeface="Arial" panose="020B0604020202020204" pitchFamily="34" charset="0"/>
                                            </a:rPr>
                                            <m:t>𝑙</m:t>
                                          </m:r>
                                        </m:sub>
                                      </m:sSub>
                                    </m:e>
                                    <m:e>
                                      <m:r>
                                        <a:rPr lang="en-CA" sz="2400" i="1">
                                          <a:effectLst/>
                                          <a:latin typeface="Cambria Math" panose="02040503050406030204" pitchFamily="18" charset="0"/>
                                          <a:ea typeface="Times New Roman" panose="02020603050405020304" pitchFamily="18" charset="0"/>
                                          <a:cs typeface="Arial" panose="020B0604020202020204" pitchFamily="34" charset="0"/>
                                        </a:rPr>
                                        <m:t>𝑥</m:t>
                                      </m:r>
                                    </m:e>
                                  </m:d>
                                </m:den>
                              </m:f>
                            </m:e>
                          </m:d>
                        </m:e>
                      </m:d>
                    </m:oMath>
                  </m:oMathPara>
                </a14:m>
                <a:br>
                  <a:rPr lang="en-US" sz="2400">
                    <a:cs typeface="Calibri"/>
                  </a:rPr>
                </a:br>
                <a:endParaRPr lang="en-US" sz="2400">
                  <a:cs typeface="Calibri"/>
                </a:endParaRPr>
              </a:p>
              <a:p>
                <a:pPr marL="514350" indent="-514350">
                  <a:buAutoNum type="arabicPeriod"/>
                </a:pPr>
                <a:endParaRPr lang="en-US">
                  <a:cs typeface="Calibri"/>
                </a:endParaRPr>
              </a:p>
              <a:p>
                <a:pPr marL="914400" lvl="1" indent="-457200">
                  <a:buAutoNum type="arabicPeriod"/>
                </a:pPr>
                <a:endParaRPr lang="en-US">
                  <a:cs typeface="Calibri"/>
                </a:endParaRPr>
              </a:p>
            </p:txBody>
          </p:sp>
        </mc:Choice>
        <mc:Fallback xmlns="">
          <p:sp>
            <p:nvSpPr>
              <p:cNvPr id="3" name="Content Placeholder 2">
                <a:extLst>
                  <a:ext uri="{FF2B5EF4-FFF2-40B4-BE49-F238E27FC236}">
                    <a16:creationId xmlns:a16="http://schemas.microsoft.com/office/drawing/2014/main" id="{DA4CC7A3-F591-2248-4377-FCB87FF9D58B}"/>
                  </a:ext>
                </a:extLst>
              </p:cNvPr>
              <p:cNvSpPr>
                <a:spLocks noGrp="1" noRot="1" noChangeAspect="1" noMove="1" noResize="1" noEditPoints="1" noAdjustHandles="1" noChangeArrowheads="1" noChangeShapeType="1" noTextEdit="1"/>
              </p:cNvSpPr>
              <p:nvPr>
                <p:ph idx="1"/>
              </p:nvPr>
            </p:nvSpPr>
            <p:spPr>
              <a:blipFill>
                <a:blip r:embed="rId2"/>
                <a:stretch>
                  <a:fillRect l="-1217" t="-2109"/>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22F15831-D0F8-E2C6-ECC4-7632169AEF82}"/>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5264443E-6B29-2F5D-32D5-EFE69111972D}"/>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8CCCAB19-79AE-AE30-CDE2-132EF1BDCA7D}"/>
              </a:ext>
            </a:extLst>
          </p:cNvPr>
          <p:cNvSpPr>
            <a:spLocks noGrp="1"/>
          </p:cNvSpPr>
          <p:nvPr>
            <p:ph type="sldNum" sz="quarter" idx="12"/>
          </p:nvPr>
        </p:nvSpPr>
        <p:spPr/>
        <p:txBody>
          <a:bodyPr/>
          <a:lstStyle/>
          <a:p>
            <a:fld id="{D4F24A5E-B0D2-394D-9970-9AE06BCB59C1}" type="slidenum">
              <a:rPr lang="en-US" smtClean="0"/>
              <a:t>120</a:t>
            </a:fld>
            <a:endParaRPr lang="en-US"/>
          </a:p>
        </p:txBody>
      </p:sp>
    </p:spTree>
    <p:extLst>
      <p:ext uri="{BB962C8B-B14F-4D97-AF65-F5344CB8AC3E}">
        <p14:creationId xmlns:p14="http://schemas.microsoft.com/office/powerpoint/2010/main" val="125809682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52320-BB71-4D0C-270D-BD439110D1AF}"/>
              </a:ext>
            </a:extLst>
          </p:cNvPr>
          <p:cNvSpPr>
            <a:spLocks noGrp="1"/>
          </p:cNvSpPr>
          <p:nvPr>
            <p:ph type="title"/>
          </p:nvPr>
        </p:nvSpPr>
        <p:spPr/>
        <p:txBody>
          <a:bodyPr/>
          <a:lstStyle/>
          <a:p>
            <a:r>
              <a:rPr lang="en-US">
                <a:cs typeface="Calibri Light"/>
              </a:rPr>
              <a:t>Training details</a:t>
            </a:r>
            <a:endParaRPr lang="en-US" err="1"/>
          </a:p>
        </p:txBody>
      </p:sp>
      <p:sp>
        <p:nvSpPr>
          <p:cNvPr id="3" name="Content Placeholder 2">
            <a:extLst>
              <a:ext uri="{FF2B5EF4-FFF2-40B4-BE49-F238E27FC236}">
                <a16:creationId xmlns:a16="http://schemas.microsoft.com/office/drawing/2014/main" id="{EA11A494-C9E8-9159-A916-2CFAEEDDDC14}"/>
              </a:ext>
            </a:extLst>
          </p:cNvPr>
          <p:cNvSpPr>
            <a:spLocks noGrp="1"/>
          </p:cNvSpPr>
          <p:nvPr>
            <p:ph idx="1"/>
          </p:nvPr>
        </p:nvSpPr>
        <p:spPr/>
        <p:txBody>
          <a:bodyPr vert="horz" lIns="91440" tIns="45720" rIns="91440" bIns="45720" rtlCol="0" anchor="t">
            <a:normAutofit/>
          </a:bodyPr>
          <a:lstStyle/>
          <a:p>
            <a:r>
              <a:rPr lang="en-US">
                <a:cs typeface="Calibri"/>
              </a:rPr>
              <a:t>All finetuning experiments performed with </a:t>
            </a:r>
            <a:r>
              <a:rPr lang="en-US" b="1">
                <a:cs typeface="Calibri"/>
              </a:rPr>
              <a:t>Mistral 7B</a:t>
            </a:r>
          </a:p>
          <a:p>
            <a:r>
              <a:rPr lang="en-US">
                <a:cs typeface="Calibri"/>
              </a:rPr>
              <a:t>Transformer Reinforcement Learning (TRL) library for fine-tuning</a:t>
            </a:r>
          </a:p>
          <a:p>
            <a:r>
              <a:rPr lang="en-US" err="1">
                <a:cs typeface="Calibri"/>
              </a:rPr>
              <a:t>DeepSpeed</a:t>
            </a:r>
            <a:r>
              <a:rPr lang="en-US">
                <a:cs typeface="Calibri"/>
              </a:rPr>
              <a:t> ZeRO-3 and FlashAttention-2 to optimize memory and improve training speed</a:t>
            </a:r>
          </a:p>
        </p:txBody>
      </p:sp>
      <p:sp>
        <p:nvSpPr>
          <p:cNvPr id="4" name="Date Placeholder 3">
            <a:extLst>
              <a:ext uri="{FF2B5EF4-FFF2-40B4-BE49-F238E27FC236}">
                <a16:creationId xmlns:a16="http://schemas.microsoft.com/office/drawing/2014/main" id="{D427CFE6-C933-ABA7-9A0B-9475ED003F05}"/>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A205FB04-1890-75DB-45E1-EF15761E728E}"/>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FF187A69-8531-F965-5065-DA56A234647A}"/>
              </a:ext>
            </a:extLst>
          </p:cNvPr>
          <p:cNvSpPr>
            <a:spLocks noGrp="1"/>
          </p:cNvSpPr>
          <p:nvPr>
            <p:ph type="sldNum" sz="quarter" idx="12"/>
          </p:nvPr>
        </p:nvSpPr>
        <p:spPr/>
        <p:txBody>
          <a:bodyPr/>
          <a:lstStyle/>
          <a:p>
            <a:fld id="{D4F24A5E-B0D2-394D-9970-9AE06BCB59C1}" type="slidenum">
              <a:rPr lang="en-US" smtClean="0"/>
              <a:t>121</a:t>
            </a:fld>
            <a:endParaRPr lang="en-US"/>
          </a:p>
        </p:txBody>
      </p:sp>
    </p:spTree>
    <p:extLst>
      <p:ext uri="{BB962C8B-B14F-4D97-AF65-F5344CB8AC3E}">
        <p14:creationId xmlns:p14="http://schemas.microsoft.com/office/powerpoint/2010/main" val="412022456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E6DC7-3650-5FFB-222B-2C27F8845550}"/>
              </a:ext>
            </a:extLst>
          </p:cNvPr>
          <p:cNvSpPr>
            <a:spLocks noGrp="1"/>
          </p:cNvSpPr>
          <p:nvPr>
            <p:ph type="title"/>
          </p:nvPr>
        </p:nvSpPr>
        <p:spPr/>
        <p:txBody>
          <a:bodyPr/>
          <a:lstStyle/>
          <a:p>
            <a:r>
              <a:rPr lang="en-US">
                <a:cs typeface="Calibri Light"/>
              </a:rPr>
              <a:t>Evaluation</a:t>
            </a:r>
            <a:endParaRPr lang="en-US"/>
          </a:p>
        </p:txBody>
      </p:sp>
      <p:sp>
        <p:nvSpPr>
          <p:cNvPr id="3" name="Content Placeholder 2">
            <a:extLst>
              <a:ext uri="{FF2B5EF4-FFF2-40B4-BE49-F238E27FC236}">
                <a16:creationId xmlns:a16="http://schemas.microsoft.com/office/drawing/2014/main" id="{6A37626A-6231-76FE-80CD-C7E4DF6599B1}"/>
              </a:ext>
            </a:extLst>
          </p:cNvPr>
          <p:cNvSpPr>
            <a:spLocks noGrp="1"/>
          </p:cNvSpPr>
          <p:nvPr>
            <p:ph idx="1"/>
          </p:nvPr>
        </p:nvSpPr>
        <p:spPr/>
        <p:txBody>
          <a:bodyPr vert="horz" lIns="91440" tIns="45720" rIns="91440" bIns="45720" rtlCol="0" anchor="t">
            <a:normAutofit/>
          </a:bodyPr>
          <a:lstStyle/>
          <a:p>
            <a:r>
              <a:rPr lang="en-US">
                <a:ea typeface="+mn-lt"/>
                <a:cs typeface="+mn-lt"/>
                <a:hlinkClick r:id="rId2"/>
              </a:rPr>
              <a:t>MT-Bench</a:t>
            </a:r>
            <a:r>
              <a:rPr lang="en-US">
                <a:ea typeface="+mn-lt"/>
                <a:cs typeface="+mn-lt"/>
              </a:rPr>
              <a:t>:</a:t>
            </a:r>
          </a:p>
          <a:p>
            <a:pPr lvl="1">
              <a:buFont typeface="Courier New" panose="020B0604020202020204" pitchFamily="34" charset="0"/>
              <a:buChar char="o"/>
            </a:pPr>
            <a:r>
              <a:rPr lang="en-US" sz="2200" b="1">
                <a:cs typeface="Calibri"/>
              </a:rPr>
              <a:t>Mutli-turn</a:t>
            </a:r>
            <a:r>
              <a:rPr lang="en-US" sz="2200">
                <a:cs typeface="Calibri"/>
              </a:rPr>
              <a:t> benchmark</a:t>
            </a:r>
          </a:p>
          <a:p>
            <a:pPr lvl="1">
              <a:buFont typeface="Courier New" panose="020B0604020202020204" pitchFamily="34" charset="0"/>
              <a:buChar char="o"/>
            </a:pPr>
            <a:r>
              <a:rPr lang="en-US" sz="2200" b="1">
                <a:cs typeface="Calibri"/>
              </a:rPr>
              <a:t>160 questions</a:t>
            </a:r>
            <a:r>
              <a:rPr lang="en-US" sz="2200">
                <a:cs typeface="Calibri"/>
              </a:rPr>
              <a:t> across 8  different areas of knowledge</a:t>
            </a:r>
          </a:p>
          <a:p>
            <a:pPr lvl="1">
              <a:buFont typeface="Courier New" panose="020B0604020202020204" pitchFamily="34" charset="0"/>
              <a:buChar char="o"/>
            </a:pPr>
            <a:r>
              <a:rPr lang="en-US" sz="2200">
                <a:ea typeface="+mn-lt"/>
                <a:cs typeface="+mn-lt"/>
              </a:rPr>
              <a:t>the model must answer an initial question, and then provide a second response to a predefined follow-up question.</a:t>
            </a:r>
            <a:endParaRPr lang="en-US" sz="2200">
              <a:cs typeface="Calibri"/>
            </a:endParaRPr>
          </a:p>
          <a:p>
            <a:pPr lvl="1">
              <a:buFont typeface="Courier New" panose="020B0604020202020204" pitchFamily="34" charset="0"/>
              <a:buChar char="o"/>
            </a:pPr>
            <a:r>
              <a:rPr lang="en-US" sz="2200">
                <a:cs typeface="Calibri"/>
              </a:rPr>
              <a:t>Response </a:t>
            </a:r>
            <a:r>
              <a:rPr lang="en-US" sz="2200" b="1">
                <a:cs typeface="Calibri"/>
              </a:rPr>
              <a:t>rated by GPT-4</a:t>
            </a:r>
            <a:r>
              <a:rPr lang="en-US" sz="2200">
                <a:cs typeface="Calibri"/>
              </a:rPr>
              <a:t> on a scale of 1-10</a:t>
            </a:r>
          </a:p>
          <a:p>
            <a:r>
              <a:rPr lang="en-US">
                <a:ea typeface="+mn-lt"/>
                <a:cs typeface="+mn-lt"/>
                <a:hlinkClick r:id="rId3"/>
              </a:rPr>
              <a:t>AlpacaEval</a:t>
            </a:r>
            <a:r>
              <a:rPr lang="en-US">
                <a:ea typeface="+mn-lt"/>
                <a:cs typeface="+mn-lt"/>
              </a:rPr>
              <a:t>:</a:t>
            </a:r>
            <a:endParaRPr lang="en-US" err="1">
              <a:cs typeface="Calibri"/>
            </a:endParaRPr>
          </a:p>
          <a:p>
            <a:pPr lvl="1">
              <a:buFont typeface="Courier New" panose="020B0604020202020204" pitchFamily="34" charset="0"/>
              <a:buChar char="o"/>
            </a:pPr>
            <a:r>
              <a:rPr lang="en-US" sz="2200" b="1">
                <a:cs typeface="Calibri"/>
              </a:rPr>
              <a:t>Single-turn</a:t>
            </a:r>
            <a:r>
              <a:rPr lang="en-US" sz="2200">
                <a:cs typeface="Calibri"/>
              </a:rPr>
              <a:t> benchmark</a:t>
            </a:r>
          </a:p>
          <a:p>
            <a:pPr lvl="1">
              <a:buFont typeface="Courier New" panose="020B0604020202020204" pitchFamily="34" charset="0"/>
              <a:buChar char="o"/>
            </a:pPr>
            <a:r>
              <a:rPr lang="en-US" sz="2200" b="1">
                <a:cs typeface="Calibri"/>
              </a:rPr>
              <a:t>805 questions</a:t>
            </a:r>
            <a:r>
              <a:rPr lang="en-US" sz="2200">
                <a:cs typeface="Calibri"/>
              </a:rPr>
              <a:t> on different topics, mostly focused on helpfulness</a:t>
            </a:r>
          </a:p>
          <a:p>
            <a:pPr lvl="1">
              <a:buFont typeface="Courier New" panose="020B0604020202020204" pitchFamily="34" charset="0"/>
              <a:buChar char="o"/>
            </a:pPr>
            <a:r>
              <a:rPr lang="en-US" sz="2200">
                <a:cs typeface="Calibri"/>
              </a:rPr>
              <a:t>Models</a:t>
            </a:r>
            <a:r>
              <a:rPr lang="en-US" sz="2200">
                <a:ea typeface="+mn-lt"/>
                <a:cs typeface="+mn-lt"/>
              </a:rPr>
              <a:t> are also </a:t>
            </a:r>
            <a:r>
              <a:rPr lang="en-US" sz="2200" b="1">
                <a:ea typeface="+mn-lt"/>
                <a:cs typeface="+mn-lt"/>
              </a:rPr>
              <a:t>scored by GPT-4</a:t>
            </a:r>
            <a:r>
              <a:rPr lang="en-US" sz="2200">
                <a:ea typeface="+mn-lt"/>
                <a:cs typeface="+mn-lt"/>
              </a:rPr>
              <a:t>, but the final metric is the pairwise win-rate against a baseline model (text-davinci-003).</a:t>
            </a:r>
            <a:endParaRPr lang="en-US" sz="2200">
              <a:cs typeface="Calibri"/>
            </a:endParaRPr>
          </a:p>
          <a:p>
            <a:r>
              <a:rPr lang="en-US">
                <a:cs typeface="Calibri"/>
              </a:rPr>
              <a:t>Open LLMs leaderboards:</a:t>
            </a:r>
            <a:endParaRPr lang="en-US" sz="2200">
              <a:ea typeface="+mn-lt"/>
              <a:cs typeface="+mn-lt"/>
            </a:endParaRPr>
          </a:p>
          <a:p>
            <a:pPr lvl="1"/>
            <a:r>
              <a:rPr lang="en-US" sz="1800">
                <a:ea typeface="+mn-lt"/>
                <a:cs typeface="+mn-lt"/>
              </a:rPr>
              <a:t>Multiclass classification tasks: ARC, </a:t>
            </a:r>
            <a:r>
              <a:rPr lang="en-US" sz="1800" err="1">
                <a:ea typeface="+mn-lt"/>
                <a:cs typeface="+mn-lt"/>
              </a:rPr>
              <a:t>HellaSwag</a:t>
            </a:r>
            <a:r>
              <a:rPr lang="en-US" sz="1800">
                <a:ea typeface="+mn-lt"/>
                <a:cs typeface="+mn-lt"/>
              </a:rPr>
              <a:t>, MMLU, and Truthful QA</a:t>
            </a:r>
            <a:endParaRPr lang="en-US" sz="1800">
              <a:cs typeface="Calibri"/>
            </a:endParaRPr>
          </a:p>
          <a:p>
            <a:pPr lvl="1">
              <a:spcBef>
                <a:spcPts val="500"/>
              </a:spcBef>
            </a:pPr>
            <a:endParaRPr lang="en-US">
              <a:ea typeface="+mn-lt"/>
              <a:cs typeface="+mn-lt"/>
            </a:endParaRPr>
          </a:p>
        </p:txBody>
      </p:sp>
      <p:sp>
        <p:nvSpPr>
          <p:cNvPr id="4" name="Date Placeholder 3">
            <a:extLst>
              <a:ext uri="{FF2B5EF4-FFF2-40B4-BE49-F238E27FC236}">
                <a16:creationId xmlns:a16="http://schemas.microsoft.com/office/drawing/2014/main" id="{30C09F99-8A4B-FAAD-A172-9A721FE3790D}"/>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BEE676A1-7EFB-35A9-B669-42C3622AA9EA}"/>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229FFA49-02D7-C6E2-C6AF-49338DEBC6C1}"/>
              </a:ext>
            </a:extLst>
          </p:cNvPr>
          <p:cNvSpPr>
            <a:spLocks noGrp="1"/>
          </p:cNvSpPr>
          <p:nvPr>
            <p:ph type="sldNum" sz="quarter" idx="12"/>
          </p:nvPr>
        </p:nvSpPr>
        <p:spPr/>
        <p:txBody>
          <a:bodyPr/>
          <a:lstStyle/>
          <a:p>
            <a:fld id="{D4F24A5E-B0D2-394D-9970-9AE06BCB59C1}" type="slidenum">
              <a:rPr lang="en-US" smtClean="0"/>
              <a:t>122</a:t>
            </a:fld>
            <a:endParaRPr lang="en-US"/>
          </a:p>
        </p:txBody>
      </p:sp>
    </p:spTree>
    <p:extLst>
      <p:ext uri="{BB962C8B-B14F-4D97-AF65-F5344CB8AC3E}">
        <p14:creationId xmlns:p14="http://schemas.microsoft.com/office/powerpoint/2010/main" val="243660775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FF9D0-DC37-C048-12EA-AE0F661C2FED}"/>
              </a:ext>
            </a:extLst>
          </p:cNvPr>
          <p:cNvSpPr>
            <a:spLocks noGrp="1"/>
          </p:cNvSpPr>
          <p:nvPr>
            <p:ph type="title"/>
          </p:nvPr>
        </p:nvSpPr>
        <p:spPr/>
        <p:txBody>
          <a:bodyPr/>
          <a:lstStyle/>
          <a:p>
            <a:r>
              <a:rPr lang="en-US">
                <a:cs typeface="Calibri Light"/>
              </a:rPr>
              <a:t>Chat benchmark results</a:t>
            </a:r>
            <a:endParaRPr lang="en-US"/>
          </a:p>
        </p:txBody>
      </p:sp>
      <p:pic>
        <p:nvPicPr>
          <p:cNvPr id="7" name="Content Placeholder 6" descr="A table with numbers and letters&#10;&#10;Description automatically generated">
            <a:extLst>
              <a:ext uri="{FF2B5EF4-FFF2-40B4-BE49-F238E27FC236}">
                <a16:creationId xmlns:a16="http://schemas.microsoft.com/office/drawing/2014/main" id="{8979A6DF-EF8A-421C-8E93-F24CE5C2BE39}"/>
              </a:ext>
            </a:extLst>
          </p:cNvPr>
          <p:cNvPicPr>
            <a:picLocks noGrp="1" noChangeAspect="1"/>
          </p:cNvPicPr>
          <p:nvPr>
            <p:ph idx="1"/>
          </p:nvPr>
        </p:nvPicPr>
        <p:blipFill>
          <a:blip r:embed="rId2"/>
          <a:stretch>
            <a:fillRect/>
          </a:stretch>
        </p:blipFill>
        <p:spPr>
          <a:xfrm>
            <a:off x="1388203" y="1104321"/>
            <a:ext cx="9415594" cy="4460437"/>
          </a:xfrm>
        </p:spPr>
      </p:pic>
      <p:sp>
        <p:nvSpPr>
          <p:cNvPr id="4" name="Date Placeholder 3">
            <a:extLst>
              <a:ext uri="{FF2B5EF4-FFF2-40B4-BE49-F238E27FC236}">
                <a16:creationId xmlns:a16="http://schemas.microsoft.com/office/drawing/2014/main" id="{48AC4BE4-5554-75E6-8F4D-9368A9EA19DF}"/>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060F636D-C23D-02DD-A829-B061833C4A92}"/>
              </a:ext>
            </a:extLst>
          </p:cNvPr>
          <p:cNvSpPr>
            <a:spLocks noGrp="1"/>
          </p:cNvSpPr>
          <p:nvPr>
            <p:ph type="ftr" sz="quarter" idx="11"/>
          </p:nvPr>
        </p:nvSpPr>
        <p:spPr/>
        <p:txBody>
          <a:bodyPr/>
          <a:lstStyle/>
          <a:p>
            <a:r>
              <a:rPr lang="en-US"/>
              <a:t>Slides created for CS886 at </a:t>
            </a:r>
            <a:r>
              <a:rPr lang="en-US" err="1"/>
              <a:t>UWaterloo</a:t>
            </a:r>
          </a:p>
        </p:txBody>
      </p:sp>
      <p:sp>
        <p:nvSpPr>
          <p:cNvPr id="6" name="Slide Number Placeholder 5">
            <a:extLst>
              <a:ext uri="{FF2B5EF4-FFF2-40B4-BE49-F238E27FC236}">
                <a16:creationId xmlns:a16="http://schemas.microsoft.com/office/drawing/2014/main" id="{9BD1574D-2455-2917-A4CA-C1589E623697}"/>
              </a:ext>
            </a:extLst>
          </p:cNvPr>
          <p:cNvSpPr>
            <a:spLocks noGrp="1"/>
          </p:cNvSpPr>
          <p:nvPr>
            <p:ph type="sldNum" sz="quarter" idx="12"/>
          </p:nvPr>
        </p:nvSpPr>
        <p:spPr/>
        <p:txBody>
          <a:bodyPr/>
          <a:lstStyle/>
          <a:p>
            <a:fld id="{D4F24A5E-B0D2-394D-9970-9AE06BCB59C1}" type="slidenum">
              <a:rPr lang="en-US" smtClean="0"/>
              <a:t>123</a:t>
            </a:fld>
            <a:endParaRPr lang="en-US"/>
          </a:p>
        </p:txBody>
      </p:sp>
      <p:sp>
        <p:nvSpPr>
          <p:cNvPr id="3" name="Rectangle 2">
            <a:extLst>
              <a:ext uri="{FF2B5EF4-FFF2-40B4-BE49-F238E27FC236}">
                <a16:creationId xmlns:a16="http://schemas.microsoft.com/office/drawing/2014/main" id="{3BE1F90E-E243-34BA-80EA-0B516BD2AE39}"/>
              </a:ext>
            </a:extLst>
          </p:cNvPr>
          <p:cNvSpPr/>
          <p:nvPr/>
        </p:nvSpPr>
        <p:spPr>
          <a:xfrm>
            <a:off x="1524000" y="1626359"/>
            <a:ext cx="8427491" cy="1342028"/>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0160B6E-0F48-055A-431E-2851B457E074}"/>
              </a:ext>
            </a:extLst>
          </p:cNvPr>
          <p:cNvSpPr txBox="1"/>
          <p:nvPr/>
        </p:nvSpPr>
        <p:spPr>
          <a:xfrm>
            <a:off x="6130120" y="733567"/>
            <a:ext cx="46061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C00000"/>
                </a:solidFill>
                <a:cs typeface="Calibri"/>
              </a:rPr>
              <a:t>Zephyr works best among the 7B size models</a:t>
            </a:r>
          </a:p>
        </p:txBody>
      </p:sp>
      <p:sp>
        <p:nvSpPr>
          <p:cNvPr id="10" name="Rectangle 9">
            <a:extLst>
              <a:ext uri="{FF2B5EF4-FFF2-40B4-BE49-F238E27FC236}">
                <a16:creationId xmlns:a16="http://schemas.microsoft.com/office/drawing/2014/main" id="{01724C1B-B13A-104B-E6D0-471F0CC583B5}"/>
              </a:ext>
            </a:extLst>
          </p:cNvPr>
          <p:cNvSpPr/>
          <p:nvPr/>
        </p:nvSpPr>
        <p:spPr>
          <a:xfrm>
            <a:off x="1517486" y="2580487"/>
            <a:ext cx="8475071" cy="482792"/>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987795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FF9D0-DC37-C048-12EA-AE0F661C2FED}"/>
              </a:ext>
            </a:extLst>
          </p:cNvPr>
          <p:cNvSpPr>
            <a:spLocks noGrp="1"/>
          </p:cNvSpPr>
          <p:nvPr>
            <p:ph type="title"/>
          </p:nvPr>
        </p:nvSpPr>
        <p:spPr/>
        <p:txBody>
          <a:bodyPr/>
          <a:lstStyle/>
          <a:p>
            <a:r>
              <a:rPr lang="en-US">
                <a:cs typeface="Calibri Light"/>
              </a:rPr>
              <a:t>Chat benchmark results</a:t>
            </a:r>
            <a:endParaRPr lang="en-US"/>
          </a:p>
        </p:txBody>
      </p:sp>
      <p:pic>
        <p:nvPicPr>
          <p:cNvPr id="7" name="Content Placeholder 6" descr="A table with numbers and letters&#10;&#10;Description automatically generated">
            <a:extLst>
              <a:ext uri="{FF2B5EF4-FFF2-40B4-BE49-F238E27FC236}">
                <a16:creationId xmlns:a16="http://schemas.microsoft.com/office/drawing/2014/main" id="{8979A6DF-EF8A-421C-8E93-F24CE5C2BE39}"/>
              </a:ext>
            </a:extLst>
          </p:cNvPr>
          <p:cNvPicPr>
            <a:picLocks noGrp="1" noChangeAspect="1"/>
          </p:cNvPicPr>
          <p:nvPr>
            <p:ph idx="1"/>
          </p:nvPr>
        </p:nvPicPr>
        <p:blipFill>
          <a:blip r:embed="rId2"/>
          <a:stretch>
            <a:fillRect/>
          </a:stretch>
        </p:blipFill>
        <p:spPr>
          <a:xfrm>
            <a:off x="1388203" y="1104321"/>
            <a:ext cx="9415594" cy="4460437"/>
          </a:xfrm>
        </p:spPr>
      </p:pic>
      <p:sp>
        <p:nvSpPr>
          <p:cNvPr id="4" name="Date Placeholder 3">
            <a:extLst>
              <a:ext uri="{FF2B5EF4-FFF2-40B4-BE49-F238E27FC236}">
                <a16:creationId xmlns:a16="http://schemas.microsoft.com/office/drawing/2014/main" id="{48AC4BE4-5554-75E6-8F4D-9368A9EA19DF}"/>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060F636D-C23D-02DD-A829-B061833C4A92}"/>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9BD1574D-2455-2917-A4CA-C1589E623697}"/>
              </a:ext>
            </a:extLst>
          </p:cNvPr>
          <p:cNvSpPr>
            <a:spLocks noGrp="1"/>
          </p:cNvSpPr>
          <p:nvPr>
            <p:ph type="sldNum" sz="quarter" idx="12"/>
          </p:nvPr>
        </p:nvSpPr>
        <p:spPr/>
        <p:txBody>
          <a:bodyPr/>
          <a:lstStyle/>
          <a:p>
            <a:fld id="{D4F24A5E-B0D2-394D-9970-9AE06BCB59C1}" type="slidenum">
              <a:rPr lang="en-US" smtClean="0"/>
              <a:t>124</a:t>
            </a:fld>
            <a:endParaRPr lang="en-US"/>
          </a:p>
        </p:txBody>
      </p:sp>
      <p:sp>
        <p:nvSpPr>
          <p:cNvPr id="8" name="Rectangle 7">
            <a:extLst>
              <a:ext uri="{FF2B5EF4-FFF2-40B4-BE49-F238E27FC236}">
                <a16:creationId xmlns:a16="http://schemas.microsoft.com/office/drawing/2014/main" id="{972155B5-7384-E809-A32C-B25972FBF424}"/>
              </a:ext>
            </a:extLst>
          </p:cNvPr>
          <p:cNvSpPr/>
          <p:nvPr/>
        </p:nvSpPr>
        <p:spPr>
          <a:xfrm>
            <a:off x="1524000" y="5066731"/>
            <a:ext cx="8427491" cy="466297"/>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4D4196E-9D6A-7980-0D2E-846FF3983625}"/>
              </a:ext>
            </a:extLst>
          </p:cNvPr>
          <p:cNvSpPr/>
          <p:nvPr/>
        </p:nvSpPr>
        <p:spPr>
          <a:xfrm>
            <a:off x="1517486" y="2580487"/>
            <a:ext cx="8475071" cy="482792"/>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1F414CD-0387-7AD9-0253-A56481A4E9C9}"/>
              </a:ext>
            </a:extLst>
          </p:cNvPr>
          <p:cNvSpPr txBox="1"/>
          <p:nvPr/>
        </p:nvSpPr>
        <p:spPr>
          <a:xfrm>
            <a:off x="5740395" y="733567"/>
            <a:ext cx="49958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C00000"/>
                </a:solidFill>
                <a:cs typeface="Calibri"/>
              </a:rPr>
              <a:t>Zephyr provides comparable results with GPT-4</a:t>
            </a:r>
          </a:p>
        </p:txBody>
      </p:sp>
    </p:spTree>
    <p:extLst>
      <p:ext uri="{BB962C8B-B14F-4D97-AF65-F5344CB8AC3E}">
        <p14:creationId xmlns:p14="http://schemas.microsoft.com/office/powerpoint/2010/main" val="214121227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diagram of a graph&#10;&#10;Description automatically generated">
            <a:extLst>
              <a:ext uri="{FF2B5EF4-FFF2-40B4-BE49-F238E27FC236}">
                <a16:creationId xmlns:a16="http://schemas.microsoft.com/office/drawing/2014/main" id="{4A0C33BF-1CB3-0BC8-AC7C-361943E1BD6F}"/>
              </a:ext>
            </a:extLst>
          </p:cNvPr>
          <p:cNvPicPr>
            <a:picLocks noGrp="1" noChangeAspect="1"/>
          </p:cNvPicPr>
          <p:nvPr>
            <p:ph sz="half" idx="1"/>
          </p:nvPr>
        </p:nvPicPr>
        <p:blipFill rotWithShape="1">
          <a:blip r:embed="rId2"/>
          <a:srcRect r="8891" b="-191"/>
          <a:stretch/>
        </p:blipFill>
        <p:spPr>
          <a:xfrm>
            <a:off x="453945" y="1716094"/>
            <a:ext cx="5644243" cy="3485116"/>
          </a:xfrm>
        </p:spPr>
      </p:pic>
      <p:sp>
        <p:nvSpPr>
          <p:cNvPr id="10" name="Content Placeholder 9">
            <a:extLst>
              <a:ext uri="{FF2B5EF4-FFF2-40B4-BE49-F238E27FC236}">
                <a16:creationId xmlns:a16="http://schemas.microsoft.com/office/drawing/2014/main" id="{0E1871A6-2EA6-8318-42D2-C3427C5D0B55}"/>
              </a:ext>
            </a:extLst>
          </p:cNvPr>
          <p:cNvSpPr>
            <a:spLocks noGrp="1"/>
          </p:cNvSpPr>
          <p:nvPr>
            <p:ph sz="half" idx="2"/>
          </p:nvPr>
        </p:nvSpPr>
        <p:spPr/>
        <p:txBody>
          <a:bodyPr vert="horz" lIns="91440" tIns="45720" rIns="91440" bIns="45720" rtlCol="0" anchor="t">
            <a:normAutofit/>
          </a:bodyPr>
          <a:lstStyle/>
          <a:p>
            <a:endParaRPr lang="en-US" sz="2000">
              <a:ea typeface="+mn-lt"/>
              <a:cs typeface="+mn-lt"/>
            </a:endParaRPr>
          </a:p>
          <a:p>
            <a:endParaRPr lang="en-US" sz="2000">
              <a:ea typeface="+mn-lt"/>
              <a:cs typeface="+mn-lt"/>
            </a:endParaRPr>
          </a:p>
          <a:p>
            <a:r>
              <a:rPr lang="en-US" sz="2000">
                <a:ea typeface="+mn-lt"/>
                <a:cs typeface="+mn-lt"/>
              </a:rPr>
              <a:t>AlpacaEval results should be interpreted with care since the prompts in </a:t>
            </a:r>
            <a:r>
              <a:rPr lang="en-US" sz="2000" err="1">
                <a:ea typeface="+mn-lt"/>
                <a:cs typeface="+mn-lt"/>
              </a:rPr>
              <a:t>AlpacaEval</a:t>
            </a:r>
            <a:r>
              <a:rPr lang="en-US" sz="2000">
                <a:ea typeface="+mn-lt"/>
                <a:cs typeface="+mn-lt"/>
              </a:rPr>
              <a:t> may not be representative of real-usage and advanced applications</a:t>
            </a:r>
            <a:endParaRPr lang="en-US">
              <a:cs typeface="Calibri"/>
            </a:endParaRPr>
          </a:p>
          <a:p>
            <a:endParaRPr lang="en-US" sz="2000">
              <a:cs typeface="Calibri"/>
            </a:endParaRPr>
          </a:p>
          <a:p>
            <a:endParaRPr lang="en-US" sz="2000">
              <a:cs typeface="Calibri"/>
            </a:endParaRPr>
          </a:p>
          <a:p>
            <a:r>
              <a:rPr lang="en-US" sz="2000">
                <a:cs typeface="Calibri"/>
              </a:rPr>
              <a:t>Zephyr-7B is competitive with </a:t>
            </a:r>
            <a:r>
              <a:rPr lang="en-US" sz="2000">
                <a:ea typeface="+mn-lt"/>
                <a:cs typeface="+mn-lt"/>
              </a:rPr>
              <a:t>proprietary models on several categories, is much worse in math and coding.</a:t>
            </a:r>
            <a:endParaRPr lang="en-US" sz="2000">
              <a:cs typeface="Calibri"/>
            </a:endParaRPr>
          </a:p>
          <a:p>
            <a:pPr marL="0" indent="0">
              <a:buNone/>
            </a:pPr>
            <a:endParaRPr lang="en-US" sz="2000">
              <a:cs typeface="Calibri"/>
            </a:endParaRPr>
          </a:p>
        </p:txBody>
      </p:sp>
      <p:sp>
        <p:nvSpPr>
          <p:cNvPr id="4" name="Date Placeholder 3">
            <a:extLst>
              <a:ext uri="{FF2B5EF4-FFF2-40B4-BE49-F238E27FC236}">
                <a16:creationId xmlns:a16="http://schemas.microsoft.com/office/drawing/2014/main" id="{1D1ED04D-5C57-70F2-4136-77D34E679F93}"/>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C743D939-F861-9D8A-CA11-CDDC3A2055AD}"/>
              </a:ext>
            </a:extLst>
          </p:cNvPr>
          <p:cNvSpPr>
            <a:spLocks noGrp="1"/>
          </p:cNvSpPr>
          <p:nvPr>
            <p:ph type="ftr" sz="quarter" idx="11"/>
          </p:nvPr>
        </p:nvSpPr>
        <p:spPr/>
        <p:txBody>
          <a:bodyPr/>
          <a:lstStyle/>
          <a:p>
            <a:r>
              <a:rPr lang="en-US"/>
              <a:t>Slides created for CS886 at </a:t>
            </a:r>
            <a:r>
              <a:rPr lang="en-US" err="1"/>
              <a:t>UWaterloo</a:t>
            </a:r>
          </a:p>
        </p:txBody>
      </p:sp>
      <p:sp>
        <p:nvSpPr>
          <p:cNvPr id="6" name="Slide Number Placeholder 5">
            <a:extLst>
              <a:ext uri="{FF2B5EF4-FFF2-40B4-BE49-F238E27FC236}">
                <a16:creationId xmlns:a16="http://schemas.microsoft.com/office/drawing/2014/main" id="{AF1AF606-2313-BAD6-AF92-8BB7571AB617}"/>
              </a:ext>
            </a:extLst>
          </p:cNvPr>
          <p:cNvSpPr>
            <a:spLocks noGrp="1"/>
          </p:cNvSpPr>
          <p:nvPr>
            <p:ph type="sldNum" sz="quarter" idx="12"/>
          </p:nvPr>
        </p:nvSpPr>
        <p:spPr/>
        <p:txBody>
          <a:bodyPr/>
          <a:lstStyle/>
          <a:p>
            <a:fld id="{D4F24A5E-B0D2-394D-9970-9AE06BCB59C1}" type="slidenum">
              <a:rPr lang="en-US" smtClean="0"/>
              <a:t>125</a:t>
            </a:fld>
            <a:endParaRPr lang="en-US"/>
          </a:p>
        </p:txBody>
      </p:sp>
      <p:sp>
        <p:nvSpPr>
          <p:cNvPr id="2" name="Title 1">
            <a:extLst>
              <a:ext uri="{FF2B5EF4-FFF2-40B4-BE49-F238E27FC236}">
                <a16:creationId xmlns:a16="http://schemas.microsoft.com/office/drawing/2014/main" id="{258E4D74-F087-9E27-ED6D-AA695B6A3E96}"/>
              </a:ext>
            </a:extLst>
          </p:cNvPr>
          <p:cNvSpPr>
            <a:spLocks noGrp="1"/>
          </p:cNvSpPr>
          <p:nvPr>
            <p:ph type="title"/>
          </p:nvPr>
        </p:nvSpPr>
        <p:spPr/>
        <p:txBody>
          <a:bodyPr/>
          <a:lstStyle/>
          <a:p>
            <a:r>
              <a:rPr lang="en-US">
                <a:cs typeface="Calibri Light"/>
              </a:rPr>
              <a:t>MT-Bench across each domain</a:t>
            </a:r>
            <a:endParaRPr lang="en-US"/>
          </a:p>
        </p:txBody>
      </p:sp>
    </p:spTree>
    <p:extLst>
      <p:ext uri="{BB962C8B-B14F-4D97-AF65-F5344CB8AC3E}">
        <p14:creationId xmlns:p14="http://schemas.microsoft.com/office/powerpoint/2010/main" val="305237251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5A980-457F-F889-4185-668E0B5554A3}"/>
              </a:ext>
            </a:extLst>
          </p:cNvPr>
          <p:cNvSpPr>
            <a:spLocks noGrp="1"/>
          </p:cNvSpPr>
          <p:nvPr>
            <p:ph type="title"/>
          </p:nvPr>
        </p:nvSpPr>
        <p:spPr/>
        <p:txBody>
          <a:bodyPr/>
          <a:lstStyle/>
          <a:p>
            <a:r>
              <a:rPr lang="en-US">
                <a:cs typeface="Calibri Light"/>
              </a:rPr>
              <a:t>Academic benchmark results</a:t>
            </a:r>
            <a:endParaRPr lang="en-US"/>
          </a:p>
        </p:txBody>
      </p:sp>
      <p:pic>
        <p:nvPicPr>
          <p:cNvPr id="7" name="Content Placeholder 6" descr="A table with numbers and letters&#10;&#10;Description automatically generated">
            <a:extLst>
              <a:ext uri="{FF2B5EF4-FFF2-40B4-BE49-F238E27FC236}">
                <a16:creationId xmlns:a16="http://schemas.microsoft.com/office/drawing/2014/main" id="{D37EDF1A-6410-0A1B-6EFF-BEDE1B5BD77B}"/>
              </a:ext>
            </a:extLst>
          </p:cNvPr>
          <p:cNvPicPr>
            <a:picLocks noGrp="1" noChangeAspect="1"/>
          </p:cNvPicPr>
          <p:nvPr>
            <p:ph idx="1"/>
          </p:nvPr>
        </p:nvPicPr>
        <p:blipFill>
          <a:blip r:embed="rId2"/>
          <a:stretch>
            <a:fillRect/>
          </a:stretch>
        </p:blipFill>
        <p:spPr>
          <a:xfrm>
            <a:off x="838200" y="1367919"/>
            <a:ext cx="10515600" cy="4701754"/>
          </a:xfrm>
        </p:spPr>
      </p:pic>
      <p:sp>
        <p:nvSpPr>
          <p:cNvPr id="4" name="Date Placeholder 3">
            <a:extLst>
              <a:ext uri="{FF2B5EF4-FFF2-40B4-BE49-F238E27FC236}">
                <a16:creationId xmlns:a16="http://schemas.microsoft.com/office/drawing/2014/main" id="{841A7DE4-67AC-31C5-D8E1-2D6FC8B98B64}"/>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867136EE-2504-734C-4757-3583D62E4E82}"/>
              </a:ext>
            </a:extLst>
          </p:cNvPr>
          <p:cNvSpPr>
            <a:spLocks noGrp="1"/>
          </p:cNvSpPr>
          <p:nvPr>
            <p:ph type="ftr" sz="quarter" idx="11"/>
          </p:nvPr>
        </p:nvSpPr>
        <p:spPr/>
        <p:txBody>
          <a:bodyPr/>
          <a:lstStyle/>
          <a:p>
            <a:r>
              <a:rPr lang="en-US"/>
              <a:t>Slides created for CS886 at </a:t>
            </a:r>
            <a:r>
              <a:rPr lang="en-US" err="1"/>
              <a:t>UWaterloo</a:t>
            </a:r>
          </a:p>
        </p:txBody>
      </p:sp>
      <p:sp>
        <p:nvSpPr>
          <p:cNvPr id="6" name="Slide Number Placeholder 5">
            <a:extLst>
              <a:ext uri="{FF2B5EF4-FFF2-40B4-BE49-F238E27FC236}">
                <a16:creationId xmlns:a16="http://schemas.microsoft.com/office/drawing/2014/main" id="{E03CA144-1EF3-7E6A-7958-A79ADD64C2CD}"/>
              </a:ext>
            </a:extLst>
          </p:cNvPr>
          <p:cNvSpPr>
            <a:spLocks noGrp="1"/>
          </p:cNvSpPr>
          <p:nvPr>
            <p:ph type="sldNum" sz="quarter" idx="12"/>
          </p:nvPr>
        </p:nvSpPr>
        <p:spPr/>
        <p:txBody>
          <a:bodyPr/>
          <a:lstStyle/>
          <a:p>
            <a:fld id="{D4F24A5E-B0D2-394D-9970-9AE06BCB59C1}" type="slidenum">
              <a:rPr lang="en-US" smtClean="0"/>
              <a:t>126</a:t>
            </a:fld>
            <a:endParaRPr lang="en-US"/>
          </a:p>
        </p:txBody>
      </p:sp>
      <p:sp>
        <p:nvSpPr>
          <p:cNvPr id="9" name="Rectangle 8">
            <a:extLst>
              <a:ext uri="{FF2B5EF4-FFF2-40B4-BE49-F238E27FC236}">
                <a16:creationId xmlns:a16="http://schemas.microsoft.com/office/drawing/2014/main" id="{567C0C42-009B-71DF-7769-AAB23214882F}"/>
              </a:ext>
            </a:extLst>
          </p:cNvPr>
          <p:cNvSpPr/>
          <p:nvPr/>
        </p:nvSpPr>
        <p:spPr>
          <a:xfrm>
            <a:off x="1057702" y="2388359"/>
            <a:ext cx="10076594" cy="1523998"/>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D1E71FB-6DED-271D-C0FF-8CA720095D55}"/>
              </a:ext>
            </a:extLst>
          </p:cNvPr>
          <p:cNvSpPr txBox="1"/>
          <p:nvPr/>
        </p:nvSpPr>
        <p:spPr>
          <a:xfrm>
            <a:off x="5868537" y="1034955"/>
            <a:ext cx="46061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C00000"/>
                </a:solidFill>
                <a:cs typeface="Calibri"/>
              </a:rPr>
              <a:t>Zephyr works best among the 7B size models</a:t>
            </a:r>
          </a:p>
        </p:txBody>
      </p:sp>
      <p:sp>
        <p:nvSpPr>
          <p:cNvPr id="8" name="Rectangle 7">
            <a:extLst>
              <a:ext uri="{FF2B5EF4-FFF2-40B4-BE49-F238E27FC236}">
                <a16:creationId xmlns:a16="http://schemas.microsoft.com/office/drawing/2014/main" id="{E9D69800-2965-8D70-33B0-659A8BECE847}"/>
              </a:ext>
            </a:extLst>
          </p:cNvPr>
          <p:cNvSpPr/>
          <p:nvPr/>
        </p:nvSpPr>
        <p:spPr>
          <a:xfrm>
            <a:off x="1057961" y="3557708"/>
            <a:ext cx="10074687" cy="482792"/>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176496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A7774-58B7-E429-7DEC-7E76DC907F64}"/>
              </a:ext>
            </a:extLst>
          </p:cNvPr>
          <p:cNvSpPr>
            <a:spLocks noGrp="1"/>
          </p:cNvSpPr>
          <p:nvPr>
            <p:ph type="title"/>
          </p:nvPr>
        </p:nvSpPr>
        <p:spPr/>
        <p:txBody>
          <a:bodyPr>
            <a:noAutofit/>
          </a:bodyPr>
          <a:lstStyle/>
          <a:p>
            <a:r>
              <a:rPr lang="en-US" sz="3200">
                <a:ea typeface="+mj-lt"/>
                <a:cs typeface="+mj-lt"/>
              </a:rPr>
              <a:t>Ablation study: Is Preference Optimization Necessary?</a:t>
            </a:r>
            <a:endParaRPr lang="en-US" sz="3200">
              <a:ea typeface="Calibri Light"/>
              <a:cs typeface="Calibri Light"/>
            </a:endParaRPr>
          </a:p>
        </p:txBody>
      </p:sp>
      <p:pic>
        <p:nvPicPr>
          <p:cNvPr id="7" name="Content Placeholder 6" descr="A black and white rectangular box with numbers&#10;&#10;Description automatically generated">
            <a:extLst>
              <a:ext uri="{FF2B5EF4-FFF2-40B4-BE49-F238E27FC236}">
                <a16:creationId xmlns:a16="http://schemas.microsoft.com/office/drawing/2014/main" id="{151390A4-2C05-0FE5-7B52-77103DCE2EF0}"/>
              </a:ext>
            </a:extLst>
          </p:cNvPr>
          <p:cNvPicPr>
            <a:picLocks noGrp="1" noChangeAspect="1"/>
          </p:cNvPicPr>
          <p:nvPr>
            <p:ph idx="1"/>
          </p:nvPr>
        </p:nvPicPr>
        <p:blipFill>
          <a:blip r:embed="rId2"/>
          <a:stretch>
            <a:fillRect/>
          </a:stretch>
        </p:blipFill>
        <p:spPr>
          <a:xfrm>
            <a:off x="838200" y="1291882"/>
            <a:ext cx="10515600" cy="2624694"/>
          </a:xfrm>
        </p:spPr>
      </p:pic>
      <p:sp>
        <p:nvSpPr>
          <p:cNvPr id="4" name="Date Placeholder 3">
            <a:extLst>
              <a:ext uri="{FF2B5EF4-FFF2-40B4-BE49-F238E27FC236}">
                <a16:creationId xmlns:a16="http://schemas.microsoft.com/office/drawing/2014/main" id="{E0C13ECB-335E-F7E4-4EA1-AB2511FAF662}"/>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A635896A-185F-7A04-E1D3-1E16D0E1E46A}"/>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7EA2F247-DD79-D56B-1DD4-EE018F77AC99}"/>
              </a:ext>
            </a:extLst>
          </p:cNvPr>
          <p:cNvSpPr>
            <a:spLocks noGrp="1"/>
          </p:cNvSpPr>
          <p:nvPr>
            <p:ph type="sldNum" sz="quarter" idx="12"/>
          </p:nvPr>
        </p:nvSpPr>
        <p:spPr/>
        <p:txBody>
          <a:bodyPr/>
          <a:lstStyle/>
          <a:p>
            <a:fld id="{D4F24A5E-B0D2-394D-9970-9AE06BCB59C1}" type="slidenum">
              <a:rPr lang="en-US" smtClean="0"/>
              <a:t>127</a:t>
            </a:fld>
            <a:endParaRPr lang="en-US"/>
          </a:p>
        </p:txBody>
      </p:sp>
      <p:sp>
        <p:nvSpPr>
          <p:cNvPr id="3" name="TextBox 2">
            <a:extLst>
              <a:ext uri="{FF2B5EF4-FFF2-40B4-BE49-F238E27FC236}">
                <a16:creationId xmlns:a16="http://schemas.microsoft.com/office/drawing/2014/main" id="{B4314ED9-C3F9-2170-9F3B-D01814E6F9BF}"/>
              </a:ext>
            </a:extLst>
          </p:cNvPr>
          <p:cNvSpPr txBox="1"/>
          <p:nvPr/>
        </p:nvSpPr>
        <p:spPr>
          <a:xfrm>
            <a:off x="779060" y="4418462"/>
            <a:ext cx="10633879"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err="1">
                <a:solidFill>
                  <a:srgbClr val="C00000"/>
                </a:solidFill>
                <a:ea typeface="+mn-lt"/>
                <a:cs typeface="+mn-lt"/>
              </a:rPr>
              <a:t>dDPO</a:t>
            </a:r>
            <a:r>
              <a:rPr lang="en-US" sz="2000">
                <a:solidFill>
                  <a:srgbClr val="C00000"/>
                </a:solidFill>
                <a:ea typeface="+mn-lt"/>
                <a:cs typeface="+mn-lt"/>
              </a:rPr>
              <a:t> – </a:t>
            </a:r>
            <a:r>
              <a:rPr lang="en-US" sz="2000" err="1">
                <a:solidFill>
                  <a:srgbClr val="C00000"/>
                </a:solidFill>
                <a:ea typeface="+mn-lt"/>
                <a:cs typeface="+mn-lt"/>
              </a:rPr>
              <a:t>dSFT</a:t>
            </a:r>
            <a:r>
              <a:rPr lang="en-US" sz="2000">
                <a:solidFill>
                  <a:srgbClr val="C00000"/>
                </a:solidFill>
                <a:ea typeface="+mn-lt"/>
                <a:cs typeface="+mn-lt"/>
              </a:rPr>
              <a:t>: fine-tunes the base model directly with DPO for one epoch on </a:t>
            </a:r>
            <a:r>
              <a:rPr lang="en-US" sz="2000" err="1">
                <a:solidFill>
                  <a:srgbClr val="C00000"/>
                </a:solidFill>
                <a:ea typeface="+mn-lt"/>
                <a:cs typeface="+mn-lt"/>
              </a:rPr>
              <a:t>UltraFeedback</a:t>
            </a:r>
            <a:r>
              <a:rPr lang="en-US" sz="2000">
                <a:solidFill>
                  <a:srgbClr val="C00000"/>
                </a:solidFill>
                <a:ea typeface="+mn-lt"/>
                <a:cs typeface="+mn-lt"/>
              </a:rPr>
              <a:t>.</a:t>
            </a:r>
            <a:endParaRPr lang="en-US" sz="2000">
              <a:solidFill>
                <a:srgbClr val="C00000"/>
              </a:solidFill>
              <a:cs typeface="Calibri" panose="020F0502020204030204"/>
            </a:endParaRPr>
          </a:p>
          <a:p>
            <a:pPr marL="285750" indent="-285750">
              <a:buFont typeface="Arial"/>
              <a:buChar char="•"/>
            </a:pPr>
            <a:r>
              <a:rPr lang="en-US" sz="2000">
                <a:ea typeface="+mn-lt"/>
                <a:cs typeface="+mn-lt"/>
              </a:rPr>
              <a:t>dSFT-1: fine-tunes the base model with SFT for one epoch on </a:t>
            </a:r>
            <a:r>
              <a:rPr lang="en-US" sz="2000" err="1">
                <a:ea typeface="+mn-lt"/>
                <a:cs typeface="+mn-lt"/>
              </a:rPr>
              <a:t>UltraChat</a:t>
            </a:r>
            <a:r>
              <a:rPr lang="en-US" sz="2000">
                <a:ea typeface="+mn-lt"/>
                <a:cs typeface="+mn-lt"/>
              </a:rPr>
              <a:t>.</a:t>
            </a:r>
            <a:endParaRPr lang="en-US" sz="2000">
              <a:cs typeface="Calibri"/>
            </a:endParaRPr>
          </a:p>
          <a:p>
            <a:pPr marL="285750" indent="-285750">
              <a:buFont typeface="Arial"/>
              <a:buChar char="•"/>
            </a:pPr>
            <a:r>
              <a:rPr lang="en-US" sz="2000">
                <a:ea typeface="+mn-lt"/>
                <a:cs typeface="+mn-lt"/>
              </a:rPr>
              <a:t>dSFT-2: applies dSFT-1 first, followed by one more epoch of SFT on the top-ranked completions of </a:t>
            </a:r>
            <a:r>
              <a:rPr lang="en-US" sz="2000" err="1">
                <a:ea typeface="+mn-lt"/>
                <a:cs typeface="+mn-lt"/>
              </a:rPr>
              <a:t>UltraFeedback</a:t>
            </a:r>
            <a:r>
              <a:rPr lang="en-US" sz="2000">
                <a:ea typeface="+mn-lt"/>
                <a:cs typeface="+mn-lt"/>
              </a:rPr>
              <a:t>.</a:t>
            </a:r>
            <a:endParaRPr lang="en-US" sz="2000">
              <a:cs typeface="Calibri"/>
            </a:endParaRPr>
          </a:p>
          <a:p>
            <a:pPr marL="285750" indent="-285750">
              <a:buFont typeface="Arial"/>
              <a:buChar char="•"/>
            </a:pPr>
            <a:r>
              <a:rPr lang="en-US" sz="2000" err="1">
                <a:ea typeface="+mn-lt"/>
                <a:cs typeface="+mn-lt"/>
              </a:rPr>
              <a:t>dDPO</a:t>
            </a:r>
            <a:r>
              <a:rPr lang="en-US" sz="2000">
                <a:ea typeface="+mn-lt"/>
                <a:cs typeface="+mn-lt"/>
              </a:rPr>
              <a:t> + </a:t>
            </a:r>
            <a:r>
              <a:rPr lang="en-US" sz="2000" err="1">
                <a:ea typeface="+mn-lt"/>
                <a:cs typeface="+mn-lt"/>
              </a:rPr>
              <a:t>dSFT</a:t>
            </a:r>
            <a:r>
              <a:rPr lang="en-US" sz="2000">
                <a:ea typeface="+mn-lt"/>
                <a:cs typeface="+mn-lt"/>
              </a:rPr>
              <a:t>: applies dSFT-1 first, followed by one epoch of DPO on </a:t>
            </a:r>
            <a:r>
              <a:rPr lang="en-US" sz="2000" err="1">
                <a:ea typeface="+mn-lt"/>
                <a:cs typeface="+mn-lt"/>
              </a:rPr>
              <a:t>UltraFeedback</a:t>
            </a:r>
            <a:r>
              <a:rPr lang="en-US" sz="2000">
                <a:ea typeface="+mn-lt"/>
                <a:cs typeface="+mn-lt"/>
              </a:rPr>
              <a:t>.</a:t>
            </a:r>
            <a:endParaRPr lang="en-US" sz="2000">
              <a:cs typeface="Calibri"/>
            </a:endParaRPr>
          </a:p>
        </p:txBody>
      </p:sp>
      <p:sp>
        <p:nvSpPr>
          <p:cNvPr id="8" name="Rectangle 7">
            <a:extLst>
              <a:ext uri="{FF2B5EF4-FFF2-40B4-BE49-F238E27FC236}">
                <a16:creationId xmlns:a16="http://schemas.microsoft.com/office/drawing/2014/main" id="{7FA63AAC-EEC2-5D21-FA02-133E0692C721}"/>
              </a:ext>
            </a:extLst>
          </p:cNvPr>
          <p:cNvSpPr/>
          <p:nvPr/>
        </p:nvSpPr>
        <p:spPr>
          <a:xfrm>
            <a:off x="1046328" y="2286000"/>
            <a:ext cx="8940411" cy="366457"/>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850123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A7774-58B7-E429-7DEC-7E76DC907F64}"/>
              </a:ext>
            </a:extLst>
          </p:cNvPr>
          <p:cNvSpPr>
            <a:spLocks noGrp="1"/>
          </p:cNvSpPr>
          <p:nvPr>
            <p:ph type="title"/>
          </p:nvPr>
        </p:nvSpPr>
        <p:spPr/>
        <p:txBody>
          <a:bodyPr>
            <a:noAutofit/>
          </a:bodyPr>
          <a:lstStyle/>
          <a:p>
            <a:r>
              <a:rPr lang="en-US" sz="3200">
                <a:ea typeface="+mj-lt"/>
                <a:cs typeface="+mj-lt"/>
              </a:rPr>
              <a:t>Ablation study: Is Preference Optimization Necessary?</a:t>
            </a:r>
            <a:endParaRPr lang="en-US" sz="3200">
              <a:ea typeface="Calibri Light"/>
              <a:cs typeface="Calibri Light"/>
            </a:endParaRPr>
          </a:p>
        </p:txBody>
      </p:sp>
      <p:pic>
        <p:nvPicPr>
          <p:cNvPr id="7" name="Content Placeholder 6" descr="A black and white rectangular box with numbers&#10;&#10;Description automatically generated">
            <a:extLst>
              <a:ext uri="{FF2B5EF4-FFF2-40B4-BE49-F238E27FC236}">
                <a16:creationId xmlns:a16="http://schemas.microsoft.com/office/drawing/2014/main" id="{151390A4-2C05-0FE5-7B52-77103DCE2EF0}"/>
              </a:ext>
            </a:extLst>
          </p:cNvPr>
          <p:cNvPicPr>
            <a:picLocks noGrp="1" noChangeAspect="1"/>
          </p:cNvPicPr>
          <p:nvPr>
            <p:ph idx="1"/>
          </p:nvPr>
        </p:nvPicPr>
        <p:blipFill>
          <a:blip r:embed="rId2"/>
          <a:stretch>
            <a:fillRect/>
          </a:stretch>
        </p:blipFill>
        <p:spPr>
          <a:xfrm>
            <a:off x="838200" y="1291882"/>
            <a:ext cx="10515600" cy="2624694"/>
          </a:xfrm>
        </p:spPr>
      </p:pic>
      <p:sp>
        <p:nvSpPr>
          <p:cNvPr id="4" name="Date Placeholder 3">
            <a:extLst>
              <a:ext uri="{FF2B5EF4-FFF2-40B4-BE49-F238E27FC236}">
                <a16:creationId xmlns:a16="http://schemas.microsoft.com/office/drawing/2014/main" id="{E0C13ECB-335E-F7E4-4EA1-AB2511FAF662}"/>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A635896A-185F-7A04-E1D3-1E16D0E1E46A}"/>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7EA2F247-DD79-D56B-1DD4-EE018F77AC99}"/>
              </a:ext>
            </a:extLst>
          </p:cNvPr>
          <p:cNvSpPr>
            <a:spLocks noGrp="1"/>
          </p:cNvSpPr>
          <p:nvPr>
            <p:ph type="sldNum" sz="quarter" idx="12"/>
          </p:nvPr>
        </p:nvSpPr>
        <p:spPr/>
        <p:txBody>
          <a:bodyPr/>
          <a:lstStyle/>
          <a:p>
            <a:fld id="{D4F24A5E-B0D2-394D-9970-9AE06BCB59C1}" type="slidenum">
              <a:rPr lang="en-US" smtClean="0"/>
              <a:t>128</a:t>
            </a:fld>
            <a:endParaRPr lang="en-US"/>
          </a:p>
        </p:txBody>
      </p:sp>
      <p:sp>
        <p:nvSpPr>
          <p:cNvPr id="3" name="TextBox 2">
            <a:extLst>
              <a:ext uri="{FF2B5EF4-FFF2-40B4-BE49-F238E27FC236}">
                <a16:creationId xmlns:a16="http://schemas.microsoft.com/office/drawing/2014/main" id="{B4314ED9-C3F9-2170-9F3B-D01814E6F9BF}"/>
              </a:ext>
            </a:extLst>
          </p:cNvPr>
          <p:cNvSpPr txBox="1"/>
          <p:nvPr/>
        </p:nvSpPr>
        <p:spPr>
          <a:xfrm>
            <a:off x="779060" y="4418462"/>
            <a:ext cx="10633879"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err="1">
                <a:ea typeface="+mn-lt"/>
                <a:cs typeface="+mn-lt"/>
              </a:rPr>
              <a:t>dDPO</a:t>
            </a:r>
            <a:r>
              <a:rPr lang="en-US" sz="2000">
                <a:ea typeface="+mn-lt"/>
                <a:cs typeface="+mn-lt"/>
              </a:rPr>
              <a:t> – </a:t>
            </a:r>
            <a:r>
              <a:rPr lang="en-US" sz="2000" err="1">
                <a:ea typeface="+mn-lt"/>
                <a:cs typeface="+mn-lt"/>
              </a:rPr>
              <a:t>dSFT</a:t>
            </a:r>
            <a:r>
              <a:rPr lang="en-US" sz="2000">
                <a:ea typeface="+mn-lt"/>
                <a:cs typeface="+mn-lt"/>
              </a:rPr>
              <a:t>: fine-tunes the base model directly with DPO for one epoch on </a:t>
            </a:r>
            <a:r>
              <a:rPr lang="en-US" sz="2000" err="1">
                <a:ea typeface="+mn-lt"/>
                <a:cs typeface="+mn-lt"/>
              </a:rPr>
              <a:t>UltraFeedback</a:t>
            </a:r>
            <a:r>
              <a:rPr lang="en-US" sz="2000">
                <a:ea typeface="+mn-lt"/>
                <a:cs typeface="+mn-lt"/>
              </a:rPr>
              <a:t>.</a:t>
            </a:r>
            <a:endParaRPr lang="en-US" sz="2000">
              <a:cs typeface="Calibri" panose="020F0502020204030204"/>
            </a:endParaRPr>
          </a:p>
          <a:p>
            <a:pPr marL="285750" indent="-285750">
              <a:buFont typeface="Arial"/>
              <a:buChar char="•"/>
            </a:pPr>
            <a:r>
              <a:rPr lang="en-US" sz="2000">
                <a:solidFill>
                  <a:srgbClr val="C00000"/>
                </a:solidFill>
                <a:ea typeface="+mn-lt"/>
                <a:cs typeface="+mn-lt"/>
              </a:rPr>
              <a:t>dSFT-1: fine-tunes the base model with SFT for one epoch on </a:t>
            </a:r>
            <a:r>
              <a:rPr lang="en-US" sz="2000" err="1">
                <a:solidFill>
                  <a:srgbClr val="C00000"/>
                </a:solidFill>
                <a:ea typeface="+mn-lt"/>
                <a:cs typeface="+mn-lt"/>
              </a:rPr>
              <a:t>UltraChat</a:t>
            </a:r>
            <a:r>
              <a:rPr lang="en-US" sz="2000">
                <a:solidFill>
                  <a:srgbClr val="C00000"/>
                </a:solidFill>
                <a:ea typeface="+mn-lt"/>
                <a:cs typeface="+mn-lt"/>
              </a:rPr>
              <a:t>.</a:t>
            </a:r>
            <a:endParaRPr lang="en-US" sz="2000">
              <a:solidFill>
                <a:srgbClr val="C00000"/>
              </a:solidFill>
              <a:cs typeface="Calibri"/>
            </a:endParaRPr>
          </a:p>
          <a:p>
            <a:pPr marL="285750" indent="-285750">
              <a:buFont typeface="Arial"/>
              <a:buChar char="•"/>
            </a:pPr>
            <a:r>
              <a:rPr lang="en-US" sz="2000">
                <a:ea typeface="+mn-lt"/>
                <a:cs typeface="+mn-lt"/>
              </a:rPr>
              <a:t>dSFT-2: applies dSFT-1 first, followed by one more epoch of SFT on the top-ranked completions of </a:t>
            </a:r>
            <a:r>
              <a:rPr lang="en-US" sz="2000" err="1">
                <a:ea typeface="+mn-lt"/>
                <a:cs typeface="+mn-lt"/>
              </a:rPr>
              <a:t>UltraFeedback</a:t>
            </a:r>
            <a:r>
              <a:rPr lang="en-US" sz="2000">
                <a:ea typeface="+mn-lt"/>
                <a:cs typeface="+mn-lt"/>
              </a:rPr>
              <a:t>.</a:t>
            </a:r>
            <a:endParaRPr lang="en-US" sz="2000">
              <a:cs typeface="Calibri"/>
            </a:endParaRPr>
          </a:p>
          <a:p>
            <a:pPr marL="285750" indent="-285750">
              <a:buFont typeface="Arial"/>
              <a:buChar char="•"/>
            </a:pPr>
            <a:r>
              <a:rPr lang="en-US" sz="2000" err="1">
                <a:ea typeface="+mn-lt"/>
                <a:cs typeface="+mn-lt"/>
              </a:rPr>
              <a:t>dDPO</a:t>
            </a:r>
            <a:r>
              <a:rPr lang="en-US" sz="2000">
                <a:ea typeface="+mn-lt"/>
                <a:cs typeface="+mn-lt"/>
              </a:rPr>
              <a:t> + </a:t>
            </a:r>
            <a:r>
              <a:rPr lang="en-US" sz="2000" err="1">
                <a:ea typeface="+mn-lt"/>
                <a:cs typeface="+mn-lt"/>
              </a:rPr>
              <a:t>dSFT</a:t>
            </a:r>
            <a:r>
              <a:rPr lang="en-US" sz="2000">
                <a:ea typeface="+mn-lt"/>
                <a:cs typeface="+mn-lt"/>
              </a:rPr>
              <a:t>: applies dSFT-1 first, followed by one epoch of DPO on </a:t>
            </a:r>
            <a:r>
              <a:rPr lang="en-US" sz="2000" err="1">
                <a:ea typeface="+mn-lt"/>
                <a:cs typeface="+mn-lt"/>
              </a:rPr>
              <a:t>UltraFeedback</a:t>
            </a:r>
            <a:r>
              <a:rPr lang="en-US" sz="2000">
                <a:ea typeface="+mn-lt"/>
                <a:cs typeface="+mn-lt"/>
              </a:rPr>
              <a:t>.</a:t>
            </a:r>
            <a:endParaRPr lang="en-US" sz="2000">
              <a:cs typeface="Calibri"/>
            </a:endParaRPr>
          </a:p>
        </p:txBody>
      </p:sp>
      <p:sp>
        <p:nvSpPr>
          <p:cNvPr id="8" name="Rectangle 7">
            <a:extLst>
              <a:ext uri="{FF2B5EF4-FFF2-40B4-BE49-F238E27FC236}">
                <a16:creationId xmlns:a16="http://schemas.microsoft.com/office/drawing/2014/main" id="{7FA63AAC-EEC2-5D21-FA02-133E0692C721}"/>
              </a:ext>
            </a:extLst>
          </p:cNvPr>
          <p:cNvSpPr/>
          <p:nvPr/>
        </p:nvSpPr>
        <p:spPr>
          <a:xfrm>
            <a:off x="1040511" y="2605924"/>
            <a:ext cx="8940411" cy="366457"/>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858829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A7774-58B7-E429-7DEC-7E76DC907F64}"/>
              </a:ext>
            </a:extLst>
          </p:cNvPr>
          <p:cNvSpPr>
            <a:spLocks noGrp="1"/>
          </p:cNvSpPr>
          <p:nvPr>
            <p:ph type="title"/>
          </p:nvPr>
        </p:nvSpPr>
        <p:spPr/>
        <p:txBody>
          <a:bodyPr>
            <a:noAutofit/>
          </a:bodyPr>
          <a:lstStyle/>
          <a:p>
            <a:r>
              <a:rPr lang="en-US" sz="3200">
                <a:ea typeface="+mj-lt"/>
                <a:cs typeface="+mj-lt"/>
              </a:rPr>
              <a:t>Ablation study: Is Preference Optimization Necessary?</a:t>
            </a:r>
            <a:endParaRPr lang="en-US" sz="3200">
              <a:ea typeface="Calibri Light"/>
              <a:cs typeface="Calibri Light"/>
            </a:endParaRPr>
          </a:p>
        </p:txBody>
      </p:sp>
      <p:pic>
        <p:nvPicPr>
          <p:cNvPr id="7" name="Content Placeholder 6" descr="A black and white rectangular box with numbers&#10;&#10;Description automatically generated">
            <a:extLst>
              <a:ext uri="{FF2B5EF4-FFF2-40B4-BE49-F238E27FC236}">
                <a16:creationId xmlns:a16="http://schemas.microsoft.com/office/drawing/2014/main" id="{151390A4-2C05-0FE5-7B52-77103DCE2EF0}"/>
              </a:ext>
            </a:extLst>
          </p:cNvPr>
          <p:cNvPicPr>
            <a:picLocks noGrp="1" noChangeAspect="1"/>
          </p:cNvPicPr>
          <p:nvPr>
            <p:ph idx="1"/>
          </p:nvPr>
        </p:nvPicPr>
        <p:blipFill>
          <a:blip r:embed="rId2"/>
          <a:stretch>
            <a:fillRect/>
          </a:stretch>
        </p:blipFill>
        <p:spPr>
          <a:xfrm>
            <a:off x="838200" y="1291882"/>
            <a:ext cx="10515600" cy="2624694"/>
          </a:xfrm>
        </p:spPr>
      </p:pic>
      <p:sp>
        <p:nvSpPr>
          <p:cNvPr id="4" name="Date Placeholder 3">
            <a:extLst>
              <a:ext uri="{FF2B5EF4-FFF2-40B4-BE49-F238E27FC236}">
                <a16:creationId xmlns:a16="http://schemas.microsoft.com/office/drawing/2014/main" id="{E0C13ECB-335E-F7E4-4EA1-AB2511FAF662}"/>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A635896A-185F-7A04-E1D3-1E16D0E1E46A}"/>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7EA2F247-DD79-D56B-1DD4-EE018F77AC99}"/>
              </a:ext>
            </a:extLst>
          </p:cNvPr>
          <p:cNvSpPr>
            <a:spLocks noGrp="1"/>
          </p:cNvSpPr>
          <p:nvPr>
            <p:ph type="sldNum" sz="quarter" idx="12"/>
          </p:nvPr>
        </p:nvSpPr>
        <p:spPr/>
        <p:txBody>
          <a:bodyPr/>
          <a:lstStyle/>
          <a:p>
            <a:fld id="{D4F24A5E-B0D2-394D-9970-9AE06BCB59C1}" type="slidenum">
              <a:rPr lang="en-US" smtClean="0"/>
              <a:t>129</a:t>
            </a:fld>
            <a:endParaRPr lang="en-US"/>
          </a:p>
        </p:txBody>
      </p:sp>
      <p:sp>
        <p:nvSpPr>
          <p:cNvPr id="3" name="TextBox 2">
            <a:extLst>
              <a:ext uri="{FF2B5EF4-FFF2-40B4-BE49-F238E27FC236}">
                <a16:creationId xmlns:a16="http://schemas.microsoft.com/office/drawing/2014/main" id="{B4314ED9-C3F9-2170-9F3B-D01814E6F9BF}"/>
              </a:ext>
            </a:extLst>
          </p:cNvPr>
          <p:cNvSpPr txBox="1"/>
          <p:nvPr/>
        </p:nvSpPr>
        <p:spPr>
          <a:xfrm>
            <a:off x="779060" y="4418462"/>
            <a:ext cx="10633879"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err="1">
                <a:ea typeface="+mn-lt"/>
                <a:cs typeface="+mn-lt"/>
              </a:rPr>
              <a:t>dDPO</a:t>
            </a:r>
            <a:r>
              <a:rPr lang="en-US" sz="2000">
                <a:ea typeface="+mn-lt"/>
                <a:cs typeface="+mn-lt"/>
              </a:rPr>
              <a:t> – </a:t>
            </a:r>
            <a:r>
              <a:rPr lang="en-US" sz="2000" err="1">
                <a:ea typeface="+mn-lt"/>
                <a:cs typeface="+mn-lt"/>
              </a:rPr>
              <a:t>dSFT</a:t>
            </a:r>
            <a:r>
              <a:rPr lang="en-US" sz="2000">
                <a:ea typeface="+mn-lt"/>
                <a:cs typeface="+mn-lt"/>
              </a:rPr>
              <a:t>: fine-tunes the base model directly with DPO for one epoch on </a:t>
            </a:r>
            <a:r>
              <a:rPr lang="en-US" sz="2000" err="1">
                <a:ea typeface="+mn-lt"/>
                <a:cs typeface="+mn-lt"/>
              </a:rPr>
              <a:t>UltraFeedback</a:t>
            </a:r>
            <a:r>
              <a:rPr lang="en-US" sz="2000">
                <a:ea typeface="+mn-lt"/>
                <a:cs typeface="+mn-lt"/>
              </a:rPr>
              <a:t>.</a:t>
            </a:r>
            <a:endParaRPr lang="en-US" sz="2000">
              <a:cs typeface="Calibri" panose="020F0502020204030204"/>
            </a:endParaRPr>
          </a:p>
          <a:p>
            <a:pPr marL="285750" indent="-285750">
              <a:buFont typeface="Arial"/>
              <a:buChar char="•"/>
            </a:pPr>
            <a:r>
              <a:rPr lang="en-US" sz="2000">
                <a:ea typeface="+mn-lt"/>
                <a:cs typeface="+mn-lt"/>
              </a:rPr>
              <a:t>dSFT-1: fine-tunes the base model with SFT for one epoch on </a:t>
            </a:r>
            <a:r>
              <a:rPr lang="en-US" sz="2000" err="1">
                <a:ea typeface="+mn-lt"/>
                <a:cs typeface="+mn-lt"/>
              </a:rPr>
              <a:t>UltraChat</a:t>
            </a:r>
            <a:r>
              <a:rPr lang="en-US" sz="2000">
                <a:ea typeface="+mn-lt"/>
                <a:cs typeface="+mn-lt"/>
              </a:rPr>
              <a:t>.</a:t>
            </a:r>
            <a:endParaRPr lang="en-US" sz="2000">
              <a:cs typeface="Calibri"/>
            </a:endParaRPr>
          </a:p>
          <a:p>
            <a:pPr marL="285750" indent="-285750">
              <a:buFont typeface="Arial"/>
              <a:buChar char="•"/>
            </a:pPr>
            <a:r>
              <a:rPr lang="en-US" sz="2000">
                <a:solidFill>
                  <a:srgbClr val="C00000"/>
                </a:solidFill>
                <a:ea typeface="+mn-lt"/>
                <a:cs typeface="+mn-lt"/>
              </a:rPr>
              <a:t>dSFT-2: applies dSFT-1 first, followed by one more epoch of SFT on the top-ranked completions of </a:t>
            </a:r>
            <a:r>
              <a:rPr lang="en-US" sz="2000" err="1">
                <a:solidFill>
                  <a:srgbClr val="C00000"/>
                </a:solidFill>
                <a:ea typeface="+mn-lt"/>
                <a:cs typeface="+mn-lt"/>
              </a:rPr>
              <a:t>UltraFeedback</a:t>
            </a:r>
            <a:r>
              <a:rPr lang="en-US" sz="2000">
                <a:solidFill>
                  <a:srgbClr val="C00000"/>
                </a:solidFill>
                <a:ea typeface="+mn-lt"/>
                <a:cs typeface="+mn-lt"/>
              </a:rPr>
              <a:t>.</a:t>
            </a:r>
            <a:endParaRPr lang="en-US" sz="2000">
              <a:solidFill>
                <a:srgbClr val="C00000"/>
              </a:solidFill>
              <a:cs typeface="Calibri"/>
            </a:endParaRPr>
          </a:p>
          <a:p>
            <a:pPr marL="285750" indent="-285750">
              <a:buFont typeface="Arial"/>
              <a:buChar char="•"/>
            </a:pPr>
            <a:r>
              <a:rPr lang="en-US" sz="2000" err="1">
                <a:ea typeface="+mn-lt"/>
                <a:cs typeface="+mn-lt"/>
              </a:rPr>
              <a:t>dDPO</a:t>
            </a:r>
            <a:r>
              <a:rPr lang="en-US" sz="2000">
                <a:ea typeface="+mn-lt"/>
                <a:cs typeface="+mn-lt"/>
              </a:rPr>
              <a:t> + </a:t>
            </a:r>
            <a:r>
              <a:rPr lang="en-US" sz="2000" err="1">
                <a:ea typeface="+mn-lt"/>
                <a:cs typeface="+mn-lt"/>
              </a:rPr>
              <a:t>dSFT</a:t>
            </a:r>
            <a:r>
              <a:rPr lang="en-US" sz="2000">
                <a:ea typeface="+mn-lt"/>
                <a:cs typeface="+mn-lt"/>
              </a:rPr>
              <a:t>: applies dSFT-1 first, followed by one epoch of DPO on </a:t>
            </a:r>
            <a:r>
              <a:rPr lang="en-US" sz="2000" err="1">
                <a:ea typeface="+mn-lt"/>
                <a:cs typeface="+mn-lt"/>
              </a:rPr>
              <a:t>UltraFeedback</a:t>
            </a:r>
            <a:r>
              <a:rPr lang="en-US" sz="2000">
                <a:ea typeface="+mn-lt"/>
                <a:cs typeface="+mn-lt"/>
              </a:rPr>
              <a:t>.</a:t>
            </a:r>
            <a:endParaRPr lang="en-US" sz="2000">
              <a:cs typeface="Calibri"/>
            </a:endParaRPr>
          </a:p>
        </p:txBody>
      </p:sp>
      <p:sp>
        <p:nvSpPr>
          <p:cNvPr id="8" name="Rectangle 7">
            <a:extLst>
              <a:ext uri="{FF2B5EF4-FFF2-40B4-BE49-F238E27FC236}">
                <a16:creationId xmlns:a16="http://schemas.microsoft.com/office/drawing/2014/main" id="{7FA63AAC-EEC2-5D21-FA02-133E0692C721}"/>
              </a:ext>
            </a:extLst>
          </p:cNvPr>
          <p:cNvSpPr/>
          <p:nvPr/>
        </p:nvSpPr>
        <p:spPr>
          <a:xfrm>
            <a:off x="1040511" y="2978198"/>
            <a:ext cx="8940411" cy="366457"/>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5066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A4724-E35C-28F0-E2E3-E712B7967FD1}"/>
              </a:ext>
            </a:extLst>
          </p:cNvPr>
          <p:cNvSpPr>
            <a:spLocks noGrp="1"/>
          </p:cNvSpPr>
          <p:nvPr>
            <p:ph type="title"/>
          </p:nvPr>
        </p:nvSpPr>
        <p:spPr/>
        <p:txBody>
          <a:bodyPr/>
          <a:lstStyle/>
          <a:p>
            <a:r>
              <a:rPr lang="en-CA"/>
              <a:t>Finetuned Language Net(FLAN)</a:t>
            </a:r>
          </a:p>
        </p:txBody>
      </p:sp>
      <p:sp>
        <p:nvSpPr>
          <p:cNvPr id="3" name="Content Placeholder 2">
            <a:extLst>
              <a:ext uri="{FF2B5EF4-FFF2-40B4-BE49-F238E27FC236}">
                <a16:creationId xmlns:a16="http://schemas.microsoft.com/office/drawing/2014/main" id="{477C4F0A-F325-DFEB-4ED6-794749BD2044}"/>
              </a:ext>
            </a:extLst>
          </p:cNvPr>
          <p:cNvSpPr>
            <a:spLocks noGrp="1"/>
          </p:cNvSpPr>
          <p:nvPr>
            <p:ph idx="1"/>
          </p:nvPr>
        </p:nvSpPr>
        <p:spPr/>
        <p:txBody>
          <a:bodyPr vert="horz" lIns="91440" tIns="45720" rIns="91440" bIns="45720" rtlCol="0" anchor="t">
            <a:normAutofit/>
          </a:bodyPr>
          <a:lstStyle/>
          <a:p>
            <a:r>
              <a:rPr lang="en-CA" sz="3200"/>
              <a:t>62 NLP datasets grouped into 12 clusters representing 12 task types</a:t>
            </a:r>
          </a:p>
          <a:p>
            <a:pPr lvl="1"/>
            <a:r>
              <a:rPr lang="en-CA" sz="2800">
                <a:cs typeface="Calibri"/>
              </a:rPr>
              <a:t>Cluster granularity for unseen tasks</a:t>
            </a:r>
          </a:p>
          <a:p>
            <a:endParaRPr lang="en-CA" sz="3200"/>
          </a:p>
          <a:p>
            <a:r>
              <a:rPr lang="en-CA" sz="3200"/>
              <a:t>Held out each cluster for zero-short evaluation, finetuned on the remaining 11 clusters</a:t>
            </a:r>
            <a:endParaRPr lang="en-CA" sz="3200">
              <a:cs typeface="Calibri"/>
            </a:endParaRPr>
          </a:p>
          <a:p>
            <a:endParaRPr lang="en-CA" sz="3200"/>
          </a:p>
          <a:p>
            <a:r>
              <a:rPr lang="en-CA" sz="3200"/>
              <a:t>Composed ten unique templates for each datasets</a:t>
            </a:r>
            <a:endParaRPr lang="en-CA"/>
          </a:p>
          <a:p>
            <a:pPr lvl="1"/>
            <a:r>
              <a:rPr lang="en-CA"/>
              <a:t>Up to three of them in reversed format (e.g., write a movie review for this sentiment)</a:t>
            </a:r>
            <a:endParaRPr lang="en-CA">
              <a:cs typeface="Calibri" panose="020F0502020204030204"/>
            </a:endParaRPr>
          </a:p>
          <a:p>
            <a:endParaRPr lang="en-CA"/>
          </a:p>
          <a:p>
            <a:endParaRPr lang="en-CA"/>
          </a:p>
          <a:p>
            <a:pPr lvl="1"/>
            <a:endParaRPr lang="en-CA"/>
          </a:p>
          <a:p>
            <a:endParaRPr lang="en-CA"/>
          </a:p>
        </p:txBody>
      </p:sp>
      <p:sp>
        <p:nvSpPr>
          <p:cNvPr id="4" name="Date Placeholder 3">
            <a:extLst>
              <a:ext uri="{FF2B5EF4-FFF2-40B4-BE49-F238E27FC236}">
                <a16:creationId xmlns:a16="http://schemas.microsoft.com/office/drawing/2014/main" id="{B2DF53B5-0589-EF39-0F3F-31F00ACF2244}"/>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E1C3C1CD-ED74-C8D7-08DC-4431C2285D9E}"/>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D0F27BF8-D314-140C-AB11-906C7F8C03FB}"/>
              </a:ext>
            </a:extLst>
          </p:cNvPr>
          <p:cNvSpPr>
            <a:spLocks noGrp="1"/>
          </p:cNvSpPr>
          <p:nvPr>
            <p:ph type="sldNum" sz="quarter" idx="12"/>
          </p:nvPr>
        </p:nvSpPr>
        <p:spPr/>
        <p:txBody>
          <a:bodyPr/>
          <a:lstStyle/>
          <a:p>
            <a:fld id="{D4F24A5E-B0D2-394D-9970-9AE06BCB59C1}" type="slidenum">
              <a:rPr lang="en-US" smtClean="0"/>
              <a:t>13</a:t>
            </a:fld>
            <a:endParaRPr lang="en-US"/>
          </a:p>
        </p:txBody>
      </p:sp>
    </p:spTree>
    <p:extLst>
      <p:ext uri="{BB962C8B-B14F-4D97-AF65-F5344CB8AC3E}">
        <p14:creationId xmlns:p14="http://schemas.microsoft.com/office/powerpoint/2010/main" val="308796653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A7774-58B7-E429-7DEC-7E76DC907F64}"/>
              </a:ext>
            </a:extLst>
          </p:cNvPr>
          <p:cNvSpPr>
            <a:spLocks noGrp="1"/>
          </p:cNvSpPr>
          <p:nvPr>
            <p:ph type="title"/>
          </p:nvPr>
        </p:nvSpPr>
        <p:spPr/>
        <p:txBody>
          <a:bodyPr>
            <a:noAutofit/>
          </a:bodyPr>
          <a:lstStyle/>
          <a:p>
            <a:r>
              <a:rPr lang="en-US" sz="3200">
                <a:ea typeface="+mj-lt"/>
                <a:cs typeface="+mj-lt"/>
              </a:rPr>
              <a:t>Ablation study: Is Preference Optimization Necessary?</a:t>
            </a:r>
            <a:endParaRPr lang="en-US" sz="3200">
              <a:ea typeface="Calibri Light"/>
              <a:cs typeface="Calibri Light"/>
            </a:endParaRPr>
          </a:p>
        </p:txBody>
      </p:sp>
      <p:pic>
        <p:nvPicPr>
          <p:cNvPr id="7" name="Content Placeholder 6" descr="A black and white rectangular box with numbers&#10;&#10;Description automatically generated">
            <a:extLst>
              <a:ext uri="{FF2B5EF4-FFF2-40B4-BE49-F238E27FC236}">
                <a16:creationId xmlns:a16="http://schemas.microsoft.com/office/drawing/2014/main" id="{151390A4-2C05-0FE5-7B52-77103DCE2EF0}"/>
              </a:ext>
            </a:extLst>
          </p:cNvPr>
          <p:cNvPicPr>
            <a:picLocks noGrp="1" noChangeAspect="1"/>
          </p:cNvPicPr>
          <p:nvPr>
            <p:ph idx="1"/>
          </p:nvPr>
        </p:nvPicPr>
        <p:blipFill>
          <a:blip r:embed="rId2"/>
          <a:stretch>
            <a:fillRect/>
          </a:stretch>
        </p:blipFill>
        <p:spPr>
          <a:xfrm>
            <a:off x="838200" y="1291882"/>
            <a:ext cx="10515600" cy="2624694"/>
          </a:xfrm>
        </p:spPr>
      </p:pic>
      <p:sp>
        <p:nvSpPr>
          <p:cNvPr id="4" name="Date Placeholder 3">
            <a:extLst>
              <a:ext uri="{FF2B5EF4-FFF2-40B4-BE49-F238E27FC236}">
                <a16:creationId xmlns:a16="http://schemas.microsoft.com/office/drawing/2014/main" id="{E0C13ECB-335E-F7E4-4EA1-AB2511FAF662}"/>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A635896A-185F-7A04-E1D3-1E16D0E1E46A}"/>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7EA2F247-DD79-D56B-1DD4-EE018F77AC99}"/>
              </a:ext>
            </a:extLst>
          </p:cNvPr>
          <p:cNvSpPr>
            <a:spLocks noGrp="1"/>
          </p:cNvSpPr>
          <p:nvPr>
            <p:ph type="sldNum" sz="quarter" idx="12"/>
          </p:nvPr>
        </p:nvSpPr>
        <p:spPr/>
        <p:txBody>
          <a:bodyPr/>
          <a:lstStyle/>
          <a:p>
            <a:fld id="{D4F24A5E-B0D2-394D-9970-9AE06BCB59C1}" type="slidenum">
              <a:rPr lang="en-US" smtClean="0"/>
              <a:t>130</a:t>
            </a:fld>
            <a:endParaRPr lang="en-US"/>
          </a:p>
        </p:txBody>
      </p:sp>
      <p:sp>
        <p:nvSpPr>
          <p:cNvPr id="3" name="TextBox 2">
            <a:extLst>
              <a:ext uri="{FF2B5EF4-FFF2-40B4-BE49-F238E27FC236}">
                <a16:creationId xmlns:a16="http://schemas.microsoft.com/office/drawing/2014/main" id="{B4314ED9-C3F9-2170-9F3B-D01814E6F9BF}"/>
              </a:ext>
            </a:extLst>
          </p:cNvPr>
          <p:cNvSpPr txBox="1"/>
          <p:nvPr/>
        </p:nvSpPr>
        <p:spPr>
          <a:xfrm>
            <a:off x="779060" y="4418462"/>
            <a:ext cx="10633879"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err="1">
                <a:ea typeface="+mn-lt"/>
                <a:cs typeface="+mn-lt"/>
              </a:rPr>
              <a:t>dDPO</a:t>
            </a:r>
            <a:r>
              <a:rPr lang="en-US" sz="2000">
                <a:ea typeface="+mn-lt"/>
                <a:cs typeface="+mn-lt"/>
              </a:rPr>
              <a:t> – </a:t>
            </a:r>
            <a:r>
              <a:rPr lang="en-US" sz="2000" err="1">
                <a:ea typeface="+mn-lt"/>
                <a:cs typeface="+mn-lt"/>
              </a:rPr>
              <a:t>dSFT</a:t>
            </a:r>
            <a:r>
              <a:rPr lang="en-US" sz="2000">
                <a:ea typeface="+mn-lt"/>
                <a:cs typeface="+mn-lt"/>
              </a:rPr>
              <a:t>: fine-tunes the base model directly with DPO for one epoch on </a:t>
            </a:r>
            <a:r>
              <a:rPr lang="en-US" sz="2000" err="1">
                <a:ea typeface="+mn-lt"/>
                <a:cs typeface="+mn-lt"/>
              </a:rPr>
              <a:t>UltraFeedback</a:t>
            </a:r>
            <a:r>
              <a:rPr lang="en-US" sz="2000">
                <a:ea typeface="+mn-lt"/>
                <a:cs typeface="+mn-lt"/>
              </a:rPr>
              <a:t>.</a:t>
            </a:r>
            <a:endParaRPr lang="en-US" sz="2000">
              <a:cs typeface="Calibri" panose="020F0502020204030204"/>
            </a:endParaRPr>
          </a:p>
          <a:p>
            <a:pPr marL="285750" indent="-285750">
              <a:buFont typeface="Arial"/>
              <a:buChar char="•"/>
            </a:pPr>
            <a:r>
              <a:rPr lang="en-US" sz="2000">
                <a:ea typeface="+mn-lt"/>
                <a:cs typeface="+mn-lt"/>
              </a:rPr>
              <a:t>dSFT-1: fine-tunes the base model with SFT for one epoch on </a:t>
            </a:r>
            <a:r>
              <a:rPr lang="en-US" sz="2000" err="1">
                <a:ea typeface="+mn-lt"/>
                <a:cs typeface="+mn-lt"/>
              </a:rPr>
              <a:t>UltraChat</a:t>
            </a:r>
            <a:r>
              <a:rPr lang="en-US" sz="2000">
                <a:ea typeface="+mn-lt"/>
                <a:cs typeface="+mn-lt"/>
              </a:rPr>
              <a:t>.</a:t>
            </a:r>
            <a:endParaRPr lang="en-US" sz="2000">
              <a:cs typeface="Calibri"/>
            </a:endParaRPr>
          </a:p>
          <a:p>
            <a:pPr marL="285750" indent="-285750">
              <a:buFont typeface="Arial"/>
              <a:buChar char="•"/>
            </a:pPr>
            <a:r>
              <a:rPr lang="en-US" sz="2000">
                <a:ea typeface="+mn-lt"/>
                <a:cs typeface="+mn-lt"/>
              </a:rPr>
              <a:t>dSFT-2: applies dSFT-1 first, followed by one more epoch of SFT on the top-ranked completions of </a:t>
            </a:r>
            <a:r>
              <a:rPr lang="en-US" sz="2000" err="1">
                <a:ea typeface="+mn-lt"/>
                <a:cs typeface="+mn-lt"/>
              </a:rPr>
              <a:t>UltraFeedback</a:t>
            </a:r>
            <a:r>
              <a:rPr lang="en-US" sz="2000">
                <a:ea typeface="+mn-lt"/>
                <a:cs typeface="+mn-lt"/>
              </a:rPr>
              <a:t>.</a:t>
            </a:r>
            <a:endParaRPr lang="en-US" sz="2000">
              <a:cs typeface="Calibri"/>
            </a:endParaRPr>
          </a:p>
          <a:p>
            <a:pPr marL="285750" indent="-285750">
              <a:buFont typeface="Arial"/>
              <a:buChar char="•"/>
            </a:pPr>
            <a:r>
              <a:rPr lang="en-US" sz="2000" err="1">
                <a:solidFill>
                  <a:srgbClr val="C00000"/>
                </a:solidFill>
                <a:ea typeface="+mn-lt"/>
                <a:cs typeface="+mn-lt"/>
              </a:rPr>
              <a:t>dDPO</a:t>
            </a:r>
            <a:r>
              <a:rPr lang="en-US" sz="2000">
                <a:solidFill>
                  <a:srgbClr val="C00000"/>
                </a:solidFill>
                <a:ea typeface="+mn-lt"/>
                <a:cs typeface="+mn-lt"/>
              </a:rPr>
              <a:t> + </a:t>
            </a:r>
            <a:r>
              <a:rPr lang="en-US" sz="2000" err="1">
                <a:solidFill>
                  <a:srgbClr val="C00000"/>
                </a:solidFill>
                <a:ea typeface="+mn-lt"/>
                <a:cs typeface="+mn-lt"/>
              </a:rPr>
              <a:t>dSFT</a:t>
            </a:r>
            <a:r>
              <a:rPr lang="en-US" sz="2000">
                <a:solidFill>
                  <a:srgbClr val="C00000"/>
                </a:solidFill>
                <a:ea typeface="+mn-lt"/>
                <a:cs typeface="+mn-lt"/>
              </a:rPr>
              <a:t>: applies dSFT-1 first, followed by one epoch of DPO on </a:t>
            </a:r>
            <a:r>
              <a:rPr lang="en-US" sz="2000" err="1">
                <a:solidFill>
                  <a:srgbClr val="C00000"/>
                </a:solidFill>
                <a:ea typeface="+mn-lt"/>
                <a:cs typeface="+mn-lt"/>
              </a:rPr>
              <a:t>UltraFeedback</a:t>
            </a:r>
            <a:r>
              <a:rPr lang="en-US" sz="2000">
                <a:solidFill>
                  <a:srgbClr val="C00000"/>
                </a:solidFill>
                <a:ea typeface="+mn-lt"/>
                <a:cs typeface="+mn-lt"/>
              </a:rPr>
              <a:t>.</a:t>
            </a:r>
            <a:endParaRPr lang="en-US" sz="2000">
              <a:solidFill>
                <a:srgbClr val="C00000"/>
              </a:solidFill>
              <a:cs typeface="Calibri"/>
            </a:endParaRPr>
          </a:p>
        </p:txBody>
      </p:sp>
      <p:sp>
        <p:nvSpPr>
          <p:cNvPr id="8" name="Rectangle 7">
            <a:extLst>
              <a:ext uri="{FF2B5EF4-FFF2-40B4-BE49-F238E27FC236}">
                <a16:creationId xmlns:a16="http://schemas.microsoft.com/office/drawing/2014/main" id="{7FA63AAC-EEC2-5D21-FA02-133E0692C721}"/>
              </a:ext>
            </a:extLst>
          </p:cNvPr>
          <p:cNvSpPr/>
          <p:nvPr/>
        </p:nvSpPr>
        <p:spPr>
          <a:xfrm>
            <a:off x="1040511" y="3344656"/>
            <a:ext cx="8940411" cy="366457"/>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415260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6867F-2DAF-4F20-B9B4-7F063DCEE7CE}"/>
              </a:ext>
            </a:extLst>
          </p:cNvPr>
          <p:cNvSpPr>
            <a:spLocks noGrp="1"/>
          </p:cNvSpPr>
          <p:nvPr>
            <p:ph type="title"/>
          </p:nvPr>
        </p:nvSpPr>
        <p:spPr/>
        <p:txBody>
          <a:bodyPr/>
          <a:lstStyle/>
          <a:p>
            <a:r>
              <a:rPr lang="en-US">
                <a:cs typeface="Calibri Light"/>
              </a:rPr>
              <a:t>Backup Slides</a:t>
            </a:r>
            <a:endParaRPr lang="en-US"/>
          </a:p>
        </p:txBody>
      </p:sp>
      <p:sp>
        <p:nvSpPr>
          <p:cNvPr id="3" name="Content Placeholder 2">
            <a:extLst>
              <a:ext uri="{FF2B5EF4-FFF2-40B4-BE49-F238E27FC236}">
                <a16:creationId xmlns:a16="http://schemas.microsoft.com/office/drawing/2014/main" id="{24EC0CF0-AD28-0611-9F91-7700BFBED142}"/>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2B752B7D-D04B-EAAF-D513-CA8F5E93F336}"/>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DCF2A992-32EB-57CE-0711-7B3D62B75E70}"/>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151BB8DF-85A4-0A09-9F8B-DFB6B58F3B1F}"/>
              </a:ext>
            </a:extLst>
          </p:cNvPr>
          <p:cNvSpPr>
            <a:spLocks noGrp="1"/>
          </p:cNvSpPr>
          <p:nvPr>
            <p:ph type="sldNum" sz="quarter" idx="12"/>
          </p:nvPr>
        </p:nvSpPr>
        <p:spPr/>
        <p:txBody>
          <a:bodyPr/>
          <a:lstStyle/>
          <a:p>
            <a:fld id="{D4F24A5E-B0D2-394D-9970-9AE06BCB59C1}" type="slidenum">
              <a:rPr lang="en-US" smtClean="0"/>
              <a:t>131</a:t>
            </a:fld>
            <a:endParaRPr lang="en-US"/>
          </a:p>
        </p:txBody>
      </p:sp>
    </p:spTree>
    <p:extLst>
      <p:ext uri="{BB962C8B-B14F-4D97-AF65-F5344CB8AC3E}">
        <p14:creationId xmlns:p14="http://schemas.microsoft.com/office/powerpoint/2010/main" val="325418570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DC8279A-17DA-8C4A-B7D7-67F015FAE9D2}"/>
              </a:ext>
            </a:extLst>
          </p:cNvPr>
          <p:cNvSpPr>
            <a:spLocks noGrp="1"/>
          </p:cNvSpPr>
          <p:nvPr>
            <p:ph type="title"/>
          </p:nvPr>
        </p:nvSpPr>
        <p:spPr/>
        <p:txBody>
          <a:bodyPr/>
          <a:lstStyle/>
          <a:p>
            <a:r>
              <a:rPr lang="en-CA"/>
              <a:t>FLAN Task Clustering</a:t>
            </a:r>
          </a:p>
        </p:txBody>
      </p:sp>
      <p:sp>
        <p:nvSpPr>
          <p:cNvPr id="2" name="Date Placeholder 1">
            <a:extLst>
              <a:ext uri="{FF2B5EF4-FFF2-40B4-BE49-F238E27FC236}">
                <a16:creationId xmlns:a16="http://schemas.microsoft.com/office/drawing/2014/main" id="{AF3F2DE1-3059-A4BF-0160-37660B3CC1CC}"/>
              </a:ext>
            </a:extLst>
          </p:cNvPr>
          <p:cNvSpPr>
            <a:spLocks noGrp="1"/>
          </p:cNvSpPr>
          <p:nvPr>
            <p:ph type="dt" sz="half" idx="10"/>
          </p:nvPr>
        </p:nvSpPr>
        <p:spPr/>
        <p:txBody>
          <a:bodyPr/>
          <a:lstStyle/>
          <a:p>
            <a:fld id="{9A561D02-7E11-1544-897F-A30819BC8F60}" type="datetime1">
              <a:rPr lang="en-CA" smtClean="0"/>
              <a:t>2024-04-04</a:t>
            </a:fld>
            <a:endParaRPr lang="en-US"/>
          </a:p>
        </p:txBody>
      </p:sp>
      <p:sp>
        <p:nvSpPr>
          <p:cNvPr id="3" name="Footer Placeholder 2">
            <a:extLst>
              <a:ext uri="{FF2B5EF4-FFF2-40B4-BE49-F238E27FC236}">
                <a16:creationId xmlns:a16="http://schemas.microsoft.com/office/drawing/2014/main" id="{51110ADA-3DF4-C032-0CE4-13AB39FA19EA}"/>
              </a:ext>
            </a:extLst>
          </p:cNvPr>
          <p:cNvSpPr>
            <a:spLocks noGrp="1"/>
          </p:cNvSpPr>
          <p:nvPr>
            <p:ph type="ftr" sz="quarter" idx="11"/>
          </p:nvPr>
        </p:nvSpPr>
        <p:spPr/>
        <p:txBody>
          <a:bodyPr/>
          <a:lstStyle/>
          <a:p>
            <a:r>
              <a:rPr lang="en-US"/>
              <a:t>Slides created for CS886 at UWaterloo</a:t>
            </a:r>
          </a:p>
        </p:txBody>
      </p:sp>
      <p:sp>
        <p:nvSpPr>
          <p:cNvPr id="4" name="Slide Number Placeholder 3">
            <a:extLst>
              <a:ext uri="{FF2B5EF4-FFF2-40B4-BE49-F238E27FC236}">
                <a16:creationId xmlns:a16="http://schemas.microsoft.com/office/drawing/2014/main" id="{39875A57-0952-7AA7-9DEB-1FDC6269AE8E}"/>
              </a:ext>
            </a:extLst>
          </p:cNvPr>
          <p:cNvSpPr>
            <a:spLocks noGrp="1"/>
          </p:cNvSpPr>
          <p:nvPr>
            <p:ph type="sldNum" sz="quarter" idx="12"/>
          </p:nvPr>
        </p:nvSpPr>
        <p:spPr/>
        <p:txBody>
          <a:bodyPr/>
          <a:lstStyle/>
          <a:p>
            <a:fld id="{D4F24A5E-B0D2-394D-9970-9AE06BCB59C1}" type="slidenum">
              <a:rPr lang="en-US" smtClean="0"/>
              <a:t>132</a:t>
            </a:fld>
            <a:endParaRPr lang="en-US"/>
          </a:p>
        </p:txBody>
      </p:sp>
      <p:pic>
        <p:nvPicPr>
          <p:cNvPr id="10" name="Content Placeholder 9">
            <a:extLst>
              <a:ext uri="{FF2B5EF4-FFF2-40B4-BE49-F238E27FC236}">
                <a16:creationId xmlns:a16="http://schemas.microsoft.com/office/drawing/2014/main" id="{FAFDAE89-D166-CB4F-8AA7-B8950A426D65}"/>
              </a:ext>
            </a:extLst>
          </p:cNvPr>
          <p:cNvPicPr>
            <a:picLocks noGrp="1" noChangeAspect="1"/>
          </p:cNvPicPr>
          <p:nvPr>
            <p:ph idx="1"/>
          </p:nvPr>
        </p:nvPicPr>
        <p:blipFill>
          <a:blip r:embed="rId2"/>
          <a:stretch>
            <a:fillRect/>
          </a:stretch>
        </p:blipFill>
        <p:spPr>
          <a:xfrm>
            <a:off x="419834" y="1435852"/>
            <a:ext cx="11139102" cy="4169384"/>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pic>
    </p:spTree>
    <p:extLst>
      <p:ext uri="{BB962C8B-B14F-4D97-AF65-F5344CB8AC3E}">
        <p14:creationId xmlns:p14="http://schemas.microsoft.com/office/powerpoint/2010/main" val="35244392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8E168-05DE-A1B7-6963-71A46BCEA9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4475D4-C3AE-62AF-ADA2-5F795C76C9B0}"/>
              </a:ext>
            </a:extLst>
          </p:cNvPr>
          <p:cNvSpPr>
            <a:spLocks noGrp="1"/>
          </p:cNvSpPr>
          <p:nvPr>
            <p:ph type="title"/>
          </p:nvPr>
        </p:nvSpPr>
        <p:spPr/>
        <p:txBody>
          <a:bodyPr/>
          <a:lstStyle/>
          <a:p>
            <a:r>
              <a:rPr lang="en-CA"/>
              <a:t>FLAN Ablation: Few-shot Instructions</a:t>
            </a:r>
          </a:p>
        </p:txBody>
      </p:sp>
      <p:sp>
        <p:nvSpPr>
          <p:cNvPr id="3" name="Content Placeholder 2">
            <a:extLst>
              <a:ext uri="{FF2B5EF4-FFF2-40B4-BE49-F238E27FC236}">
                <a16:creationId xmlns:a16="http://schemas.microsoft.com/office/drawing/2014/main" id="{87A8DE04-4007-2325-4701-4C0D3EE58817}"/>
              </a:ext>
            </a:extLst>
          </p:cNvPr>
          <p:cNvSpPr>
            <a:spLocks noGrp="1"/>
          </p:cNvSpPr>
          <p:nvPr>
            <p:ph idx="1"/>
          </p:nvPr>
        </p:nvSpPr>
        <p:spPr/>
        <p:txBody>
          <a:bodyPr vert="horz" lIns="91440" tIns="45720" rIns="91440" bIns="45720" rtlCol="0" anchor="t">
            <a:normAutofit/>
          </a:bodyPr>
          <a:lstStyle/>
          <a:p>
            <a:pPr marL="0" indent="0">
              <a:buNone/>
            </a:pPr>
            <a:endParaRPr lang="en-CA" sz="3600"/>
          </a:p>
          <a:p>
            <a:pPr marL="0" indent="0">
              <a:buNone/>
            </a:pPr>
            <a:endParaRPr lang="en-CA" sz="3600"/>
          </a:p>
          <a:p>
            <a:pPr marL="0" indent="0">
              <a:buNone/>
            </a:pPr>
            <a:endParaRPr lang="en-CA" sz="3600"/>
          </a:p>
          <a:p>
            <a:pPr marL="0" indent="0">
              <a:buNone/>
            </a:pPr>
            <a:endParaRPr lang="en-CA" sz="3600"/>
          </a:p>
          <a:p>
            <a:pPr marL="0" indent="0">
              <a:buNone/>
            </a:pPr>
            <a:endParaRPr lang="en-CA" sz="3600"/>
          </a:p>
          <a:p>
            <a:pPr marL="0" indent="0">
              <a:buNone/>
            </a:pPr>
            <a:endParaRPr lang="en-CA" sz="3600"/>
          </a:p>
          <a:p>
            <a:pPr marL="0" indent="0">
              <a:buNone/>
            </a:pPr>
            <a:r>
              <a:rPr lang="en-CA">
                <a:solidFill>
                  <a:srgbClr val="C00000"/>
                </a:solidFill>
              </a:rPr>
              <a:t>FLAN with few-shot instructions still outperforms zero-shot FLAN</a:t>
            </a:r>
            <a:endParaRPr lang="en-CA">
              <a:solidFill>
                <a:srgbClr val="C00000"/>
              </a:solidFill>
              <a:cs typeface="Calibri"/>
            </a:endParaRPr>
          </a:p>
        </p:txBody>
      </p:sp>
      <p:sp>
        <p:nvSpPr>
          <p:cNvPr id="4" name="Date Placeholder 3">
            <a:extLst>
              <a:ext uri="{FF2B5EF4-FFF2-40B4-BE49-F238E27FC236}">
                <a16:creationId xmlns:a16="http://schemas.microsoft.com/office/drawing/2014/main" id="{BCDEB903-FCEC-EF40-4199-7CC59C06164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1F351B-3C41-6C46-A5F1-3CA0D762442A}" type="datetime1">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2024-04-04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FD06E27-8424-F0E9-FF64-872C440A34B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Slides created for CS886 at UWaterloo</a:t>
            </a:r>
          </a:p>
        </p:txBody>
      </p:sp>
      <p:sp>
        <p:nvSpPr>
          <p:cNvPr id="6" name="Slide Number Placeholder 5">
            <a:extLst>
              <a:ext uri="{FF2B5EF4-FFF2-40B4-BE49-F238E27FC236}">
                <a16:creationId xmlns:a16="http://schemas.microsoft.com/office/drawing/2014/main" id="{6D3CDC2B-E77C-C41E-35C3-C89C79AA17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F24A5E-B0D2-394D-9970-9AE06BCB59C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95A7184-8312-07EF-1298-A504F1E48FA5}"/>
              </a:ext>
            </a:extLst>
          </p:cNvPr>
          <p:cNvPicPr>
            <a:picLocks noChangeAspect="1"/>
          </p:cNvPicPr>
          <p:nvPr/>
        </p:nvPicPr>
        <p:blipFill>
          <a:blip r:embed="rId3"/>
          <a:stretch>
            <a:fillRect/>
          </a:stretch>
        </p:blipFill>
        <p:spPr>
          <a:xfrm>
            <a:off x="1006229" y="1874520"/>
            <a:ext cx="9909852" cy="2514599"/>
          </a:xfrm>
          <a:prstGeom prst="rect">
            <a:avLst/>
          </a:prstGeom>
        </p:spPr>
      </p:pic>
    </p:spTree>
    <p:extLst>
      <p:ext uri="{BB962C8B-B14F-4D97-AF65-F5344CB8AC3E}">
        <p14:creationId xmlns:p14="http://schemas.microsoft.com/office/powerpoint/2010/main" val="387837662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5C3F9-E8AD-9BE3-853C-C54891D3EC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5F4D03-8BEC-5ABD-7F71-9D62382E97B9}"/>
              </a:ext>
            </a:extLst>
          </p:cNvPr>
          <p:cNvSpPr>
            <a:spLocks noGrp="1"/>
          </p:cNvSpPr>
          <p:nvPr>
            <p:ph type="title"/>
          </p:nvPr>
        </p:nvSpPr>
        <p:spPr/>
        <p:txBody>
          <a:bodyPr/>
          <a:lstStyle/>
          <a:p>
            <a:r>
              <a:rPr lang="en-CA"/>
              <a:t>FLAN Ablation: Better Prompt Tuning</a:t>
            </a:r>
          </a:p>
        </p:txBody>
      </p:sp>
      <p:sp>
        <p:nvSpPr>
          <p:cNvPr id="3" name="Content Placeholder 2">
            <a:extLst>
              <a:ext uri="{FF2B5EF4-FFF2-40B4-BE49-F238E27FC236}">
                <a16:creationId xmlns:a16="http://schemas.microsoft.com/office/drawing/2014/main" id="{AB0CB4B8-8612-4BF8-3423-1244C50B4F67}"/>
              </a:ext>
            </a:extLst>
          </p:cNvPr>
          <p:cNvSpPr>
            <a:spLocks noGrp="1"/>
          </p:cNvSpPr>
          <p:nvPr>
            <p:ph idx="1"/>
          </p:nvPr>
        </p:nvSpPr>
        <p:spPr/>
        <p:txBody>
          <a:bodyPr vert="horz" lIns="91440" tIns="45720" rIns="91440" bIns="45720" rtlCol="0" anchor="t">
            <a:normAutofit fontScale="92500" lnSpcReduction="10000"/>
          </a:bodyPr>
          <a:lstStyle/>
          <a:p>
            <a:pPr marL="0" indent="0">
              <a:buNone/>
            </a:pPr>
            <a:endParaRPr lang="en-CA" sz="3600"/>
          </a:p>
          <a:p>
            <a:pPr marL="0" indent="0">
              <a:buNone/>
            </a:pPr>
            <a:endParaRPr lang="en-CA" sz="3600"/>
          </a:p>
          <a:p>
            <a:pPr marL="0" indent="0">
              <a:buNone/>
            </a:pPr>
            <a:endParaRPr lang="en-CA" sz="3600">
              <a:solidFill>
                <a:srgbClr val="000000"/>
              </a:solidFill>
            </a:endParaRPr>
          </a:p>
          <a:p>
            <a:pPr marL="0" indent="0">
              <a:buNone/>
            </a:pPr>
            <a:r>
              <a:rPr lang="en-CA">
                <a:solidFill>
                  <a:srgbClr val="C00000"/>
                </a:solidFill>
              </a:rPr>
              <a:t>Instruction tuning helps </a:t>
            </a:r>
            <a:endParaRPr lang="en-CA">
              <a:solidFill>
                <a:srgbClr val="C00000"/>
              </a:solidFill>
              <a:cs typeface="Calibri"/>
            </a:endParaRPr>
          </a:p>
          <a:p>
            <a:pPr marL="0" indent="0">
              <a:buNone/>
            </a:pPr>
            <a:r>
              <a:rPr lang="en-CA">
                <a:solidFill>
                  <a:srgbClr val="C00000"/>
                </a:solidFill>
              </a:rPr>
              <a:t>with prompt tuning </a:t>
            </a:r>
            <a:endParaRPr lang="en-CA">
              <a:solidFill>
                <a:srgbClr val="C00000"/>
              </a:solidFill>
              <a:cs typeface="Calibri"/>
            </a:endParaRPr>
          </a:p>
          <a:p>
            <a:pPr marL="0" indent="0">
              <a:buNone/>
            </a:pPr>
            <a:r>
              <a:rPr lang="en-CA">
                <a:solidFill>
                  <a:srgbClr val="C00000"/>
                </a:solidFill>
              </a:rPr>
              <a:t>Effectiveness</a:t>
            </a:r>
            <a:endParaRPr lang="en-CA">
              <a:solidFill>
                <a:srgbClr val="C00000"/>
              </a:solidFill>
              <a:cs typeface="Calibri"/>
            </a:endParaRPr>
          </a:p>
          <a:p>
            <a:pPr marL="0" indent="0">
              <a:buNone/>
            </a:pPr>
            <a:endParaRPr lang="en-CA" sz="3600"/>
          </a:p>
          <a:p>
            <a:pPr marL="0" indent="0">
              <a:buNone/>
            </a:pPr>
            <a:endParaRPr lang="en-CA" sz="3600"/>
          </a:p>
          <a:p>
            <a:pPr marL="0" indent="0">
              <a:buNone/>
            </a:pPr>
            <a:r>
              <a:rPr lang="en-CA" sz="3600"/>
              <a:t>								</a:t>
            </a:r>
          </a:p>
          <a:p>
            <a:pPr marL="0" indent="0">
              <a:buNone/>
            </a:pPr>
            <a:r>
              <a:rPr lang="en-CA" sz="3600"/>
              <a:t>						</a:t>
            </a:r>
            <a:r>
              <a:rPr lang="en-CA" sz="2200"/>
              <a:t>Average performance on </a:t>
            </a:r>
            <a:r>
              <a:rPr lang="en-CA" sz="2200" err="1"/>
              <a:t>SuperGLUE</a:t>
            </a:r>
            <a:r>
              <a:rPr lang="en-CA" sz="2200"/>
              <a:t> dev set</a:t>
            </a:r>
          </a:p>
        </p:txBody>
      </p:sp>
      <p:sp>
        <p:nvSpPr>
          <p:cNvPr id="4" name="Date Placeholder 3">
            <a:extLst>
              <a:ext uri="{FF2B5EF4-FFF2-40B4-BE49-F238E27FC236}">
                <a16:creationId xmlns:a16="http://schemas.microsoft.com/office/drawing/2014/main" id="{7DCBAFEA-B13F-EF41-2ABD-0E0449390DA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1F351B-3C41-6C46-A5F1-3CA0D762442A}" type="datetime1">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2024-04-04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7F5E2BF-6D7E-4A5C-682D-35CF7D70293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Slides created for CS886 at UWaterloo</a:t>
            </a:r>
          </a:p>
        </p:txBody>
      </p:sp>
      <p:sp>
        <p:nvSpPr>
          <p:cNvPr id="6" name="Slide Number Placeholder 5">
            <a:extLst>
              <a:ext uri="{FF2B5EF4-FFF2-40B4-BE49-F238E27FC236}">
                <a16:creationId xmlns:a16="http://schemas.microsoft.com/office/drawing/2014/main" id="{3C608FF1-1D92-5659-C7E3-8912AD74F6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F24A5E-B0D2-394D-9970-9AE06BCB59C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BC87FD4-2FEA-1BD6-2B88-C4C4E431544B}"/>
              </a:ext>
            </a:extLst>
          </p:cNvPr>
          <p:cNvPicPr>
            <a:picLocks noChangeAspect="1"/>
          </p:cNvPicPr>
          <p:nvPr/>
        </p:nvPicPr>
        <p:blipFill>
          <a:blip r:embed="rId3"/>
          <a:stretch>
            <a:fillRect/>
          </a:stretch>
        </p:blipFill>
        <p:spPr>
          <a:xfrm>
            <a:off x="6228008" y="1254036"/>
            <a:ext cx="4847118" cy="4197431"/>
          </a:xfrm>
          <a:prstGeom prst="rect">
            <a:avLst/>
          </a:prstGeom>
        </p:spPr>
      </p:pic>
    </p:spTree>
    <p:extLst>
      <p:ext uri="{BB962C8B-B14F-4D97-AF65-F5344CB8AC3E}">
        <p14:creationId xmlns:p14="http://schemas.microsoft.com/office/powerpoint/2010/main" val="366771154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A7C4E-D96D-760F-685D-87153FD23546}"/>
              </a:ext>
            </a:extLst>
          </p:cNvPr>
          <p:cNvSpPr>
            <a:spLocks noGrp="1"/>
          </p:cNvSpPr>
          <p:nvPr>
            <p:ph type="title"/>
          </p:nvPr>
        </p:nvSpPr>
        <p:spPr/>
        <p:txBody>
          <a:bodyPr/>
          <a:lstStyle/>
          <a:p>
            <a:r>
              <a:rPr lang="en-CA"/>
              <a:t>T0 Dataset Clustering into tasks</a:t>
            </a:r>
          </a:p>
        </p:txBody>
      </p:sp>
      <p:sp>
        <p:nvSpPr>
          <p:cNvPr id="3" name="Content Placeholder 2">
            <a:extLst>
              <a:ext uri="{FF2B5EF4-FFF2-40B4-BE49-F238E27FC236}">
                <a16:creationId xmlns:a16="http://schemas.microsoft.com/office/drawing/2014/main" id="{FCF6B617-9C8B-0AFA-4780-3B18982548B0}"/>
              </a:ext>
            </a:extLst>
          </p:cNvPr>
          <p:cNvSpPr>
            <a:spLocks noGrp="1"/>
          </p:cNvSpPr>
          <p:nvPr>
            <p:ph idx="1"/>
          </p:nvPr>
        </p:nvSpPr>
        <p:spPr/>
        <p:txBody>
          <a:bodyPr>
            <a:normAutofit fontScale="92500" lnSpcReduction="20000"/>
          </a:bodyPr>
          <a:lstStyle/>
          <a:p>
            <a:endParaRPr lang="en-CA"/>
          </a:p>
          <a:p>
            <a:endParaRPr lang="en-CA"/>
          </a:p>
          <a:p>
            <a:endParaRPr lang="en-CA"/>
          </a:p>
          <a:p>
            <a:endParaRPr lang="en-CA"/>
          </a:p>
          <a:p>
            <a:endParaRPr lang="en-CA"/>
          </a:p>
          <a:p>
            <a:endParaRPr lang="en-CA"/>
          </a:p>
          <a:p>
            <a:endParaRPr lang="en-CA"/>
          </a:p>
          <a:p>
            <a:endParaRPr lang="en-CA"/>
          </a:p>
          <a:p>
            <a:endParaRPr lang="en-CA"/>
          </a:p>
          <a:p>
            <a:pPr marL="0" indent="0" algn="ctr">
              <a:buNone/>
            </a:pPr>
            <a:endParaRPr lang="en-CA"/>
          </a:p>
          <a:p>
            <a:pPr marL="0" indent="0" algn="ctr">
              <a:buNone/>
            </a:pPr>
            <a:r>
              <a:rPr lang="en-CA"/>
              <a:t>Yellow </a:t>
            </a:r>
            <a:r>
              <a:rPr lang="en-CA" err="1"/>
              <a:t>datsets</a:t>
            </a:r>
            <a:r>
              <a:rPr lang="en-CA"/>
              <a:t> are used for training,</a:t>
            </a:r>
          </a:p>
          <a:p>
            <a:pPr marL="0" indent="0" algn="ctr">
              <a:buNone/>
            </a:pPr>
            <a:r>
              <a:rPr lang="en-CA"/>
              <a:t>green dataset are held-out</a:t>
            </a:r>
          </a:p>
        </p:txBody>
      </p:sp>
      <p:sp>
        <p:nvSpPr>
          <p:cNvPr id="4" name="Date Placeholder 3">
            <a:extLst>
              <a:ext uri="{FF2B5EF4-FFF2-40B4-BE49-F238E27FC236}">
                <a16:creationId xmlns:a16="http://schemas.microsoft.com/office/drawing/2014/main" id="{8CAC0AD2-F1CC-12A8-CAB4-8F271B78D02B}"/>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75888961-8EDC-0BC5-EB61-32CC11455B3E}"/>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A9450A71-3A2F-C647-5D85-32F61F41EC5C}"/>
              </a:ext>
            </a:extLst>
          </p:cNvPr>
          <p:cNvSpPr>
            <a:spLocks noGrp="1"/>
          </p:cNvSpPr>
          <p:nvPr>
            <p:ph type="sldNum" sz="quarter" idx="12"/>
          </p:nvPr>
        </p:nvSpPr>
        <p:spPr/>
        <p:txBody>
          <a:bodyPr/>
          <a:lstStyle/>
          <a:p>
            <a:fld id="{D4F24A5E-B0D2-394D-9970-9AE06BCB59C1}" type="slidenum">
              <a:rPr lang="en-US" smtClean="0"/>
              <a:t>135</a:t>
            </a:fld>
            <a:endParaRPr lang="en-US"/>
          </a:p>
        </p:txBody>
      </p:sp>
      <p:pic>
        <p:nvPicPr>
          <p:cNvPr id="10" name="Picture 9">
            <a:extLst>
              <a:ext uri="{FF2B5EF4-FFF2-40B4-BE49-F238E27FC236}">
                <a16:creationId xmlns:a16="http://schemas.microsoft.com/office/drawing/2014/main" id="{847D1B56-F7BA-869C-703B-9DFF57CE3934}"/>
              </a:ext>
            </a:extLst>
          </p:cNvPr>
          <p:cNvPicPr>
            <a:picLocks noChangeAspect="1"/>
          </p:cNvPicPr>
          <p:nvPr/>
        </p:nvPicPr>
        <p:blipFill>
          <a:blip r:embed="rId2"/>
          <a:stretch>
            <a:fillRect/>
          </a:stretch>
        </p:blipFill>
        <p:spPr>
          <a:xfrm>
            <a:off x="2795138" y="1296020"/>
            <a:ext cx="5967862" cy="3920352"/>
          </a:xfrm>
          <a:prstGeom prst="rect">
            <a:avLst/>
          </a:prstGeom>
        </p:spPr>
      </p:pic>
    </p:spTree>
    <p:extLst>
      <p:ext uri="{BB962C8B-B14F-4D97-AF65-F5344CB8AC3E}">
        <p14:creationId xmlns:p14="http://schemas.microsoft.com/office/powerpoint/2010/main" val="268878526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E7815-0796-E2C2-C9ED-5B96BA25964D}"/>
              </a:ext>
            </a:extLst>
          </p:cNvPr>
          <p:cNvSpPr>
            <a:spLocks noGrp="1"/>
          </p:cNvSpPr>
          <p:nvPr>
            <p:ph type="title"/>
          </p:nvPr>
        </p:nvSpPr>
        <p:spPr/>
        <p:txBody>
          <a:bodyPr/>
          <a:lstStyle/>
          <a:p>
            <a:r>
              <a:rPr lang="en-US">
                <a:cs typeface="Calibri Light"/>
              </a:rPr>
              <a:t>LIMA Ablation study: Dataset Quantity</a:t>
            </a:r>
            <a:endParaRPr lang="en-US"/>
          </a:p>
        </p:txBody>
      </p:sp>
      <p:sp>
        <p:nvSpPr>
          <p:cNvPr id="4" name="Date Placeholder 3">
            <a:extLst>
              <a:ext uri="{FF2B5EF4-FFF2-40B4-BE49-F238E27FC236}">
                <a16:creationId xmlns:a16="http://schemas.microsoft.com/office/drawing/2014/main" id="{E06FDCFE-EF08-54F8-BAA5-F8DF7A327465}"/>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3CACA23A-BD2E-407A-16BD-EE94B118A44E}"/>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C930EBC7-1A86-7CB8-61E2-681EF64E6694}"/>
              </a:ext>
            </a:extLst>
          </p:cNvPr>
          <p:cNvSpPr>
            <a:spLocks noGrp="1"/>
          </p:cNvSpPr>
          <p:nvPr>
            <p:ph type="sldNum" sz="quarter" idx="12"/>
          </p:nvPr>
        </p:nvSpPr>
        <p:spPr/>
        <p:txBody>
          <a:bodyPr/>
          <a:lstStyle/>
          <a:p>
            <a:fld id="{D4F24A5E-B0D2-394D-9970-9AE06BCB59C1}" type="slidenum">
              <a:rPr lang="en-US" smtClean="0"/>
              <a:t>136</a:t>
            </a:fld>
            <a:endParaRPr lang="en-US"/>
          </a:p>
        </p:txBody>
      </p:sp>
      <p:sp>
        <p:nvSpPr>
          <p:cNvPr id="12" name="Content Placeholder 11">
            <a:extLst>
              <a:ext uri="{FF2B5EF4-FFF2-40B4-BE49-F238E27FC236}">
                <a16:creationId xmlns:a16="http://schemas.microsoft.com/office/drawing/2014/main" id="{8735A711-2BF9-8687-F977-46CBB6EF1ABE}"/>
              </a:ext>
            </a:extLst>
          </p:cNvPr>
          <p:cNvSpPr>
            <a:spLocks noGrp="1"/>
          </p:cNvSpPr>
          <p:nvPr>
            <p:ph idx="1"/>
          </p:nvPr>
        </p:nvSpPr>
        <p:spPr/>
        <p:txBody>
          <a:bodyPr vert="horz" lIns="91440" tIns="45720" rIns="91440" bIns="45720" rtlCol="0" anchor="t">
            <a:normAutofit/>
          </a:bodyPr>
          <a:lstStyle/>
          <a:p>
            <a:endParaRPr lang="en-US"/>
          </a:p>
          <a:p>
            <a:endParaRPr lang="en-US">
              <a:cs typeface="Calibri"/>
            </a:endParaRPr>
          </a:p>
          <a:p>
            <a:endParaRPr lang="en-US">
              <a:cs typeface="Calibri"/>
            </a:endParaRPr>
          </a:p>
          <a:p>
            <a:pPr marL="0" indent="0">
              <a:buNone/>
            </a:pPr>
            <a:r>
              <a:rPr lang="en-US">
                <a:solidFill>
                  <a:srgbClr val="C00000"/>
                </a:solidFill>
                <a:cs typeface="Calibri"/>
              </a:rPr>
              <a:t>Increasing data quantity </a:t>
            </a:r>
            <a:endParaRPr lang="en-US">
              <a:solidFill>
                <a:srgbClr val="000000"/>
              </a:solidFill>
              <a:cs typeface="Calibri"/>
            </a:endParaRPr>
          </a:p>
          <a:p>
            <a:pPr marL="0" indent="0">
              <a:buNone/>
            </a:pPr>
            <a:r>
              <a:rPr lang="en-US">
                <a:solidFill>
                  <a:srgbClr val="C00000"/>
                </a:solidFill>
                <a:cs typeface="Calibri"/>
              </a:rPr>
              <a:t>doesn't further improve </a:t>
            </a:r>
            <a:endParaRPr lang="en-US">
              <a:solidFill>
                <a:srgbClr val="000000"/>
              </a:solidFill>
              <a:cs typeface="Calibri"/>
            </a:endParaRPr>
          </a:p>
          <a:p>
            <a:pPr marL="0" indent="0">
              <a:buNone/>
            </a:pPr>
            <a:r>
              <a:rPr lang="en-US">
                <a:solidFill>
                  <a:srgbClr val="C00000"/>
                </a:solidFill>
                <a:cs typeface="Calibri"/>
              </a:rPr>
              <a:t>the performance of the </a:t>
            </a:r>
            <a:endParaRPr lang="en-US">
              <a:solidFill>
                <a:srgbClr val="000000"/>
              </a:solidFill>
              <a:cs typeface="Calibri"/>
            </a:endParaRPr>
          </a:p>
          <a:p>
            <a:pPr marL="0" indent="0">
              <a:buNone/>
            </a:pPr>
            <a:r>
              <a:rPr lang="en-US">
                <a:solidFill>
                  <a:srgbClr val="C00000"/>
                </a:solidFill>
                <a:cs typeface="Calibri"/>
              </a:rPr>
              <a:t>7B model</a:t>
            </a:r>
            <a:endParaRPr lang="en-US">
              <a:cs typeface="Calibri"/>
            </a:endParaRPr>
          </a:p>
        </p:txBody>
      </p:sp>
      <p:pic>
        <p:nvPicPr>
          <p:cNvPr id="13" name="Picture 12" descr="A graph with red and blue lines&#10;&#10;Description automatically generated">
            <a:extLst>
              <a:ext uri="{FF2B5EF4-FFF2-40B4-BE49-F238E27FC236}">
                <a16:creationId xmlns:a16="http://schemas.microsoft.com/office/drawing/2014/main" id="{2DD51A7C-0EED-DAEC-B1D2-251B97A735A1}"/>
              </a:ext>
            </a:extLst>
          </p:cNvPr>
          <p:cNvPicPr>
            <a:picLocks noChangeAspect="1"/>
          </p:cNvPicPr>
          <p:nvPr/>
        </p:nvPicPr>
        <p:blipFill>
          <a:blip r:embed="rId2"/>
          <a:stretch>
            <a:fillRect/>
          </a:stretch>
        </p:blipFill>
        <p:spPr>
          <a:xfrm>
            <a:off x="4784952" y="1353911"/>
            <a:ext cx="6508298" cy="4389665"/>
          </a:xfrm>
          <a:prstGeom prst="rect">
            <a:avLst/>
          </a:prstGeom>
        </p:spPr>
      </p:pic>
    </p:spTree>
    <p:extLst>
      <p:ext uri="{BB962C8B-B14F-4D97-AF65-F5344CB8AC3E}">
        <p14:creationId xmlns:p14="http://schemas.microsoft.com/office/powerpoint/2010/main" val="344823187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E7815-0796-E2C2-C9ED-5B96BA25964D}"/>
              </a:ext>
            </a:extLst>
          </p:cNvPr>
          <p:cNvSpPr>
            <a:spLocks noGrp="1"/>
          </p:cNvSpPr>
          <p:nvPr>
            <p:ph type="title"/>
          </p:nvPr>
        </p:nvSpPr>
        <p:spPr/>
        <p:txBody>
          <a:bodyPr/>
          <a:lstStyle/>
          <a:p>
            <a:r>
              <a:rPr lang="en-US">
                <a:cs typeface="Calibri Light"/>
              </a:rPr>
              <a:t>LIMA Ablation study: Multi-turn</a:t>
            </a:r>
            <a:endParaRPr lang="en-US"/>
          </a:p>
        </p:txBody>
      </p:sp>
      <p:sp>
        <p:nvSpPr>
          <p:cNvPr id="4" name="Date Placeholder 3">
            <a:extLst>
              <a:ext uri="{FF2B5EF4-FFF2-40B4-BE49-F238E27FC236}">
                <a16:creationId xmlns:a16="http://schemas.microsoft.com/office/drawing/2014/main" id="{E06FDCFE-EF08-54F8-BAA5-F8DF7A327465}"/>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3CACA23A-BD2E-407A-16BD-EE94B118A44E}"/>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C930EBC7-1A86-7CB8-61E2-681EF64E6694}"/>
              </a:ext>
            </a:extLst>
          </p:cNvPr>
          <p:cNvSpPr>
            <a:spLocks noGrp="1"/>
          </p:cNvSpPr>
          <p:nvPr>
            <p:ph type="sldNum" sz="quarter" idx="12"/>
          </p:nvPr>
        </p:nvSpPr>
        <p:spPr/>
        <p:txBody>
          <a:bodyPr/>
          <a:lstStyle/>
          <a:p>
            <a:fld id="{D4F24A5E-B0D2-394D-9970-9AE06BCB59C1}" type="slidenum">
              <a:rPr lang="en-US" smtClean="0"/>
              <a:t>137</a:t>
            </a:fld>
            <a:endParaRPr lang="en-US"/>
          </a:p>
        </p:txBody>
      </p:sp>
      <p:sp>
        <p:nvSpPr>
          <p:cNvPr id="12" name="Content Placeholder 11">
            <a:extLst>
              <a:ext uri="{FF2B5EF4-FFF2-40B4-BE49-F238E27FC236}">
                <a16:creationId xmlns:a16="http://schemas.microsoft.com/office/drawing/2014/main" id="{8735A711-2BF9-8687-F977-46CBB6EF1ABE}"/>
              </a:ext>
            </a:extLst>
          </p:cNvPr>
          <p:cNvSpPr>
            <a:spLocks noGrp="1"/>
          </p:cNvSpPr>
          <p:nvPr>
            <p:ph idx="1"/>
          </p:nvPr>
        </p:nvSpPr>
        <p:spPr/>
        <p:txBody>
          <a:bodyPr vert="horz" lIns="91440" tIns="45720" rIns="91440" bIns="45720" rtlCol="0" anchor="t">
            <a:normAutofit/>
          </a:bodyPr>
          <a:lstStyle/>
          <a:p>
            <a:r>
              <a:rPr lang="en-US">
                <a:ea typeface="+mn-lt"/>
                <a:cs typeface="+mn-lt"/>
              </a:rPr>
              <a:t>In 6 out of 10 conversations, LIMA fails to follow the prompt within 3 interactions</a:t>
            </a:r>
          </a:p>
          <a:p>
            <a:r>
              <a:rPr lang="en-US">
                <a:ea typeface="+mn-lt"/>
                <a:cs typeface="+mn-lt"/>
              </a:rPr>
              <a:t>Added 30 multi-turn dialogue chains to </a:t>
            </a:r>
          </a:p>
          <a:p>
            <a:pPr marL="0" indent="0">
              <a:buNone/>
            </a:pPr>
            <a:r>
              <a:rPr lang="en-US">
                <a:ea typeface="+mn-lt"/>
                <a:cs typeface="+mn-lt"/>
              </a:rPr>
              <a:t>  1000 training examples</a:t>
            </a:r>
            <a:endParaRPr lang="en-US">
              <a:cs typeface="Calibri" panose="020F0502020204030204"/>
            </a:endParaRPr>
          </a:p>
          <a:p>
            <a:pPr lvl="1"/>
            <a:r>
              <a:rPr lang="en-US">
                <a:ea typeface="+mn-lt"/>
                <a:cs typeface="+mn-lt"/>
              </a:rPr>
              <a:t>10 </a:t>
            </a:r>
            <a:r>
              <a:rPr lang="en-US">
                <a:solidFill>
                  <a:srgbClr val="000000"/>
                </a:solidFill>
                <a:ea typeface="+mn-lt"/>
                <a:cs typeface="+mn-lt"/>
              </a:rPr>
              <a:t>Manually</a:t>
            </a:r>
            <a:r>
              <a:rPr lang="en-US">
                <a:ea typeface="+mn-lt"/>
                <a:cs typeface="+mn-lt"/>
              </a:rPr>
              <a:t> written</a:t>
            </a:r>
          </a:p>
          <a:p>
            <a:pPr lvl="1"/>
            <a:r>
              <a:rPr lang="en-US">
                <a:ea typeface="+mn-lt"/>
                <a:cs typeface="+mn-lt"/>
              </a:rPr>
              <a:t>20 edited version of comment</a:t>
            </a:r>
          </a:p>
          <a:p>
            <a:pPr marL="457200" lvl="1" indent="0">
              <a:buNone/>
            </a:pPr>
            <a:r>
              <a:rPr lang="en-US">
                <a:ea typeface="+mn-lt"/>
                <a:cs typeface="+mn-lt"/>
              </a:rPr>
              <a:t>   chains on stack exchange  </a:t>
            </a:r>
            <a:br>
              <a:rPr lang="en-US">
                <a:ea typeface="+mn-lt"/>
                <a:cs typeface="+mn-lt"/>
              </a:rPr>
            </a:br>
            <a:br>
              <a:rPr lang="en-US">
                <a:ea typeface="+mn-lt"/>
                <a:cs typeface="+mn-lt"/>
              </a:rPr>
            </a:br>
            <a:endParaRPr lang="en-US">
              <a:ea typeface="+mn-lt"/>
              <a:cs typeface="+mn-lt"/>
            </a:endParaRPr>
          </a:p>
          <a:p>
            <a:pPr marL="0" indent="0">
              <a:buNone/>
            </a:pPr>
            <a:r>
              <a:rPr lang="en-US">
                <a:solidFill>
                  <a:srgbClr val="C00000"/>
                </a:solidFill>
                <a:cs typeface="Calibri"/>
              </a:rPr>
              <a:t>Only 30 examples vastly improves multi-turn </a:t>
            </a:r>
          </a:p>
          <a:p>
            <a:pPr marL="0" indent="0">
              <a:buNone/>
            </a:pPr>
            <a:r>
              <a:rPr lang="en-US">
                <a:solidFill>
                  <a:srgbClr val="C00000"/>
                </a:solidFill>
                <a:cs typeface="Calibri"/>
              </a:rPr>
              <a:t>dialog performance of LIMA</a:t>
            </a:r>
          </a:p>
        </p:txBody>
      </p:sp>
      <p:pic>
        <p:nvPicPr>
          <p:cNvPr id="3" name="Picture 2" descr="A graph of percentages&#10;&#10;Description automatically generated">
            <a:extLst>
              <a:ext uri="{FF2B5EF4-FFF2-40B4-BE49-F238E27FC236}">
                <a16:creationId xmlns:a16="http://schemas.microsoft.com/office/drawing/2014/main" id="{D95B3ADD-AECD-8508-2D5E-903687DF65B4}"/>
              </a:ext>
            </a:extLst>
          </p:cNvPr>
          <p:cNvPicPr>
            <a:picLocks noChangeAspect="1"/>
          </p:cNvPicPr>
          <p:nvPr/>
        </p:nvPicPr>
        <p:blipFill>
          <a:blip r:embed="rId2"/>
          <a:stretch>
            <a:fillRect/>
          </a:stretch>
        </p:blipFill>
        <p:spPr>
          <a:xfrm>
            <a:off x="8052706" y="1692047"/>
            <a:ext cx="3064330" cy="4671334"/>
          </a:xfrm>
          <a:prstGeom prst="rect">
            <a:avLst/>
          </a:prstGeom>
        </p:spPr>
      </p:pic>
    </p:spTree>
    <p:extLst>
      <p:ext uri="{BB962C8B-B14F-4D97-AF65-F5344CB8AC3E}">
        <p14:creationId xmlns:p14="http://schemas.microsoft.com/office/powerpoint/2010/main" val="22645804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52EEF-A795-30F4-9EF8-916472B62E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7645D2-80F5-0156-484B-83E3F91932D4}"/>
              </a:ext>
            </a:extLst>
          </p:cNvPr>
          <p:cNvSpPr>
            <a:spLocks noGrp="1"/>
          </p:cNvSpPr>
          <p:nvPr>
            <p:ph type="title"/>
          </p:nvPr>
        </p:nvSpPr>
        <p:spPr/>
        <p:txBody>
          <a:bodyPr/>
          <a:lstStyle/>
          <a:p>
            <a:r>
              <a:rPr lang="en-CA"/>
              <a:t>Classification vs Generation Tasks</a:t>
            </a:r>
          </a:p>
        </p:txBody>
      </p:sp>
      <p:sp>
        <p:nvSpPr>
          <p:cNvPr id="3" name="Content Placeholder 2">
            <a:extLst>
              <a:ext uri="{FF2B5EF4-FFF2-40B4-BE49-F238E27FC236}">
                <a16:creationId xmlns:a16="http://schemas.microsoft.com/office/drawing/2014/main" id="{46D24146-5B71-8CFE-2EE5-2A690AC9E3C2}"/>
              </a:ext>
            </a:extLst>
          </p:cNvPr>
          <p:cNvSpPr>
            <a:spLocks noGrp="1"/>
          </p:cNvSpPr>
          <p:nvPr>
            <p:ph idx="1"/>
          </p:nvPr>
        </p:nvSpPr>
        <p:spPr/>
        <p:txBody>
          <a:bodyPr vert="horz" lIns="91440" tIns="45720" rIns="91440" bIns="45720" rtlCol="0" anchor="t">
            <a:normAutofit/>
          </a:bodyPr>
          <a:lstStyle/>
          <a:p>
            <a:r>
              <a:rPr lang="en-CA" sz="3200"/>
              <a:t>The base model (LaMDA-PT) is </a:t>
            </a:r>
            <a:r>
              <a:rPr lang="en-CA" sz="3200">
                <a:solidFill>
                  <a:srgbClr val="C00000"/>
                </a:solidFill>
              </a:rPr>
              <a:t>decoder-only</a:t>
            </a:r>
            <a:endParaRPr lang="en-CA" sz="3200">
              <a:solidFill>
                <a:srgbClr val="C00000"/>
              </a:solidFill>
              <a:cs typeface="Calibri"/>
            </a:endParaRPr>
          </a:p>
          <a:p>
            <a:endParaRPr lang="en-CA" sz="3200"/>
          </a:p>
          <a:p>
            <a:r>
              <a:rPr lang="en-CA" sz="3200"/>
              <a:t>Works as is for free-text generation</a:t>
            </a:r>
          </a:p>
          <a:p>
            <a:pPr marL="0" indent="0">
              <a:buNone/>
            </a:pPr>
            <a:r>
              <a:rPr lang="en-CA" sz="3200"/>
              <a:t>   tasks (e.g., summarization)</a:t>
            </a:r>
          </a:p>
          <a:p>
            <a:endParaRPr lang="en-CA" sz="3200"/>
          </a:p>
          <a:p>
            <a:r>
              <a:rPr lang="en-CA" sz="3200">
                <a:solidFill>
                  <a:srgbClr val="C00000"/>
                </a:solidFill>
              </a:rPr>
              <a:t>Needs options for classification</a:t>
            </a:r>
            <a:endParaRPr lang="en-CA" sz="3200">
              <a:solidFill>
                <a:srgbClr val="C00000"/>
              </a:solidFill>
              <a:cs typeface="Calibri"/>
            </a:endParaRPr>
          </a:p>
          <a:p>
            <a:pPr marL="0" indent="0">
              <a:buNone/>
            </a:pPr>
            <a:r>
              <a:rPr lang="en-CA" sz="3200">
                <a:solidFill>
                  <a:srgbClr val="C00000"/>
                </a:solidFill>
              </a:rPr>
              <a:t>  tasks (e.g., closed QA)</a:t>
            </a:r>
            <a:endParaRPr lang="en-CA" sz="3200">
              <a:solidFill>
                <a:srgbClr val="C00000"/>
              </a:solidFill>
              <a:cs typeface="Calibri"/>
            </a:endParaRPr>
          </a:p>
          <a:p>
            <a:pPr lvl="1"/>
            <a:endParaRPr lang="en-CA"/>
          </a:p>
          <a:p>
            <a:pPr lvl="1"/>
            <a:endParaRPr lang="en-CA"/>
          </a:p>
          <a:p>
            <a:endParaRPr lang="en-CA"/>
          </a:p>
          <a:p>
            <a:endParaRPr lang="en-CA"/>
          </a:p>
          <a:p>
            <a:pPr lvl="1"/>
            <a:endParaRPr lang="en-CA"/>
          </a:p>
          <a:p>
            <a:endParaRPr lang="en-CA"/>
          </a:p>
        </p:txBody>
      </p:sp>
      <p:sp>
        <p:nvSpPr>
          <p:cNvPr id="4" name="Date Placeholder 3">
            <a:extLst>
              <a:ext uri="{FF2B5EF4-FFF2-40B4-BE49-F238E27FC236}">
                <a16:creationId xmlns:a16="http://schemas.microsoft.com/office/drawing/2014/main" id="{D6BD1DCA-2F21-97B7-1D0D-86141F98140D}"/>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68046097-6ED1-2E14-5807-5FF7CB708ED0}"/>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9B9C57B9-2904-6152-A2AD-DE13A9757B8F}"/>
              </a:ext>
            </a:extLst>
          </p:cNvPr>
          <p:cNvSpPr>
            <a:spLocks noGrp="1"/>
          </p:cNvSpPr>
          <p:nvPr>
            <p:ph type="sldNum" sz="quarter" idx="12"/>
          </p:nvPr>
        </p:nvSpPr>
        <p:spPr/>
        <p:txBody>
          <a:bodyPr/>
          <a:lstStyle/>
          <a:p>
            <a:fld id="{D4F24A5E-B0D2-394D-9970-9AE06BCB59C1}" type="slidenum">
              <a:rPr lang="en-US" smtClean="0"/>
              <a:t>14</a:t>
            </a:fld>
            <a:endParaRPr lang="en-US"/>
          </a:p>
        </p:txBody>
      </p:sp>
      <p:pic>
        <p:nvPicPr>
          <p:cNvPr id="9" name="Picture 8">
            <a:extLst>
              <a:ext uri="{FF2B5EF4-FFF2-40B4-BE49-F238E27FC236}">
                <a16:creationId xmlns:a16="http://schemas.microsoft.com/office/drawing/2014/main" id="{9DECE92E-EFD0-6AB4-DE1A-663EB6340B1F}"/>
              </a:ext>
            </a:extLst>
          </p:cNvPr>
          <p:cNvPicPr>
            <a:picLocks noChangeAspect="1"/>
          </p:cNvPicPr>
          <p:nvPr/>
        </p:nvPicPr>
        <p:blipFill>
          <a:blip r:embed="rId3"/>
          <a:stretch>
            <a:fillRect/>
          </a:stretch>
        </p:blipFill>
        <p:spPr>
          <a:xfrm>
            <a:off x="7436478" y="2371372"/>
            <a:ext cx="3642927" cy="3117143"/>
          </a:xfrm>
          <a:prstGeom prst="rect">
            <a:avLst/>
          </a:prstGeom>
        </p:spPr>
      </p:pic>
      <p:sp>
        <p:nvSpPr>
          <p:cNvPr id="10" name="Rectangle 9">
            <a:extLst>
              <a:ext uri="{FF2B5EF4-FFF2-40B4-BE49-F238E27FC236}">
                <a16:creationId xmlns:a16="http://schemas.microsoft.com/office/drawing/2014/main" id="{AFF739A5-D7CD-B982-2771-A26274BBC96E}"/>
              </a:ext>
            </a:extLst>
          </p:cNvPr>
          <p:cNvSpPr/>
          <p:nvPr/>
        </p:nvSpPr>
        <p:spPr>
          <a:xfrm>
            <a:off x="7347857" y="4136572"/>
            <a:ext cx="3777344" cy="604157"/>
          </a:xfrm>
          <a:prstGeom prst="rect">
            <a:avLst/>
          </a:prstGeom>
          <a:noFill/>
          <a:ln w="381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rgbClr val="820000"/>
              </a:solidFill>
            </a:endParaRPr>
          </a:p>
        </p:txBody>
      </p:sp>
    </p:spTree>
    <p:extLst>
      <p:ext uri="{BB962C8B-B14F-4D97-AF65-F5344CB8AC3E}">
        <p14:creationId xmlns:p14="http://schemas.microsoft.com/office/powerpoint/2010/main" val="12545150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70541-60AF-79C3-9A1E-3D87A73E52CD}"/>
              </a:ext>
            </a:extLst>
          </p:cNvPr>
          <p:cNvSpPr>
            <a:spLocks noGrp="1"/>
          </p:cNvSpPr>
          <p:nvPr>
            <p:ph type="title"/>
          </p:nvPr>
        </p:nvSpPr>
        <p:spPr/>
        <p:txBody>
          <a:bodyPr>
            <a:normAutofit/>
          </a:bodyPr>
          <a:lstStyle/>
          <a:p>
            <a:r>
              <a:rPr lang="en-CA"/>
              <a:t>Training Details: Base Model</a:t>
            </a:r>
          </a:p>
        </p:txBody>
      </p:sp>
      <p:sp>
        <p:nvSpPr>
          <p:cNvPr id="3" name="Content Placeholder 2">
            <a:extLst>
              <a:ext uri="{FF2B5EF4-FFF2-40B4-BE49-F238E27FC236}">
                <a16:creationId xmlns:a16="http://schemas.microsoft.com/office/drawing/2014/main" id="{B9E57BC7-2F6C-483E-BDB8-5A27CCBC5301}"/>
              </a:ext>
            </a:extLst>
          </p:cNvPr>
          <p:cNvSpPr>
            <a:spLocks noGrp="1"/>
          </p:cNvSpPr>
          <p:nvPr>
            <p:ph idx="1"/>
          </p:nvPr>
        </p:nvSpPr>
        <p:spPr/>
        <p:txBody>
          <a:bodyPr vert="horz" lIns="91440" tIns="45720" rIns="91440" bIns="45720" rtlCol="0" anchor="t">
            <a:normAutofit/>
          </a:bodyPr>
          <a:lstStyle/>
          <a:p>
            <a:r>
              <a:rPr lang="en-CA" sz="3200"/>
              <a:t>Language Models for Dialog Applications (LaMDA-PT)</a:t>
            </a:r>
            <a:endParaRPr lang="en-US"/>
          </a:p>
          <a:p>
            <a:endParaRPr lang="en-CA" sz="3200">
              <a:cs typeface="Calibri"/>
            </a:endParaRPr>
          </a:p>
          <a:p>
            <a:r>
              <a:rPr lang="en-CA" sz="3200">
                <a:cs typeface="Calibri"/>
              </a:rPr>
              <a:t>Decoder only, trained for next token generation</a:t>
            </a:r>
            <a:endParaRPr lang="en-CA"/>
          </a:p>
          <a:p>
            <a:endParaRPr lang="en-CA" sz="3200"/>
          </a:p>
          <a:p>
            <a:r>
              <a:rPr lang="en-CA" sz="3200"/>
              <a:t>137B parameters</a:t>
            </a:r>
            <a:endParaRPr lang="en-US">
              <a:cs typeface="Calibri"/>
            </a:endParaRPr>
          </a:p>
          <a:p>
            <a:endParaRPr lang="en-CA" sz="3200"/>
          </a:p>
          <a:p>
            <a:r>
              <a:rPr lang="en-CA" sz="3200"/>
              <a:t>Pretrained on web documents, dialog data, and Wikipedia</a:t>
            </a:r>
            <a:endParaRPr lang="en-CA"/>
          </a:p>
          <a:p>
            <a:pPr lvl="1"/>
            <a:r>
              <a:rPr lang="en-CA" sz="2800">
                <a:cs typeface="Calibri"/>
              </a:rPr>
              <a:t>1.56T words, 2.81T</a:t>
            </a:r>
            <a:endParaRPr lang="en-CA" sz="2800">
              <a:solidFill>
                <a:srgbClr val="000000"/>
              </a:solidFill>
              <a:ea typeface="+mn-lt"/>
              <a:cs typeface="+mn-lt"/>
            </a:endParaRPr>
          </a:p>
          <a:p>
            <a:pPr lvl="1"/>
            <a:r>
              <a:rPr lang="en-CA" sz="2800"/>
              <a:t>10% of training data is non-English</a:t>
            </a:r>
          </a:p>
          <a:p>
            <a:endParaRPr lang="en-CA" sz="3200">
              <a:cs typeface="Calibri"/>
            </a:endParaRPr>
          </a:p>
          <a:p>
            <a:endParaRPr lang="en-CA" sz="3200">
              <a:cs typeface="Calibri"/>
            </a:endParaRPr>
          </a:p>
          <a:p>
            <a:pPr marL="0" indent="0">
              <a:buNone/>
            </a:pPr>
            <a:endParaRPr lang="en-CA" sz="3200">
              <a:cs typeface="Calibri"/>
            </a:endParaRPr>
          </a:p>
        </p:txBody>
      </p:sp>
      <p:sp>
        <p:nvSpPr>
          <p:cNvPr id="4" name="Date Placeholder 3">
            <a:extLst>
              <a:ext uri="{FF2B5EF4-FFF2-40B4-BE49-F238E27FC236}">
                <a16:creationId xmlns:a16="http://schemas.microsoft.com/office/drawing/2014/main" id="{F691EBDF-08AF-E749-9B67-5FC274E5BC41}"/>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223EE442-ADB1-21E8-E3BC-31B92CAF3F5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20E6220D-43D8-DEE9-AE97-B533A6666B27}"/>
              </a:ext>
            </a:extLst>
          </p:cNvPr>
          <p:cNvSpPr>
            <a:spLocks noGrp="1"/>
          </p:cNvSpPr>
          <p:nvPr>
            <p:ph type="sldNum" sz="quarter" idx="12"/>
          </p:nvPr>
        </p:nvSpPr>
        <p:spPr/>
        <p:txBody>
          <a:bodyPr/>
          <a:lstStyle/>
          <a:p>
            <a:fld id="{D4F24A5E-B0D2-394D-9970-9AE06BCB59C1}" type="slidenum">
              <a:rPr lang="en-US" smtClean="0"/>
              <a:t>15</a:t>
            </a:fld>
            <a:endParaRPr lang="en-US"/>
          </a:p>
        </p:txBody>
      </p:sp>
    </p:spTree>
    <p:extLst>
      <p:ext uri="{BB962C8B-B14F-4D97-AF65-F5344CB8AC3E}">
        <p14:creationId xmlns:p14="http://schemas.microsoft.com/office/powerpoint/2010/main" val="1525302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70541-60AF-79C3-9A1E-3D87A73E52CD}"/>
              </a:ext>
            </a:extLst>
          </p:cNvPr>
          <p:cNvSpPr>
            <a:spLocks noGrp="1"/>
          </p:cNvSpPr>
          <p:nvPr>
            <p:ph type="title"/>
          </p:nvPr>
        </p:nvSpPr>
        <p:spPr/>
        <p:txBody>
          <a:bodyPr>
            <a:normAutofit/>
          </a:bodyPr>
          <a:lstStyle/>
          <a:p>
            <a:r>
              <a:rPr lang="en-CA"/>
              <a:t>Training Details: FLAN Training</a:t>
            </a:r>
          </a:p>
        </p:txBody>
      </p:sp>
      <p:sp>
        <p:nvSpPr>
          <p:cNvPr id="3" name="Content Placeholder 2">
            <a:extLst>
              <a:ext uri="{FF2B5EF4-FFF2-40B4-BE49-F238E27FC236}">
                <a16:creationId xmlns:a16="http://schemas.microsoft.com/office/drawing/2014/main" id="{B9E57BC7-2F6C-483E-BDB8-5A27CCBC5301}"/>
              </a:ext>
            </a:extLst>
          </p:cNvPr>
          <p:cNvSpPr>
            <a:spLocks noGrp="1"/>
          </p:cNvSpPr>
          <p:nvPr>
            <p:ph idx="1"/>
          </p:nvPr>
        </p:nvSpPr>
        <p:spPr/>
        <p:txBody>
          <a:bodyPr vert="horz" lIns="91440" tIns="45720" rIns="91440" bIns="45720" rtlCol="0" anchor="t">
            <a:normAutofit/>
          </a:bodyPr>
          <a:lstStyle/>
          <a:p>
            <a:r>
              <a:rPr lang="en-CA" sz="3000">
                <a:cs typeface="Calibri"/>
              </a:rPr>
              <a:t>Mix examples from all datasets together and sample randomly</a:t>
            </a:r>
            <a:endParaRPr lang="en-US" sz="3000">
              <a:solidFill>
                <a:srgbClr val="808080"/>
              </a:solidFill>
              <a:cs typeface="Calibri"/>
            </a:endParaRPr>
          </a:p>
          <a:p>
            <a:pPr lvl="1"/>
            <a:r>
              <a:rPr lang="en-CA" sz="2600">
                <a:cs typeface="Calibri"/>
              </a:rPr>
              <a:t>capped at 30k for each dataset</a:t>
            </a:r>
            <a:endParaRPr lang="en-CA" sz="2600">
              <a:solidFill>
                <a:srgbClr val="000000"/>
              </a:solidFill>
              <a:cs typeface="Calibri"/>
            </a:endParaRPr>
          </a:p>
          <a:p>
            <a:pPr marL="457200" lvl="1" indent="0">
              <a:buNone/>
            </a:pPr>
            <a:endParaRPr lang="en-CA" sz="2600">
              <a:cs typeface="Calibri"/>
            </a:endParaRPr>
          </a:p>
          <a:p>
            <a:r>
              <a:rPr lang="en-US" sz="3000">
                <a:cs typeface="Calibri"/>
              </a:rPr>
              <a:t>1024 input and 256 output tokens</a:t>
            </a:r>
            <a:endParaRPr lang="en-CA" sz="3000">
              <a:solidFill>
                <a:srgbClr val="808080"/>
              </a:solidFill>
              <a:cs typeface="Calibri"/>
            </a:endParaRPr>
          </a:p>
          <a:p>
            <a:endParaRPr lang="en-US" sz="3000">
              <a:cs typeface="Calibri"/>
            </a:endParaRPr>
          </a:p>
          <a:p>
            <a:r>
              <a:rPr lang="en-US" sz="3000">
                <a:cs typeface="Calibri"/>
              </a:rPr>
              <a:t>30k gradient steps with a batch size of 8,192</a:t>
            </a:r>
            <a:endParaRPr lang="en-US" sz="3000">
              <a:solidFill>
                <a:srgbClr val="808080"/>
              </a:solidFill>
              <a:cs typeface="Calibri"/>
            </a:endParaRPr>
          </a:p>
          <a:p>
            <a:endParaRPr lang="en-US" sz="3000">
              <a:cs typeface="Calibri"/>
            </a:endParaRPr>
          </a:p>
          <a:p>
            <a:r>
              <a:rPr lang="en-US" sz="3000" err="1">
                <a:cs typeface="Calibri"/>
              </a:rPr>
              <a:t>Adafactor</a:t>
            </a:r>
            <a:r>
              <a:rPr lang="en-US" sz="3000">
                <a:cs typeface="Calibri"/>
              </a:rPr>
              <a:t> optimizer with a learning rate of 3e-5</a:t>
            </a:r>
            <a:endParaRPr lang="en-US" sz="3000">
              <a:solidFill>
                <a:srgbClr val="000000"/>
              </a:solidFill>
              <a:cs typeface="Calibri"/>
            </a:endParaRPr>
          </a:p>
          <a:p>
            <a:pPr marL="0" indent="0">
              <a:buNone/>
            </a:pPr>
            <a:endParaRPr lang="en-US" sz="3000">
              <a:cs typeface="Calibri"/>
            </a:endParaRPr>
          </a:p>
          <a:p>
            <a:r>
              <a:rPr lang="en-US" sz="3000">
                <a:cs typeface="Calibri"/>
              </a:rPr>
              <a:t>60 hours on a TPUv3 with 128 cores </a:t>
            </a:r>
            <a:endParaRPr lang="en-CA" sz="3000">
              <a:cs typeface="Calibri"/>
            </a:endParaRPr>
          </a:p>
          <a:p>
            <a:pPr marL="0" indent="0">
              <a:buNone/>
            </a:pPr>
            <a:endParaRPr lang="en-CA" sz="3200">
              <a:cs typeface="Calibri"/>
            </a:endParaRPr>
          </a:p>
        </p:txBody>
      </p:sp>
      <p:sp>
        <p:nvSpPr>
          <p:cNvPr id="4" name="Date Placeholder 3">
            <a:extLst>
              <a:ext uri="{FF2B5EF4-FFF2-40B4-BE49-F238E27FC236}">
                <a16:creationId xmlns:a16="http://schemas.microsoft.com/office/drawing/2014/main" id="{F691EBDF-08AF-E749-9B67-5FC274E5BC41}"/>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223EE442-ADB1-21E8-E3BC-31B92CAF3F5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20E6220D-43D8-DEE9-AE97-B533A6666B27}"/>
              </a:ext>
            </a:extLst>
          </p:cNvPr>
          <p:cNvSpPr>
            <a:spLocks noGrp="1"/>
          </p:cNvSpPr>
          <p:nvPr>
            <p:ph type="sldNum" sz="quarter" idx="12"/>
          </p:nvPr>
        </p:nvSpPr>
        <p:spPr/>
        <p:txBody>
          <a:bodyPr/>
          <a:lstStyle/>
          <a:p>
            <a:fld id="{D4F24A5E-B0D2-394D-9970-9AE06BCB59C1}" type="slidenum">
              <a:rPr lang="en-US" smtClean="0"/>
              <a:t>16</a:t>
            </a:fld>
            <a:endParaRPr lang="en-US"/>
          </a:p>
        </p:txBody>
      </p:sp>
    </p:spTree>
    <p:extLst>
      <p:ext uri="{BB962C8B-B14F-4D97-AF65-F5344CB8AC3E}">
        <p14:creationId xmlns:p14="http://schemas.microsoft.com/office/powerpoint/2010/main" val="15656566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7A3E6-F12A-EDFC-30D0-5D91B451BA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7B1D63-A61C-8B84-B8B7-9D64F543FA87}"/>
              </a:ext>
            </a:extLst>
          </p:cNvPr>
          <p:cNvSpPr>
            <a:spLocks noGrp="1"/>
          </p:cNvSpPr>
          <p:nvPr>
            <p:ph type="title"/>
          </p:nvPr>
        </p:nvSpPr>
        <p:spPr/>
        <p:txBody>
          <a:bodyPr>
            <a:normAutofit/>
          </a:bodyPr>
          <a:lstStyle/>
          <a:p>
            <a:r>
              <a:rPr lang="en-CA"/>
              <a:t>Zero-shot Results</a:t>
            </a:r>
          </a:p>
        </p:txBody>
      </p:sp>
      <p:sp>
        <p:nvSpPr>
          <p:cNvPr id="3" name="Content Placeholder 2">
            <a:extLst>
              <a:ext uri="{FF2B5EF4-FFF2-40B4-BE49-F238E27FC236}">
                <a16:creationId xmlns:a16="http://schemas.microsoft.com/office/drawing/2014/main" id="{43355E18-0384-9AE0-3168-4F4DD770600D}"/>
              </a:ext>
            </a:extLst>
          </p:cNvPr>
          <p:cNvSpPr>
            <a:spLocks noGrp="1"/>
          </p:cNvSpPr>
          <p:nvPr>
            <p:ph idx="1"/>
          </p:nvPr>
        </p:nvSpPr>
        <p:spPr/>
        <p:txBody>
          <a:bodyPr vert="horz" lIns="91440" tIns="45720" rIns="91440" bIns="45720" rtlCol="0" anchor="t">
            <a:normAutofit/>
          </a:bodyPr>
          <a:lstStyle/>
          <a:p>
            <a:pPr marL="0" indent="0">
              <a:buNone/>
            </a:pPr>
            <a:endParaRPr lang="en-CA">
              <a:cs typeface="Calibri"/>
            </a:endParaRPr>
          </a:p>
          <a:p>
            <a:pPr marL="0" indent="0">
              <a:buNone/>
            </a:pPr>
            <a:endParaRPr lang="en-CA">
              <a:cs typeface="Calibri"/>
            </a:endParaRPr>
          </a:p>
          <a:p>
            <a:pPr marL="0" indent="0">
              <a:buNone/>
            </a:pPr>
            <a:endParaRPr lang="en-CA">
              <a:cs typeface="Calibri"/>
            </a:endParaRPr>
          </a:p>
          <a:p>
            <a:pPr marL="0" indent="0">
              <a:buNone/>
            </a:pPr>
            <a:endParaRPr lang="en-CA">
              <a:cs typeface="Calibri"/>
            </a:endParaRPr>
          </a:p>
          <a:p>
            <a:pPr marL="0" indent="0">
              <a:buNone/>
            </a:pPr>
            <a:r>
              <a:rPr lang="en-CA">
                <a:solidFill>
                  <a:srgbClr val="C00000"/>
                </a:solidFill>
                <a:cs typeface="Calibri"/>
              </a:rPr>
              <a:t>FLAN outperforms</a:t>
            </a:r>
          </a:p>
          <a:p>
            <a:pPr marL="0" indent="0">
              <a:buNone/>
            </a:pPr>
            <a:r>
              <a:rPr lang="en-CA">
                <a:solidFill>
                  <a:srgbClr val="C00000"/>
                </a:solidFill>
                <a:cs typeface="Calibri"/>
              </a:rPr>
              <a:t>the base LaMDA-PT</a:t>
            </a:r>
            <a:endParaRPr lang="en-CA">
              <a:solidFill>
                <a:srgbClr val="C00000"/>
              </a:solidFill>
            </a:endParaRPr>
          </a:p>
          <a:p>
            <a:pPr marL="0" indent="0">
              <a:buNone/>
            </a:pPr>
            <a:endParaRPr lang="en-CA">
              <a:cs typeface="Calibri"/>
            </a:endParaRPr>
          </a:p>
        </p:txBody>
      </p:sp>
      <p:sp>
        <p:nvSpPr>
          <p:cNvPr id="4" name="Date Placeholder 3">
            <a:extLst>
              <a:ext uri="{FF2B5EF4-FFF2-40B4-BE49-F238E27FC236}">
                <a16:creationId xmlns:a16="http://schemas.microsoft.com/office/drawing/2014/main" id="{6B932C62-0E5A-31AB-D86A-08EB99E118B1}"/>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A557616D-BBF2-965D-D2C8-11E8833E38B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27E14698-4F4E-4866-948E-E2843624C0A9}"/>
              </a:ext>
            </a:extLst>
          </p:cNvPr>
          <p:cNvSpPr>
            <a:spLocks noGrp="1"/>
          </p:cNvSpPr>
          <p:nvPr>
            <p:ph type="sldNum" sz="quarter" idx="12"/>
          </p:nvPr>
        </p:nvSpPr>
        <p:spPr/>
        <p:txBody>
          <a:bodyPr/>
          <a:lstStyle/>
          <a:p>
            <a:fld id="{D4F24A5E-B0D2-394D-9970-9AE06BCB59C1}" type="slidenum">
              <a:rPr lang="en-US" smtClean="0"/>
              <a:t>17</a:t>
            </a:fld>
            <a:endParaRPr lang="en-US"/>
          </a:p>
        </p:txBody>
      </p:sp>
      <p:pic>
        <p:nvPicPr>
          <p:cNvPr id="8" name="Picture 7">
            <a:extLst>
              <a:ext uri="{FF2B5EF4-FFF2-40B4-BE49-F238E27FC236}">
                <a16:creationId xmlns:a16="http://schemas.microsoft.com/office/drawing/2014/main" id="{3DF54928-D8E9-6546-8A36-645B829BF453}"/>
              </a:ext>
            </a:extLst>
          </p:cNvPr>
          <p:cNvPicPr>
            <a:picLocks noChangeAspect="1"/>
          </p:cNvPicPr>
          <p:nvPr/>
        </p:nvPicPr>
        <p:blipFill>
          <a:blip r:embed="rId3"/>
          <a:stretch>
            <a:fillRect/>
          </a:stretch>
        </p:blipFill>
        <p:spPr>
          <a:xfrm>
            <a:off x="4237428" y="1278062"/>
            <a:ext cx="7118767" cy="4916334"/>
          </a:xfrm>
          <a:prstGeom prst="rect">
            <a:avLst/>
          </a:prstGeom>
        </p:spPr>
      </p:pic>
      <p:sp>
        <p:nvSpPr>
          <p:cNvPr id="9" name="Rectangle 8">
            <a:extLst>
              <a:ext uri="{FF2B5EF4-FFF2-40B4-BE49-F238E27FC236}">
                <a16:creationId xmlns:a16="http://schemas.microsoft.com/office/drawing/2014/main" id="{D0AFA255-B2AC-F6FE-4129-1CE3A9A0E0C0}"/>
              </a:ext>
            </a:extLst>
          </p:cNvPr>
          <p:cNvSpPr/>
          <p:nvPr/>
        </p:nvSpPr>
        <p:spPr>
          <a:xfrm>
            <a:off x="4386943" y="2166257"/>
            <a:ext cx="6738258" cy="234045"/>
          </a:xfrm>
          <a:prstGeom prst="rect">
            <a:avLst/>
          </a:prstGeom>
          <a:noFill/>
          <a:ln w="381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rgbClr val="820000"/>
              </a:solidFill>
            </a:endParaRPr>
          </a:p>
        </p:txBody>
      </p:sp>
    </p:spTree>
    <p:extLst>
      <p:ext uri="{BB962C8B-B14F-4D97-AF65-F5344CB8AC3E}">
        <p14:creationId xmlns:p14="http://schemas.microsoft.com/office/powerpoint/2010/main" val="31040261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7A3E6-F12A-EDFC-30D0-5D91B451BA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7B1D63-A61C-8B84-B8B7-9D64F543FA87}"/>
              </a:ext>
            </a:extLst>
          </p:cNvPr>
          <p:cNvSpPr>
            <a:spLocks noGrp="1"/>
          </p:cNvSpPr>
          <p:nvPr>
            <p:ph type="title"/>
          </p:nvPr>
        </p:nvSpPr>
        <p:spPr/>
        <p:txBody>
          <a:bodyPr>
            <a:normAutofit/>
          </a:bodyPr>
          <a:lstStyle/>
          <a:p>
            <a:r>
              <a:rPr lang="en-CA"/>
              <a:t>Zero-shot Results</a:t>
            </a:r>
          </a:p>
        </p:txBody>
      </p:sp>
      <p:sp>
        <p:nvSpPr>
          <p:cNvPr id="3" name="Content Placeholder 2">
            <a:extLst>
              <a:ext uri="{FF2B5EF4-FFF2-40B4-BE49-F238E27FC236}">
                <a16:creationId xmlns:a16="http://schemas.microsoft.com/office/drawing/2014/main" id="{43355E18-0384-9AE0-3168-4F4DD770600D}"/>
              </a:ext>
            </a:extLst>
          </p:cNvPr>
          <p:cNvSpPr>
            <a:spLocks noGrp="1"/>
          </p:cNvSpPr>
          <p:nvPr>
            <p:ph idx="1"/>
          </p:nvPr>
        </p:nvSpPr>
        <p:spPr/>
        <p:txBody>
          <a:bodyPr vert="horz" lIns="91440" tIns="45720" rIns="91440" bIns="45720" rtlCol="0" anchor="t">
            <a:normAutofit/>
          </a:bodyPr>
          <a:lstStyle/>
          <a:p>
            <a:pPr marL="0" indent="0">
              <a:buNone/>
            </a:pPr>
            <a:endParaRPr lang="en-CA">
              <a:cs typeface="Calibri"/>
            </a:endParaRPr>
          </a:p>
          <a:p>
            <a:pPr marL="0" indent="0">
              <a:buNone/>
            </a:pPr>
            <a:endParaRPr lang="en-CA">
              <a:cs typeface="Calibri"/>
            </a:endParaRPr>
          </a:p>
          <a:p>
            <a:pPr marL="0" indent="0">
              <a:buNone/>
            </a:pPr>
            <a:endParaRPr lang="en-CA">
              <a:cs typeface="Calibri"/>
            </a:endParaRPr>
          </a:p>
          <a:p>
            <a:pPr marL="0" indent="0">
              <a:buNone/>
            </a:pPr>
            <a:endParaRPr lang="en-CA">
              <a:cs typeface="Calibri"/>
            </a:endParaRPr>
          </a:p>
          <a:p>
            <a:pPr marL="0" indent="0">
              <a:buNone/>
            </a:pPr>
            <a:r>
              <a:rPr lang="en-CA">
                <a:solidFill>
                  <a:srgbClr val="C00000"/>
                </a:solidFill>
                <a:cs typeface="Calibri"/>
              </a:rPr>
              <a:t>In some cases, FLAN</a:t>
            </a:r>
          </a:p>
          <a:p>
            <a:pPr marL="0" indent="0">
              <a:buNone/>
            </a:pPr>
            <a:r>
              <a:rPr lang="en-CA">
                <a:solidFill>
                  <a:srgbClr val="C00000"/>
                </a:solidFill>
                <a:cs typeface="Calibri"/>
              </a:rPr>
              <a:t>bridges the gap with</a:t>
            </a:r>
          </a:p>
          <a:p>
            <a:pPr marL="0" indent="0">
              <a:buNone/>
            </a:pPr>
            <a:r>
              <a:rPr lang="en-CA">
                <a:solidFill>
                  <a:srgbClr val="C00000"/>
                </a:solidFill>
                <a:cs typeface="Calibri"/>
              </a:rPr>
              <a:t>supervised models</a:t>
            </a:r>
            <a:endParaRPr lang="en-CA"/>
          </a:p>
          <a:p>
            <a:pPr marL="0" indent="0">
              <a:buNone/>
            </a:pPr>
            <a:endParaRPr lang="en-CA">
              <a:cs typeface="Calibri"/>
            </a:endParaRPr>
          </a:p>
        </p:txBody>
      </p:sp>
      <p:sp>
        <p:nvSpPr>
          <p:cNvPr id="4" name="Date Placeholder 3">
            <a:extLst>
              <a:ext uri="{FF2B5EF4-FFF2-40B4-BE49-F238E27FC236}">
                <a16:creationId xmlns:a16="http://schemas.microsoft.com/office/drawing/2014/main" id="{6B932C62-0E5A-31AB-D86A-08EB99E118B1}"/>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A557616D-BBF2-965D-D2C8-11E8833E38B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27E14698-4F4E-4866-948E-E2843624C0A9}"/>
              </a:ext>
            </a:extLst>
          </p:cNvPr>
          <p:cNvSpPr>
            <a:spLocks noGrp="1"/>
          </p:cNvSpPr>
          <p:nvPr>
            <p:ph type="sldNum" sz="quarter" idx="12"/>
          </p:nvPr>
        </p:nvSpPr>
        <p:spPr/>
        <p:txBody>
          <a:bodyPr/>
          <a:lstStyle/>
          <a:p>
            <a:fld id="{D4F24A5E-B0D2-394D-9970-9AE06BCB59C1}" type="slidenum">
              <a:rPr lang="en-US" smtClean="0"/>
              <a:t>18</a:t>
            </a:fld>
            <a:endParaRPr lang="en-US"/>
          </a:p>
        </p:txBody>
      </p:sp>
      <p:pic>
        <p:nvPicPr>
          <p:cNvPr id="8" name="Picture 7">
            <a:extLst>
              <a:ext uri="{FF2B5EF4-FFF2-40B4-BE49-F238E27FC236}">
                <a16:creationId xmlns:a16="http://schemas.microsoft.com/office/drawing/2014/main" id="{3DF54928-D8E9-6546-8A36-645B829BF453}"/>
              </a:ext>
            </a:extLst>
          </p:cNvPr>
          <p:cNvPicPr>
            <a:picLocks noChangeAspect="1"/>
          </p:cNvPicPr>
          <p:nvPr/>
        </p:nvPicPr>
        <p:blipFill>
          <a:blip r:embed="rId3"/>
          <a:stretch>
            <a:fillRect/>
          </a:stretch>
        </p:blipFill>
        <p:spPr>
          <a:xfrm>
            <a:off x="4237428" y="1278062"/>
            <a:ext cx="7118767" cy="4916334"/>
          </a:xfrm>
          <a:prstGeom prst="rect">
            <a:avLst/>
          </a:prstGeom>
        </p:spPr>
      </p:pic>
      <p:sp>
        <p:nvSpPr>
          <p:cNvPr id="9" name="Rectangle 8">
            <a:extLst>
              <a:ext uri="{FF2B5EF4-FFF2-40B4-BE49-F238E27FC236}">
                <a16:creationId xmlns:a16="http://schemas.microsoft.com/office/drawing/2014/main" id="{D0AFA255-B2AC-F6FE-4129-1CE3A9A0E0C0}"/>
              </a:ext>
            </a:extLst>
          </p:cNvPr>
          <p:cNvSpPr/>
          <p:nvPr/>
        </p:nvSpPr>
        <p:spPr>
          <a:xfrm>
            <a:off x="4343400" y="5072742"/>
            <a:ext cx="3548743" cy="604161"/>
          </a:xfrm>
          <a:prstGeom prst="rect">
            <a:avLst/>
          </a:prstGeom>
          <a:noFill/>
          <a:ln w="381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rgbClr val="820000"/>
              </a:solidFill>
            </a:endParaRPr>
          </a:p>
        </p:txBody>
      </p:sp>
      <p:sp>
        <p:nvSpPr>
          <p:cNvPr id="7" name="Rectangle 6">
            <a:extLst>
              <a:ext uri="{FF2B5EF4-FFF2-40B4-BE49-F238E27FC236}">
                <a16:creationId xmlns:a16="http://schemas.microsoft.com/office/drawing/2014/main" id="{FCC3C687-0EE5-756D-9D86-B044F1B6D6AC}"/>
              </a:ext>
            </a:extLst>
          </p:cNvPr>
          <p:cNvSpPr/>
          <p:nvPr/>
        </p:nvSpPr>
        <p:spPr>
          <a:xfrm>
            <a:off x="6683828" y="1404256"/>
            <a:ext cx="2416629" cy="810991"/>
          </a:xfrm>
          <a:prstGeom prst="rect">
            <a:avLst/>
          </a:prstGeom>
          <a:noFill/>
          <a:ln w="381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rgbClr val="820000"/>
              </a:solidFill>
            </a:endParaRPr>
          </a:p>
        </p:txBody>
      </p:sp>
    </p:spTree>
    <p:extLst>
      <p:ext uri="{BB962C8B-B14F-4D97-AF65-F5344CB8AC3E}">
        <p14:creationId xmlns:p14="http://schemas.microsoft.com/office/powerpoint/2010/main" val="4466781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6778D14D-32E3-7DE8-3A2E-C75AA544A853}"/>
              </a:ext>
            </a:extLst>
          </p:cNvPr>
          <p:cNvPicPr>
            <a:picLocks noGrp="1" noChangeAspect="1"/>
          </p:cNvPicPr>
          <p:nvPr>
            <p:ph idx="1"/>
          </p:nvPr>
        </p:nvPicPr>
        <p:blipFill>
          <a:blip r:embed="rId2"/>
          <a:stretch>
            <a:fillRect/>
          </a:stretch>
        </p:blipFill>
        <p:spPr>
          <a:xfrm>
            <a:off x="1276016" y="3246119"/>
            <a:ext cx="8880665" cy="2499613"/>
          </a:xfrm>
        </p:spPr>
      </p:pic>
      <p:sp>
        <p:nvSpPr>
          <p:cNvPr id="2" name="Title 1">
            <a:extLst>
              <a:ext uri="{FF2B5EF4-FFF2-40B4-BE49-F238E27FC236}">
                <a16:creationId xmlns:a16="http://schemas.microsoft.com/office/drawing/2014/main" id="{6933A339-CB15-D644-5D90-0D0577B10C0A}"/>
              </a:ext>
            </a:extLst>
          </p:cNvPr>
          <p:cNvSpPr>
            <a:spLocks noGrp="1"/>
          </p:cNvSpPr>
          <p:nvPr>
            <p:ph type="title"/>
          </p:nvPr>
        </p:nvSpPr>
        <p:spPr/>
        <p:txBody>
          <a:bodyPr/>
          <a:lstStyle/>
          <a:p>
            <a:r>
              <a:rPr lang="en-CA"/>
              <a:t>FLAN vs GPT-3</a:t>
            </a:r>
          </a:p>
        </p:txBody>
      </p:sp>
      <p:sp>
        <p:nvSpPr>
          <p:cNvPr id="4" name="Date Placeholder 3">
            <a:extLst>
              <a:ext uri="{FF2B5EF4-FFF2-40B4-BE49-F238E27FC236}">
                <a16:creationId xmlns:a16="http://schemas.microsoft.com/office/drawing/2014/main" id="{E63ACBED-A0EC-474D-E2DD-03C76CDEABB5}"/>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1F6A6A4D-FAD7-923B-70E7-337E914B1F66}"/>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9E3D527F-8B07-8299-B3BC-32AFBEBA973C}"/>
              </a:ext>
            </a:extLst>
          </p:cNvPr>
          <p:cNvSpPr>
            <a:spLocks noGrp="1"/>
          </p:cNvSpPr>
          <p:nvPr>
            <p:ph type="sldNum" sz="quarter" idx="12"/>
          </p:nvPr>
        </p:nvSpPr>
        <p:spPr/>
        <p:txBody>
          <a:bodyPr/>
          <a:lstStyle/>
          <a:p>
            <a:fld id="{D4F24A5E-B0D2-394D-9970-9AE06BCB59C1}" type="slidenum">
              <a:rPr lang="en-US" smtClean="0"/>
              <a:t>19</a:t>
            </a:fld>
            <a:endParaRPr lang="en-US"/>
          </a:p>
        </p:txBody>
      </p:sp>
      <p:sp>
        <p:nvSpPr>
          <p:cNvPr id="9" name="Content Placeholder 2">
            <a:extLst>
              <a:ext uri="{FF2B5EF4-FFF2-40B4-BE49-F238E27FC236}">
                <a16:creationId xmlns:a16="http://schemas.microsoft.com/office/drawing/2014/main" id="{874BB241-DBFB-DF1A-8B5B-814323D01298}"/>
              </a:ext>
            </a:extLst>
          </p:cNvPr>
          <p:cNvSpPr txBox="1">
            <a:spLocks/>
          </p:cNvSpPr>
          <p:nvPr/>
        </p:nvSpPr>
        <p:spPr>
          <a:xfrm>
            <a:off x="838200" y="1260629"/>
            <a:ext cx="10515600" cy="491633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3200"/>
              <a:t>FLAN outperforms GPT-3 zero-shot and few-shot on some tasks</a:t>
            </a:r>
          </a:p>
          <a:p>
            <a:r>
              <a:rPr lang="en-CA" sz="3200"/>
              <a:t>Task types with most gain from instruction tuning are selected</a:t>
            </a:r>
            <a:endParaRPr lang="en-CA" sz="3200">
              <a:cs typeface="Calibri"/>
            </a:endParaRPr>
          </a:p>
          <a:p>
            <a:endParaRPr lang="en-CA" sz="3200"/>
          </a:p>
        </p:txBody>
      </p:sp>
    </p:spTree>
    <p:extLst>
      <p:ext uri="{BB962C8B-B14F-4D97-AF65-F5344CB8AC3E}">
        <p14:creationId xmlns:p14="http://schemas.microsoft.com/office/powerpoint/2010/main" val="402722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D13C7DF-62D6-B3F6-CB0C-F963B532C09F}"/>
              </a:ext>
            </a:extLst>
          </p:cNvPr>
          <p:cNvSpPr>
            <a:spLocks noGrp="1"/>
          </p:cNvSpPr>
          <p:nvPr>
            <p:ph type="title"/>
          </p:nvPr>
        </p:nvSpPr>
        <p:spPr>
          <a:xfrm>
            <a:off x="0" y="2374232"/>
            <a:ext cx="12192000" cy="1931068"/>
          </a:xfrm>
        </p:spPr>
        <p:txBody>
          <a:bodyPr anchor="ctr" anchorCtr="0">
            <a:noAutofit/>
          </a:bodyPr>
          <a:lstStyle/>
          <a:p>
            <a:pPr>
              <a:lnSpc>
                <a:spcPct val="100000"/>
              </a:lnSpc>
            </a:pPr>
            <a:r>
              <a:rPr lang="en-US" sz="6000" dirty="0"/>
              <a:t>Large </a:t>
            </a:r>
            <a:r>
              <a:rPr lang="en-US" sz="6000"/>
              <a:t>Language Models,</a:t>
            </a:r>
            <a:br>
              <a:rPr lang="en-US" sz="6000"/>
            </a:br>
            <a:r>
              <a:rPr lang="en-US" sz="6000"/>
              <a:t>Chatbots,</a:t>
            </a:r>
            <a:br>
              <a:rPr lang="en-US" sz="6000" dirty="0"/>
            </a:br>
            <a:r>
              <a:rPr lang="en-US" sz="6000" dirty="0"/>
              <a:t>Instruction Tuning,</a:t>
            </a:r>
            <a:br>
              <a:rPr lang="en-US" sz="6000" dirty="0"/>
            </a:br>
            <a:r>
              <a:rPr lang="en-US" sz="6000" dirty="0"/>
              <a:t>RLHF, and DPO</a:t>
            </a:r>
          </a:p>
        </p:txBody>
      </p:sp>
    </p:spTree>
    <p:extLst>
      <p:ext uri="{BB962C8B-B14F-4D97-AF65-F5344CB8AC3E}">
        <p14:creationId xmlns:p14="http://schemas.microsoft.com/office/powerpoint/2010/main" val="3913167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4ADFC-274F-A87F-FE10-BBB1642F49F9}"/>
              </a:ext>
            </a:extLst>
          </p:cNvPr>
          <p:cNvSpPr>
            <a:spLocks noGrp="1"/>
          </p:cNvSpPr>
          <p:nvPr>
            <p:ph type="title"/>
          </p:nvPr>
        </p:nvSpPr>
        <p:spPr/>
        <p:txBody>
          <a:bodyPr/>
          <a:lstStyle/>
          <a:p>
            <a:r>
              <a:rPr lang="en-CA"/>
              <a:t>Ablation Studies: Number of Clusters</a:t>
            </a:r>
          </a:p>
        </p:txBody>
      </p:sp>
      <p:sp>
        <p:nvSpPr>
          <p:cNvPr id="3" name="Content Placeholder 2">
            <a:extLst>
              <a:ext uri="{FF2B5EF4-FFF2-40B4-BE49-F238E27FC236}">
                <a16:creationId xmlns:a16="http://schemas.microsoft.com/office/drawing/2014/main" id="{A3FEBC86-A791-285C-E1C1-8752E1B0C848}"/>
              </a:ext>
            </a:extLst>
          </p:cNvPr>
          <p:cNvSpPr>
            <a:spLocks noGrp="1"/>
          </p:cNvSpPr>
          <p:nvPr>
            <p:ph idx="1"/>
          </p:nvPr>
        </p:nvSpPr>
        <p:spPr/>
        <p:txBody>
          <a:bodyPr vert="horz" lIns="91440" tIns="45720" rIns="91440" bIns="45720" rtlCol="0" anchor="t">
            <a:normAutofit/>
          </a:bodyPr>
          <a:lstStyle/>
          <a:p>
            <a:pPr marL="0" indent="0">
              <a:buNone/>
            </a:pPr>
            <a:endParaRPr lang="en-CA" sz="3600"/>
          </a:p>
          <a:p>
            <a:pPr marL="0" indent="0">
              <a:buNone/>
            </a:pPr>
            <a:endParaRPr lang="en-CA" sz="3600"/>
          </a:p>
          <a:p>
            <a:pPr marL="0" indent="0">
              <a:buNone/>
            </a:pPr>
            <a:r>
              <a:rPr lang="en-CA">
                <a:solidFill>
                  <a:srgbClr val="C00000"/>
                </a:solidFill>
              </a:rPr>
              <a:t>Adding more clusters</a:t>
            </a:r>
            <a:endParaRPr lang="en-CA">
              <a:solidFill>
                <a:srgbClr val="C00000"/>
              </a:solidFill>
              <a:cs typeface="Calibri"/>
            </a:endParaRPr>
          </a:p>
          <a:p>
            <a:pPr marL="0" indent="0">
              <a:buNone/>
            </a:pPr>
            <a:r>
              <a:rPr lang="en-CA">
                <a:solidFill>
                  <a:srgbClr val="C00000"/>
                </a:solidFill>
              </a:rPr>
              <a:t>to training helps with</a:t>
            </a:r>
            <a:endParaRPr lang="en-CA">
              <a:solidFill>
                <a:srgbClr val="C00000"/>
              </a:solidFill>
              <a:cs typeface="Calibri"/>
            </a:endParaRPr>
          </a:p>
          <a:p>
            <a:pPr marL="0" indent="0">
              <a:buNone/>
            </a:pPr>
            <a:r>
              <a:rPr lang="en-CA">
                <a:solidFill>
                  <a:srgbClr val="C00000"/>
                </a:solidFill>
              </a:rPr>
              <a:t>generalizability on</a:t>
            </a:r>
            <a:endParaRPr lang="en-CA">
              <a:solidFill>
                <a:srgbClr val="C00000"/>
              </a:solidFill>
              <a:cs typeface="Calibri"/>
            </a:endParaRPr>
          </a:p>
          <a:p>
            <a:pPr marL="0" indent="0">
              <a:buNone/>
            </a:pPr>
            <a:r>
              <a:rPr lang="en-CA">
                <a:solidFill>
                  <a:srgbClr val="C00000"/>
                </a:solidFill>
              </a:rPr>
              <a:t>held-out clusters</a:t>
            </a:r>
            <a:endParaRPr lang="en-CA">
              <a:solidFill>
                <a:srgbClr val="C00000"/>
              </a:solidFill>
              <a:cs typeface="Calibri"/>
            </a:endParaRPr>
          </a:p>
        </p:txBody>
      </p:sp>
      <p:sp>
        <p:nvSpPr>
          <p:cNvPr id="4" name="Date Placeholder 3">
            <a:extLst>
              <a:ext uri="{FF2B5EF4-FFF2-40B4-BE49-F238E27FC236}">
                <a16:creationId xmlns:a16="http://schemas.microsoft.com/office/drawing/2014/main" id="{F7430DBB-755D-31B6-BE30-5792205A458E}"/>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080E5BED-7D7D-9BF5-09AB-7826953425A7}"/>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BA62E051-F70D-3A4A-50F4-13BD33292B8E}"/>
              </a:ext>
            </a:extLst>
          </p:cNvPr>
          <p:cNvSpPr>
            <a:spLocks noGrp="1"/>
          </p:cNvSpPr>
          <p:nvPr>
            <p:ph type="sldNum" sz="quarter" idx="12"/>
          </p:nvPr>
        </p:nvSpPr>
        <p:spPr/>
        <p:txBody>
          <a:bodyPr/>
          <a:lstStyle/>
          <a:p>
            <a:fld id="{D4F24A5E-B0D2-394D-9970-9AE06BCB59C1}" type="slidenum">
              <a:rPr lang="en-US" smtClean="0"/>
              <a:t>20</a:t>
            </a:fld>
            <a:endParaRPr lang="en-US"/>
          </a:p>
        </p:txBody>
      </p:sp>
      <p:pic>
        <p:nvPicPr>
          <p:cNvPr id="8" name="Picture 7">
            <a:extLst>
              <a:ext uri="{FF2B5EF4-FFF2-40B4-BE49-F238E27FC236}">
                <a16:creationId xmlns:a16="http://schemas.microsoft.com/office/drawing/2014/main" id="{8B3AF6B4-68E9-BA82-9F8B-DC7EB09BCDB1}"/>
              </a:ext>
            </a:extLst>
          </p:cNvPr>
          <p:cNvPicPr>
            <a:picLocks noChangeAspect="1"/>
          </p:cNvPicPr>
          <p:nvPr/>
        </p:nvPicPr>
        <p:blipFill>
          <a:blip r:embed="rId3"/>
          <a:stretch>
            <a:fillRect/>
          </a:stretch>
        </p:blipFill>
        <p:spPr>
          <a:xfrm>
            <a:off x="4847031" y="1653958"/>
            <a:ext cx="6316472" cy="3943413"/>
          </a:xfrm>
          <a:prstGeom prst="rect">
            <a:avLst/>
          </a:prstGeom>
        </p:spPr>
      </p:pic>
    </p:spTree>
    <p:extLst>
      <p:ext uri="{BB962C8B-B14F-4D97-AF65-F5344CB8AC3E}">
        <p14:creationId xmlns:p14="http://schemas.microsoft.com/office/powerpoint/2010/main" val="3024511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4ADFC-274F-A87F-FE10-BBB1642F49F9}"/>
              </a:ext>
            </a:extLst>
          </p:cNvPr>
          <p:cNvSpPr>
            <a:spLocks noGrp="1"/>
          </p:cNvSpPr>
          <p:nvPr>
            <p:ph type="title"/>
          </p:nvPr>
        </p:nvSpPr>
        <p:spPr/>
        <p:txBody>
          <a:bodyPr/>
          <a:lstStyle/>
          <a:p>
            <a:r>
              <a:rPr lang="en-CA"/>
              <a:t>Ablation Studies: Number of Clusters</a:t>
            </a:r>
          </a:p>
        </p:txBody>
      </p:sp>
      <p:sp>
        <p:nvSpPr>
          <p:cNvPr id="3" name="Content Placeholder 2">
            <a:extLst>
              <a:ext uri="{FF2B5EF4-FFF2-40B4-BE49-F238E27FC236}">
                <a16:creationId xmlns:a16="http://schemas.microsoft.com/office/drawing/2014/main" id="{A3FEBC86-A791-285C-E1C1-8752E1B0C848}"/>
              </a:ext>
            </a:extLst>
          </p:cNvPr>
          <p:cNvSpPr>
            <a:spLocks noGrp="1"/>
          </p:cNvSpPr>
          <p:nvPr>
            <p:ph idx="1"/>
          </p:nvPr>
        </p:nvSpPr>
        <p:spPr/>
        <p:txBody>
          <a:bodyPr vert="horz" lIns="91440" tIns="45720" rIns="91440" bIns="45720" rtlCol="0" anchor="t">
            <a:normAutofit/>
          </a:bodyPr>
          <a:lstStyle/>
          <a:p>
            <a:pPr marL="0" indent="0">
              <a:buNone/>
            </a:pPr>
            <a:endParaRPr lang="en-CA" sz="3600"/>
          </a:p>
          <a:p>
            <a:pPr marL="0" indent="0">
              <a:buNone/>
            </a:pPr>
            <a:endParaRPr lang="en-CA" sz="3600"/>
          </a:p>
          <a:p>
            <a:pPr marL="0" indent="0">
              <a:buNone/>
            </a:pPr>
            <a:r>
              <a:rPr lang="en-CA">
                <a:solidFill>
                  <a:srgbClr val="C00000"/>
                </a:solidFill>
              </a:rPr>
              <a:t>Only after #3 clusters </a:t>
            </a:r>
            <a:endParaRPr lang="en-CA">
              <a:solidFill>
                <a:srgbClr val="C00000"/>
              </a:solidFill>
              <a:cs typeface="Calibri"/>
            </a:endParaRPr>
          </a:p>
          <a:p>
            <a:pPr marL="0" indent="0">
              <a:buNone/>
            </a:pPr>
            <a:r>
              <a:rPr lang="en-CA">
                <a:solidFill>
                  <a:srgbClr val="C00000"/>
                </a:solidFill>
                <a:cs typeface="Calibri"/>
              </a:rPr>
              <a:t>FLAN beats the base</a:t>
            </a:r>
          </a:p>
          <a:p>
            <a:pPr marL="0" indent="0">
              <a:buNone/>
            </a:pPr>
            <a:r>
              <a:rPr lang="en-CA">
                <a:solidFill>
                  <a:srgbClr val="C00000"/>
                </a:solidFill>
                <a:cs typeface="Calibri"/>
              </a:rPr>
              <a:t>Model at NLI and</a:t>
            </a:r>
            <a:endParaRPr lang="en-CA">
              <a:solidFill>
                <a:srgbClr val="000000"/>
              </a:solidFill>
              <a:cs typeface="Calibri"/>
            </a:endParaRPr>
          </a:p>
          <a:p>
            <a:pPr marL="0" indent="0">
              <a:buNone/>
            </a:pPr>
            <a:r>
              <a:rPr lang="en-CA">
                <a:solidFill>
                  <a:srgbClr val="C00000"/>
                </a:solidFill>
                <a:cs typeface="Calibri"/>
              </a:rPr>
              <a:t>Commonsense tasks</a:t>
            </a:r>
            <a:endParaRPr lang="en-CA">
              <a:solidFill>
                <a:srgbClr val="000000"/>
              </a:solidFill>
              <a:cs typeface="Calibri"/>
            </a:endParaRPr>
          </a:p>
        </p:txBody>
      </p:sp>
      <p:sp>
        <p:nvSpPr>
          <p:cNvPr id="4" name="Date Placeholder 3">
            <a:extLst>
              <a:ext uri="{FF2B5EF4-FFF2-40B4-BE49-F238E27FC236}">
                <a16:creationId xmlns:a16="http://schemas.microsoft.com/office/drawing/2014/main" id="{F7430DBB-755D-31B6-BE30-5792205A458E}"/>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080E5BED-7D7D-9BF5-09AB-7826953425A7}"/>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BA62E051-F70D-3A4A-50F4-13BD33292B8E}"/>
              </a:ext>
            </a:extLst>
          </p:cNvPr>
          <p:cNvSpPr>
            <a:spLocks noGrp="1"/>
          </p:cNvSpPr>
          <p:nvPr>
            <p:ph type="sldNum" sz="quarter" idx="12"/>
          </p:nvPr>
        </p:nvSpPr>
        <p:spPr/>
        <p:txBody>
          <a:bodyPr/>
          <a:lstStyle/>
          <a:p>
            <a:fld id="{D4F24A5E-B0D2-394D-9970-9AE06BCB59C1}" type="slidenum">
              <a:rPr lang="en-US" smtClean="0"/>
              <a:t>21</a:t>
            </a:fld>
            <a:endParaRPr lang="en-US"/>
          </a:p>
        </p:txBody>
      </p:sp>
      <p:pic>
        <p:nvPicPr>
          <p:cNvPr id="8" name="Picture 7">
            <a:extLst>
              <a:ext uri="{FF2B5EF4-FFF2-40B4-BE49-F238E27FC236}">
                <a16:creationId xmlns:a16="http://schemas.microsoft.com/office/drawing/2014/main" id="{8B3AF6B4-68E9-BA82-9F8B-DC7EB09BCDB1}"/>
              </a:ext>
            </a:extLst>
          </p:cNvPr>
          <p:cNvPicPr>
            <a:picLocks noChangeAspect="1"/>
          </p:cNvPicPr>
          <p:nvPr/>
        </p:nvPicPr>
        <p:blipFill>
          <a:blip r:embed="rId3"/>
          <a:stretch>
            <a:fillRect/>
          </a:stretch>
        </p:blipFill>
        <p:spPr>
          <a:xfrm>
            <a:off x="4847031" y="1653958"/>
            <a:ext cx="6316472" cy="3943413"/>
          </a:xfrm>
          <a:prstGeom prst="rect">
            <a:avLst/>
          </a:prstGeom>
        </p:spPr>
      </p:pic>
      <p:sp>
        <p:nvSpPr>
          <p:cNvPr id="9" name="Rectangle 8">
            <a:extLst>
              <a:ext uri="{FF2B5EF4-FFF2-40B4-BE49-F238E27FC236}">
                <a16:creationId xmlns:a16="http://schemas.microsoft.com/office/drawing/2014/main" id="{BD7A43F7-472E-21B4-98B6-D2EDD8E11E28}"/>
              </a:ext>
            </a:extLst>
          </p:cNvPr>
          <p:cNvSpPr/>
          <p:nvPr/>
        </p:nvSpPr>
        <p:spPr>
          <a:xfrm>
            <a:off x="7047243" y="1650440"/>
            <a:ext cx="517491" cy="2792191"/>
          </a:xfrm>
          <a:prstGeom prst="rect">
            <a:avLst/>
          </a:prstGeom>
          <a:noFill/>
          <a:ln w="381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rgbClr val="820000"/>
              </a:solidFill>
            </a:endParaRPr>
          </a:p>
        </p:txBody>
      </p:sp>
    </p:spTree>
    <p:extLst>
      <p:ext uri="{BB962C8B-B14F-4D97-AF65-F5344CB8AC3E}">
        <p14:creationId xmlns:p14="http://schemas.microsoft.com/office/powerpoint/2010/main" val="11909119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8E3D4-BC5C-F9B1-CD6B-DC1CE8C74B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7D815B-252E-441A-1071-89CA39F96516}"/>
              </a:ext>
            </a:extLst>
          </p:cNvPr>
          <p:cNvSpPr>
            <a:spLocks noGrp="1"/>
          </p:cNvSpPr>
          <p:nvPr>
            <p:ph type="title"/>
          </p:nvPr>
        </p:nvSpPr>
        <p:spPr/>
        <p:txBody>
          <a:bodyPr/>
          <a:lstStyle/>
          <a:p>
            <a:r>
              <a:rPr lang="en-CA"/>
              <a:t>Ablation Studies: Scaling Laws</a:t>
            </a:r>
          </a:p>
        </p:txBody>
      </p:sp>
      <p:sp>
        <p:nvSpPr>
          <p:cNvPr id="3" name="Content Placeholder 2">
            <a:extLst>
              <a:ext uri="{FF2B5EF4-FFF2-40B4-BE49-F238E27FC236}">
                <a16:creationId xmlns:a16="http://schemas.microsoft.com/office/drawing/2014/main" id="{091BA5F9-326D-13BD-8644-827823073F7E}"/>
              </a:ext>
            </a:extLst>
          </p:cNvPr>
          <p:cNvSpPr>
            <a:spLocks noGrp="1"/>
          </p:cNvSpPr>
          <p:nvPr>
            <p:ph idx="1"/>
          </p:nvPr>
        </p:nvSpPr>
        <p:spPr/>
        <p:txBody>
          <a:bodyPr vert="horz" lIns="91440" tIns="45720" rIns="91440" bIns="45720" rtlCol="0" anchor="t">
            <a:normAutofit/>
          </a:bodyPr>
          <a:lstStyle/>
          <a:p>
            <a:pPr marL="0" indent="0">
              <a:buNone/>
            </a:pPr>
            <a:endParaRPr lang="en-CA" sz="3600"/>
          </a:p>
          <a:p>
            <a:pPr marL="0" indent="0">
              <a:buNone/>
            </a:pPr>
            <a:endParaRPr lang="en-CA" sz="3600"/>
          </a:p>
          <a:p>
            <a:pPr marL="0" indent="0">
              <a:buNone/>
            </a:pPr>
            <a:r>
              <a:rPr lang="en-CA">
                <a:solidFill>
                  <a:srgbClr val="C00000"/>
                </a:solidFill>
              </a:rPr>
              <a:t>Accuracy of smaller</a:t>
            </a:r>
            <a:endParaRPr lang="en-CA">
              <a:solidFill>
                <a:srgbClr val="C00000"/>
              </a:solidFill>
              <a:cs typeface="Calibri"/>
            </a:endParaRPr>
          </a:p>
          <a:p>
            <a:pPr marL="0" indent="0">
              <a:buNone/>
            </a:pPr>
            <a:r>
              <a:rPr lang="en-CA">
                <a:solidFill>
                  <a:srgbClr val="C00000"/>
                </a:solidFill>
                <a:cs typeface="Calibri"/>
              </a:rPr>
              <a:t>models degrades with</a:t>
            </a:r>
          </a:p>
          <a:p>
            <a:pPr marL="0" indent="0">
              <a:buNone/>
            </a:pPr>
            <a:r>
              <a:rPr lang="en-CA">
                <a:solidFill>
                  <a:srgbClr val="C00000"/>
                </a:solidFill>
                <a:cs typeface="Calibri"/>
              </a:rPr>
              <a:t>Instruction tuning</a:t>
            </a:r>
          </a:p>
        </p:txBody>
      </p:sp>
      <p:sp>
        <p:nvSpPr>
          <p:cNvPr id="4" name="Date Placeholder 3">
            <a:extLst>
              <a:ext uri="{FF2B5EF4-FFF2-40B4-BE49-F238E27FC236}">
                <a16:creationId xmlns:a16="http://schemas.microsoft.com/office/drawing/2014/main" id="{F4216058-581C-D072-96C7-3C396B29F431}"/>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91F9332D-9F01-9F68-9258-378720EB818C}"/>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D72C70D1-F87D-67E3-0824-2A46D2793415}"/>
              </a:ext>
            </a:extLst>
          </p:cNvPr>
          <p:cNvSpPr>
            <a:spLocks noGrp="1"/>
          </p:cNvSpPr>
          <p:nvPr>
            <p:ph type="sldNum" sz="quarter" idx="12"/>
          </p:nvPr>
        </p:nvSpPr>
        <p:spPr/>
        <p:txBody>
          <a:bodyPr/>
          <a:lstStyle/>
          <a:p>
            <a:fld id="{D4F24A5E-B0D2-394D-9970-9AE06BCB59C1}" type="slidenum">
              <a:rPr lang="en-US" smtClean="0"/>
              <a:t>22</a:t>
            </a:fld>
            <a:endParaRPr lang="en-US"/>
          </a:p>
        </p:txBody>
      </p:sp>
      <p:pic>
        <p:nvPicPr>
          <p:cNvPr id="9" name="Picture 8">
            <a:extLst>
              <a:ext uri="{FF2B5EF4-FFF2-40B4-BE49-F238E27FC236}">
                <a16:creationId xmlns:a16="http://schemas.microsoft.com/office/drawing/2014/main" id="{60D5D3FE-D21A-6BAB-A9D5-1F8E6F4FDDB9}"/>
              </a:ext>
            </a:extLst>
          </p:cNvPr>
          <p:cNvPicPr>
            <a:picLocks noChangeAspect="1"/>
          </p:cNvPicPr>
          <p:nvPr/>
        </p:nvPicPr>
        <p:blipFill>
          <a:blip r:embed="rId3"/>
          <a:stretch>
            <a:fillRect/>
          </a:stretch>
        </p:blipFill>
        <p:spPr>
          <a:xfrm>
            <a:off x="5096022" y="1473769"/>
            <a:ext cx="6215574" cy="4404017"/>
          </a:xfrm>
          <a:prstGeom prst="rect">
            <a:avLst/>
          </a:prstGeom>
        </p:spPr>
      </p:pic>
      <p:sp>
        <p:nvSpPr>
          <p:cNvPr id="8" name="Rectangle 7">
            <a:extLst>
              <a:ext uri="{FF2B5EF4-FFF2-40B4-BE49-F238E27FC236}">
                <a16:creationId xmlns:a16="http://schemas.microsoft.com/office/drawing/2014/main" id="{9EC244A8-6509-0C64-4521-1B7540E9E4AE}"/>
              </a:ext>
            </a:extLst>
          </p:cNvPr>
          <p:cNvSpPr/>
          <p:nvPr/>
        </p:nvSpPr>
        <p:spPr>
          <a:xfrm>
            <a:off x="5792874" y="2060748"/>
            <a:ext cx="2064937" cy="3519020"/>
          </a:xfrm>
          <a:prstGeom prst="rect">
            <a:avLst/>
          </a:prstGeom>
          <a:noFill/>
          <a:ln w="381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rgbClr val="820000"/>
              </a:solidFill>
            </a:endParaRPr>
          </a:p>
        </p:txBody>
      </p:sp>
    </p:spTree>
    <p:extLst>
      <p:ext uri="{BB962C8B-B14F-4D97-AF65-F5344CB8AC3E}">
        <p14:creationId xmlns:p14="http://schemas.microsoft.com/office/powerpoint/2010/main" val="35854514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9F540-85B1-0C00-7B2F-FC4EA2E64A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BAF2BA-7F48-60CD-B7AA-8E93E6673BD0}"/>
              </a:ext>
            </a:extLst>
          </p:cNvPr>
          <p:cNvSpPr>
            <a:spLocks noGrp="1"/>
          </p:cNvSpPr>
          <p:nvPr>
            <p:ph type="title"/>
          </p:nvPr>
        </p:nvSpPr>
        <p:spPr/>
        <p:txBody>
          <a:bodyPr/>
          <a:lstStyle/>
          <a:p>
            <a:r>
              <a:rPr lang="en-CA"/>
              <a:t>Ablation Studies: Role of Instructions</a:t>
            </a:r>
          </a:p>
        </p:txBody>
      </p:sp>
      <p:sp>
        <p:nvSpPr>
          <p:cNvPr id="3" name="Content Placeholder 2">
            <a:extLst>
              <a:ext uri="{FF2B5EF4-FFF2-40B4-BE49-F238E27FC236}">
                <a16:creationId xmlns:a16="http://schemas.microsoft.com/office/drawing/2014/main" id="{6CF0FD9A-4F8A-B818-95F2-4EB0996926AE}"/>
              </a:ext>
            </a:extLst>
          </p:cNvPr>
          <p:cNvSpPr>
            <a:spLocks noGrp="1"/>
          </p:cNvSpPr>
          <p:nvPr>
            <p:ph idx="1"/>
          </p:nvPr>
        </p:nvSpPr>
        <p:spPr/>
        <p:txBody>
          <a:bodyPr vert="horz" lIns="91440" tIns="45720" rIns="91440" bIns="45720" rtlCol="0" anchor="t">
            <a:normAutofit/>
          </a:bodyPr>
          <a:lstStyle/>
          <a:p>
            <a:pPr marL="0" indent="0">
              <a:buNone/>
            </a:pPr>
            <a:endParaRPr lang="en-CA" sz="3600"/>
          </a:p>
          <a:p>
            <a:pPr marL="0" indent="0">
              <a:buNone/>
            </a:pPr>
            <a:endParaRPr lang="en-CA" sz="3600">
              <a:solidFill>
                <a:srgbClr val="C00000"/>
              </a:solidFill>
            </a:endParaRPr>
          </a:p>
          <a:p>
            <a:pPr marL="0" indent="0">
              <a:buNone/>
            </a:pPr>
            <a:r>
              <a:rPr lang="en-CA">
                <a:solidFill>
                  <a:srgbClr val="C00000"/>
                </a:solidFill>
              </a:rPr>
              <a:t>Multitask instruction</a:t>
            </a:r>
            <a:endParaRPr lang="en-CA">
              <a:solidFill>
                <a:srgbClr val="C00000"/>
              </a:solidFill>
              <a:cs typeface="Calibri"/>
            </a:endParaRPr>
          </a:p>
          <a:p>
            <a:pPr marL="0" indent="0">
              <a:buNone/>
            </a:pPr>
            <a:r>
              <a:rPr lang="en-CA">
                <a:solidFill>
                  <a:srgbClr val="C00000"/>
                </a:solidFill>
              </a:rPr>
              <a:t>tuning with or without</a:t>
            </a:r>
            <a:endParaRPr lang="en-CA">
              <a:solidFill>
                <a:srgbClr val="C00000"/>
              </a:solidFill>
              <a:cs typeface="Calibri"/>
            </a:endParaRPr>
          </a:p>
          <a:p>
            <a:pPr marL="0" indent="0">
              <a:buNone/>
            </a:pPr>
            <a:r>
              <a:rPr lang="en-CA">
                <a:solidFill>
                  <a:srgbClr val="C00000"/>
                </a:solidFill>
              </a:rPr>
              <a:t>dataset names does not</a:t>
            </a:r>
            <a:endParaRPr lang="en-CA">
              <a:solidFill>
                <a:srgbClr val="C00000"/>
              </a:solidFill>
              <a:cs typeface="Calibri"/>
            </a:endParaRPr>
          </a:p>
          <a:p>
            <a:pPr marL="0" indent="0">
              <a:buNone/>
            </a:pPr>
            <a:r>
              <a:rPr lang="en-CA">
                <a:solidFill>
                  <a:srgbClr val="C00000"/>
                </a:solidFill>
              </a:rPr>
              <a:t>match fine tuning gains</a:t>
            </a:r>
            <a:endParaRPr lang="en-CA">
              <a:solidFill>
                <a:srgbClr val="C00000"/>
              </a:solidFill>
              <a:cs typeface="Calibri"/>
            </a:endParaRPr>
          </a:p>
        </p:txBody>
      </p:sp>
      <p:sp>
        <p:nvSpPr>
          <p:cNvPr id="4" name="Date Placeholder 3">
            <a:extLst>
              <a:ext uri="{FF2B5EF4-FFF2-40B4-BE49-F238E27FC236}">
                <a16:creationId xmlns:a16="http://schemas.microsoft.com/office/drawing/2014/main" id="{9F301B46-0397-AE40-6A8B-01123FCAF768}"/>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BAA08028-F6D8-ADB8-38CF-5504A29F92F9}"/>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AB5A5CCB-824D-30FA-87A3-9F6475091CC6}"/>
              </a:ext>
            </a:extLst>
          </p:cNvPr>
          <p:cNvSpPr>
            <a:spLocks noGrp="1"/>
          </p:cNvSpPr>
          <p:nvPr>
            <p:ph type="sldNum" sz="quarter" idx="12"/>
          </p:nvPr>
        </p:nvSpPr>
        <p:spPr/>
        <p:txBody>
          <a:bodyPr/>
          <a:lstStyle/>
          <a:p>
            <a:fld id="{D4F24A5E-B0D2-394D-9970-9AE06BCB59C1}" type="slidenum">
              <a:rPr lang="en-US" smtClean="0"/>
              <a:t>23</a:t>
            </a:fld>
            <a:endParaRPr lang="en-US"/>
          </a:p>
        </p:txBody>
      </p:sp>
      <p:pic>
        <p:nvPicPr>
          <p:cNvPr id="9" name="Picture 8">
            <a:extLst>
              <a:ext uri="{FF2B5EF4-FFF2-40B4-BE49-F238E27FC236}">
                <a16:creationId xmlns:a16="http://schemas.microsoft.com/office/drawing/2014/main" id="{C29E7EE8-73B6-15B7-242E-304C24682C02}"/>
              </a:ext>
            </a:extLst>
          </p:cNvPr>
          <p:cNvPicPr>
            <a:picLocks noChangeAspect="1"/>
          </p:cNvPicPr>
          <p:nvPr/>
        </p:nvPicPr>
        <p:blipFill>
          <a:blip r:embed="rId2"/>
          <a:stretch>
            <a:fillRect/>
          </a:stretch>
        </p:blipFill>
        <p:spPr>
          <a:xfrm>
            <a:off x="6090165" y="1777993"/>
            <a:ext cx="4858368" cy="3830327"/>
          </a:xfrm>
          <a:prstGeom prst="rect">
            <a:avLst/>
          </a:prstGeom>
        </p:spPr>
      </p:pic>
      <p:sp>
        <p:nvSpPr>
          <p:cNvPr id="8" name="Rectangle 7">
            <a:extLst>
              <a:ext uri="{FF2B5EF4-FFF2-40B4-BE49-F238E27FC236}">
                <a16:creationId xmlns:a16="http://schemas.microsoft.com/office/drawing/2014/main" id="{B37D65DA-0B88-611F-7468-2C2B249DACB8}"/>
              </a:ext>
            </a:extLst>
          </p:cNvPr>
          <p:cNvSpPr/>
          <p:nvPr/>
        </p:nvSpPr>
        <p:spPr>
          <a:xfrm>
            <a:off x="7985089" y="1943517"/>
            <a:ext cx="2463520" cy="1948128"/>
          </a:xfrm>
          <a:prstGeom prst="rect">
            <a:avLst/>
          </a:prstGeom>
          <a:noFill/>
          <a:ln w="381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rgbClr val="820000"/>
              </a:solidFill>
            </a:endParaRPr>
          </a:p>
        </p:txBody>
      </p:sp>
    </p:spTree>
    <p:extLst>
      <p:ext uri="{BB962C8B-B14F-4D97-AF65-F5344CB8AC3E}">
        <p14:creationId xmlns:p14="http://schemas.microsoft.com/office/powerpoint/2010/main" val="36335332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A05AB-15D5-8493-DD4C-569E78FC493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5560DEF-6165-3CF3-227B-708818ACD756}"/>
              </a:ext>
            </a:extLst>
          </p:cNvPr>
          <p:cNvSpPr>
            <a:spLocks noGrp="1"/>
          </p:cNvSpPr>
          <p:nvPr>
            <p:ph type="title"/>
          </p:nvPr>
        </p:nvSpPr>
        <p:spPr/>
        <p:txBody>
          <a:bodyPr/>
          <a:lstStyle/>
          <a:p>
            <a:r>
              <a:rPr lang="en-US">
                <a:cs typeface="Calibri Light"/>
              </a:rPr>
              <a:t>Improve Performance of LMs Zero-shot</a:t>
            </a:r>
          </a:p>
        </p:txBody>
      </p:sp>
      <p:sp>
        <p:nvSpPr>
          <p:cNvPr id="6" name="Content Placeholder 5">
            <a:extLst>
              <a:ext uri="{FF2B5EF4-FFF2-40B4-BE49-F238E27FC236}">
                <a16:creationId xmlns:a16="http://schemas.microsoft.com/office/drawing/2014/main" id="{68E736B8-F591-7DFA-BCF9-77B8C894BC3D}"/>
              </a:ext>
            </a:extLst>
          </p:cNvPr>
          <p:cNvSpPr>
            <a:spLocks noGrp="1"/>
          </p:cNvSpPr>
          <p:nvPr>
            <p:ph idx="1"/>
          </p:nvPr>
        </p:nvSpPr>
        <p:spPr/>
        <p:txBody>
          <a:bodyPr vert="horz" lIns="91440" tIns="45720" rIns="91440" bIns="45720" rtlCol="0" anchor="t">
            <a:normAutofit/>
          </a:bodyPr>
          <a:lstStyle/>
          <a:p>
            <a:pPr marL="800100" lvl="1" indent="-342900"/>
            <a:r>
              <a:rPr lang="en-US" sz="3000">
                <a:solidFill>
                  <a:schemeClr val="bg1">
                    <a:lumMod val="50000"/>
                  </a:schemeClr>
                </a:solidFill>
                <a:ea typeface="+mn-lt"/>
                <a:cs typeface="+mn-lt"/>
              </a:rPr>
              <a:t>Finetuned Language Models Are Zero-shot Learners (FLAN), Jason Wei et. al,  ICLR 2022, from Google Research</a:t>
            </a:r>
          </a:p>
          <a:p>
            <a:pPr marL="800100" lvl="1" indent="-342900"/>
            <a:endParaRPr lang="en-US" sz="3000">
              <a:solidFill>
                <a:srgbClr val="000000"/>
              </a:solidFill>
              <a:cs typeface="Calibri"/>
            </a:endParaRPr>
          </a:p>
          <a:p>
            <a:pPr marL="800100" lvl="1" indent="-342900"/>
            <a:r>
              <a:rPr lang="en-US" sz="3000" b="1">
                <a:solidFill>
                  <a:srgbClr val="000000"/>
                </a:solidFill>
                <a:cs typeface="Calibri"/>
              </a:rPr>
              <a:t>Multitask Prompted </a:t>
            </a:r>
            <a:r>
              <a:rPr lang="en-US" sz="3000" b="1">
                <a:ea typeface="+mn-lt"/>
                <a:cs typeface="+mn-lt"/>
              </a:rPr>
              <a:t>Training</a:t>
            </a:r>
            <a:r>
              <a:rPr lang="en-US" sz="3000" b="1">
                <a:solidFill>
                  <a:srgbClr val="000000"/>
                </a:solidFill>
                <a:cs typeface="Calibri"/>
              </a:rPr>
              <a:t> Enables Zero-shot Task Generalization (T0), </a:t>
            </a:r>
            <a:r>
              <a:rPr lang="en-US" sz="3000" b="1">
                <a:solidFill>
                  <a:srgbClr val="000000"/>
                </a:solidFill>
                <a:ea typeface="+mn-lt"/>
                <a:cs typeface="+mn-lt"/>
              </a:rPr>
              <a:t>Victor Sanh et. al, ICLR 2022, from Hugging Face</a:t>
            </a:r>
          </a:p>
          <a:p>
            <a:pPr marL="800100" lvl="1" indent="-342900"/>
            <a:endParaRPr lang="en-US" sz="3000">
              <a:solidFill>
                <a:srgbClr val="000000"/>
              </a:solidFill>
              <a:cs typeface="Calibri"/>
            </a:endParaRPr>
          </a:p>
          <a:p>
            <a:pPr marL="800100" lvl="1" indent="-342900"/>
            <a:r>
              <a:rPr lang="en-US" sz="3000">
                <a:solidFill>
                  <a:srgbClr val="000000"/>
                </a:solidFill>
                <a:ea typeface="+mn-lt"/>
                <a:cs typeface="+mn-lt"/>
              </a:rPr>
              <a:t>LIMA: Less Is More for Alignment, </a:t>
            </a:r>
            <a:r>
              <a:rPr lang="en-US" sz="3000" err="1">
                <a:solidFill>
                  <a:srgbClr val="000000"/>
                </a:solidFill>
                <a:ea typeface="+mn-lt"/>
                <a:cs typeface="+mn-lt"/>
              </a:rPr>
              <a:t>Chunting</a:t>
            </a:r>
            <a:r>
              <a:rPr lang="en-US" sz="3000">
                <a:solidFill>
                  <a:srgbClr val="000000"/>
                </a:solidFill>
                <a:ea typeface="+mn-lt"/>
                <a:cs typeface="+mn-lt"/>
              </a:rPr>
              <a:t> Zhou et. Al, </a:t>
            </a:r>
            <a:r>
              <a:rPr lang="en-US" sz="3000" err="1">
                <a:solidFill>
                  <a:srgbClr val="000000"/>
                </a:solidFill>
                <a:ea typeface="+mn-lt"/>
                <a:cs typeface="+mn-lt"/>
              </a:rPr>
              <a:t>arXiv</a:t>
            </a:r>
            <a:r>
              <a:rPr lang="en-US" sz="3000">
                <a:solidFill>
                  <a:srgbClr val="000000"/>
                </a:solidFill>
                <a:ea typeface="+mn-lt"/>
                <a:cs typeface="+mn-lt"/>
              </a:rPr>
              <a:t> preprint 2023, from Meta AI</a:t>
            </a:r>
            <a:endParaRPr lang="en-US" sz="3000">
              <a:solidFill>
                <a:srgbClr val="000000"/>
              </a:solidFill>
              <a:cs typeface="Calibri"/>
            </a:endParaRPr>
          </a:p>
          <a:p>
            <a:pPr marL="800100" lvl="1" indent="-342900"/>
            <a:endParaRPr lang="en-US" sz="3000">
              <a:cs typeface="Calibri"/>
            </a:endParaRPr>
          </a:p>
          <a:p>
            <a:pPr marL="800100" lvl="1" indent="-342900"/>
            <a:endParaRPr lang="en-US">
              <a:cs typeface="Calibri"/>
            </a:endParaRPr>
          </a:p>
        </p:txBody>
      </p:sp>
      <p:sp>
        <p:nvSpPr>
          <p:cNvPr id="2" name="Date Placeholder 1">
            <a:extLst>
              <a:ext uri="{FF2B5EF4-FFF2-40B4-BE49-F238E27FC236}">
                <a16:creationId xmlns:a16="http://schemas.microsoft.com/office/drawing/2014/main" id="{8965A33D-D33F-A915-2D25-6F5936B9443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561D02-7E11-1544-897F-A30819BC8F60}" type="datetime1">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2024-04-04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768A52A1-2C88-8494-8B78-AAE9A0E7FAB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Slides created for CS886 at UWaterloo</a:t>
            </a:r>
          </a:p>
        </p:txBody>
      </p:sp>
      <p:sp>
        <p:nvSpPr>
          <p:cNvPr id="4" name="Slide Number Placeholder 3">
            <a:extLst>
              <a:ext uri="{FF2B5EF4-FFF2-40B4-BE49-F238E27FC236}">
                <a16:creationId xmlns:a16="http://schemas.microsoft.com/office/drawing/2014/main" id="{7A72480E-ED9E-D95C-E4FA-77A32F6CBE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F24A5E-B0D2-394D-9970-9AE06BCB59C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21657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DC46E-1206-A32D-7C05-594168904176}"/>
              </a:ext>
            </a:extLst>
          </p:cNvPr>
          <p:cNvSpPr>
            <a:spLocks noGrp="1"/>
          </p:cNvSpPr>
          <p:nvPr>
            <p:ph type="title"/>
          </p:nvPr>
        </p:nvSpPr>
        <p:spPr/>
        <p:txBody>
          <a:bodyPr/>
          <a:lstStyle/>
          <a:p>
            <a:r>
              <a:rPr lang="en-CA"/>
              <a:t>T0 Overview</a:t>
            </a:r>
          </a:p>
        </p:txBody>
      </p:sp>
      <p:sp>
        <p:nvSpPr>
          <p:cNvPr id="3" name="Content Placeholder 2">
            <a:extLst>
              <a:ext uri="{FF2B5EF4-FFF2-40B4-BE49-F238E27FC236}">
                <a16:creationId xmlns:a16="http://schemas.microsoft.com/office/drawing/2014/main" id="{4092EBAD-8A07-5325-6372-8438BF066D36}"/>
              </a:ext>
            </a:extLst>
          </p:cNvPr>
          <p:cNvSpPr>
            <a:spLocks noGrp="1"/>
          </p:cNvSpPr>
          <p:nvPr>
            <p:ph idx="1"/>
          </p:nvPr>
        </p:nvSpPr>
        <p:spPr/>
        <p:txBody>
          <a:bodyPr vert="horz" lIns="91440" tIns="45720" rIns="91440" bIns="45720" rtlCol="0" anchor="t">
            <a:normAutofit/>
          </a:bodyPr>
          <a:lstStyle/>
          <a:p>
            <a:pPr marL="0" indent="0">
              <a:buNone/>
            </a:pPr>
            <a:endParaRPr lang="en-CA" b="1">
              <a:solidFill>
                <a:srgbClr val="820000"/>
              </a:solidFill>
            </a:endParaRPr>
          </a:p>
          <a:p>
            <a:pPr marL="0" indent="0">
              <a:buNone/>
            </a:pPr>
            <a:r>
              <a:rPr lang="en-CA">
                <a:solidFill>
                  <a:srgbClr val="C00000"/>
                </a:solidFill>
              </a:rPr>
              <a:t>Multi-task</a:t>
            </a:r>
            <a:endParaRPr lang="en-CA">
              <a:solidFill>
                <a:srgbClr val="C00000"/>
              </a:solidFill>
              <a:cs typeface="Calibri"/>
            </a:endParaRPr>
          </a:p>
          <a:p>
            <a:pPr marL="0" indent="0">
              <a:buNone/>
            </a:pPr>
            <a:r>
              <a:rPr lang="en-CA">
                <a:solidFill>
                  <a:srgbClr val="C00000"/>
                </a:solidFill>
              </a:rPr>
              <a:t>Training</a:t>
            </a:r>
            <a:endParaRPr lang="en-CA">
              <a:solidFill>
                <a:srgbClr val="C00000"/>
              </a:solidFill>
              <a:cs typeface="Calibri"/>
            </a:endParaRPr>
          </a:p>
          <a:p>
            <a:pPr marL="0" indent="0">
              <a:buNone/>
            </a:pPr>
            <a:endParaRPr lang="en-CA" b="1">
              <a:solidFill>
                <a:srgbClr val="820000"/>
              </a:solidFill>
            </a:endParaRPr>
          </a:p>
          <a:p>
            <a:pPr marL="0" indent="0">
              <a:buNone/>
            </a:pPr>
            <a:endParaRPr lang="en-CA" b="1">
              <a:solidFill>
                <a:srgbClr val="820000"/>
              </a:solidFill>
            </a:endParaRPr>
          </a:p>
          <a:p>
            <a:pPr marL="0" indent="0">
              <a:buNone/>
            </a:pPr>
            <a:endParaRPr lang="en-CA" b="1">
              <a:solidFill>
                <a:srgbClr val="820000"/>
              </a:solidFill>
            </a:endParaRPr>
          </a:p>
          <a:p>
            <a:pPr marL="0" indent="0">
              <a:buNone/>
            </a:pPr>
            <a:endParaRPr lang="en-CA" b="1">
              <a:solidFill>
                <a:srgbClr val="820000"/>
              </a:solidFill>
            </a:endParaRPr>
          </a:p>
          <a:p>
            <a:pPr marL="0" indent="0">
              <a:buNone/>
            </a:pPr>
            <a:endParaRPr lang="en-CA" b="1">
              <a:solidFill>
                <a:srgbClr val="820000"/>
              </a:solidFill>
            </a:endParaRPr>
          </a:p>
          <a:p>
            <a:pPr marL="0" indent="0">
              <a:buNone/>
            </a:pPr>
            <a:endParaRPr lang="en-CA" b="1">
              <a:solidFill>
                <a:srgbClr val="820000"/>
              </a:solidFill>
            </a:endParaRPr>
          </a:p>
          <a:p>
            <a:pPr marL="0" indent="0">
              <a:buNone/>
            </a:pPr>
            <a:endParaRPr lang="en-CA" b="1">
              <a:solidFill>
                <a:schemeClr val="accent1">
                  <a:lumMod val="75000"/>
                </a:schemeClr>
              </a:solidFill>
              <a:cs typeface="Calibri"/>
            </a:endParaRPr>
          </a:p>
        </p:txBody>
      </p:sp>
      <p:sp>
        <p:nvSpPr>
          <p:cNvPr id="4" name="Date Placeholder 3">
            <a:extLst>
              <a:ext uri="{FF2B5EF4-FFF2-40B4-BE49-F238E27FC236}">
                <a16:creationId xmlns:a16="http://schemas.microsoft.com/office/drawing/2014/main" id="{9199155E-B0F8-6603-6BEB-6476CBACDA29}"/>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068C31B9-2F16-31C1-CD51-A99AE0488A20}"/>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2A9891A6-C9CB-5F29-3902-59324377E5DF}"/>
              </a:ext>
            </a:extLst>
          </p:cNvPr>
          <p:cNvSpPr>
            <a:spLocks noGrp="1"/>
          </p:cNvSpPr>
          <p:nvPr>
            <p:ph type="sldNum" sz="quarter" idx="12"/>
          </p:nvPr>
        </p:nvSpPr>
        <p:spPr/>
        <p:txBody>
          <a:bodyPr/>
          <a:lstStyle/>
          <a:p>
            <a:fld id="{D4F24A5E-B0D2-394D-9970-9AE06BCB59C1}" type="slidenum">
              <a:rPr lang="en-US" smtClean="0"/>
              <a:t>25</a:t>
            </a:fld>
            <a:endParaRPr lang="en-US"/>
          </a:p>
        </p:txBody>
      </p:sp>
      <p:pic>
        <p:nvPicPr>
          <p:cNvPr id="8" name="Picture 7">
            <a:extLst>
              <a:ext uri="{FF2B5EF4-FFF2-40B4-BE49-F238E27FC236}">
                <a16:creationId xmlns:a16="http://schemas.microsoft.com/office/drawing/2014/main" id="{DB9ABE6F-C6A0-856A-05CB-7E8F6E3CD84B}"/>
              </a:ext>
            </a:extLst>
          </p:cNvPr>
          <p:cNvPicPr>
            <a:picLocks noChangeAspect="1"/>
          </p:cNvPicPr>
          <p:nvPr/>
        </p:nvPicPr>
        <p:blipFill>
          <a:blip r:embed="rId2"/>
          <a:stretch>
            <a:fillRect/>
          </a:stretch>
        </p:blipFill>
        <p:spPr>
          <a:xfrm>
            <a:off x="3505201" y="1417200"/>
            <a:ext cx="7757160" cy="4693409"/>
          </a:xfrm>
          <a:prstGeom prst="rect">
            <a:avLst/>
          </a:prstGeom>
        </p:spPr>
      </p:pic>
      <p:sp>
        <p:nvSpPr>
          <p:cNvPr id="9" name="Rectangle 8">
            <a:extLst>
              <a:ext uri="{FF2B5EF4-FFF2-40B4-BE49-F238E27FC236}">
                <a16:creationId xmlns:a16="http://schemas.microsoft.com/office/drawing/2014/main" id="{77D2ACD0-5F99-4981-53A7-4805F85840DD}"/>
              </a:ext>
            </a:extLst>
          </p:cNvPr>
          <p:cNvSpPr/>
          <p:nvPr/>
        </p:nvSpPr>
        <p:spPr>
          <a:xfrm>
            <a:off x="3425482" y="1417200"/>
            <a:ext cx="7836878" cy="3502975"/>
          </a:xfrm>
          <a:prstGeom prst="rect">
            <a:avLst/>
          </a:prstGeom>
          <a:noFill/>
          <a:ln w="381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5182519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9ABE6F-C6A0-856A-05CB-7E8F6E3CD84B}"/>
              </a:ext>
            </a:extLst>
          </p:cNvPr>
          <p:cNvPicPr>
            <a:picLocks noChangeAspect="1"/>
          </p:cNvPicPr>
          <p:nvPr/>
        </p:nvPicPr>
        <p:blipFill>
          <a:blip r:embed="rId2"/>
          <a:stretch>
            <a:fillRect/>
          </a:stretch>
        </p:blipFill>
        <p:spPr>
          <a:xfrm>
            <a:off x="3505201" y="1417200"/>
            <a:ext cx="7757160" cy="4693409"/>
          </a:xfrm>
          <a:prstGeom prst="rect">
            <a:avLst/>
          </a:prstGeom>
        </p:spPr>
      </p:pic>
      <p:sp>
        <p:nvSpPr>
          <p:cNvPr id="2" name="Title 1">
            <a:extLst>
              <a:ext uri="{FF2B5EF4-FFF2-40B4-BE49-F238E27FC236}">
                <a16:creationId xmlns:a16="http://schemas.microsoft.com/office/drawing/2014/main" id="{CFBDC46E-1206-A32D-7C05-594168904176}"/>
              </a:ext>
            </a:extLst>
          </p:cNvPr>
          <p:cNvSpPr>
            <a:spLocks noGrp="1"/>
          </p:cNvSpPr>
          <p:nvPr>
            <p:ph type="title"/>
          </p:nvPr>
        </p:nvSpPr>
        <p:spPr/>
        <p:txBody>
          <a:bodyPr/>
          <a:lstStyle/>
          <a:p>
            <a:r>
              <a:rPr lang="en-CA"/>
              <a:t>T0 Overview</a:t>
            </a:r>
          </a:p>
        </p:txBody>
      </p:sp>
      <p:sp>
        <p:nvSpPr>
          <p:cNvPr id="3" name="Content Placeholder 2">
            <a:extLst>
              <a:ext uri="{FF2B5EF4-FFF2-40B4-BE49-F238E27FC236}">
                <a16:creationId xmlns:a16="http://schemas.microsoft.com/office/drawing/2014/main" id="{4092EBAD-8A07-5325-6372-8438BF066D36}"/>
              </a:ext>
            </a:extLst>
          </p:cNvPr>
          <p:cNvSpPr>
            <a:spLocks noGrp="1"/>
          </p:cNvSpPr>
          <p:nvPr>
            <p:ph idx="1"/>
          </p:nvPr>
        </p:nvSpPr>
        <p:spPr/>
        <p:txBody>
          <a:bodyPr vert="horz" lIns="91440" tIns="45720" rIns="91440" bIns="45720" rtlCol="0" anchor="t">
            <a:normAutofit/>
          </a:bodyPr>
          <a:lstStyle/>
          <a:p>
            <a:pPr marL="0" indent="0">
              <a:buNone/>
            </a:pPr>
            <a:endParaRPr lang="en-CA" b="1">
              <a:solidFill>
                <a:srgbClr val="820000"/>
              </a:solidFill>
            </a:endParaRPr>
          </a:p>
          <a:p>
            <a:pPr marL="0" indent="0">
              <a:buNone/>
            </a:pPr>
            <a:endParaRPr lang="en-CA" b="1">
              <a:solidFill>
                <a:srgbClr val="C00000"/>
              </a:solidFill>
              <a:cs typeface="Calibri"/>
            </a:endParaRPr>
          </a:p>
          <a:p>
            <a:pPr marL="0" indent="0">
              <a:buNone/>
            </a:pPr>
            <a:endParaRPr lang="en-CA" b="1">
              <a:solidFill>
                <a:srgbClr val="820000"/>
              </a:solidFill>
            </a:endParaRPr>
          </a:p>
          <a:p>
            <a:pPr marL="0" indent="0">
              <a:buNone/>
            </a:pPr>
            <a:endParaRPr lang="en-CA" b="1">
              <a:solidFill>
                <a:srgbClr val="820000"/>
              </a:solidFill>
            </a:endParaRPr>
          </a:p>
          <a:p>
            <a:pPr marL="0" indent="0">
              <a:buNone/>
            </a:pPr>
            <a:endParaRPr lang="en-CA" b="1">
              <a:solidFill>
                <a:srgbClr val="820000"/>
              </a:solidFill>
            </a:endParaRPr>
          </a:p>
          <a:p>
            <a:pPr marL="0" indent="0">
              <a:buNone/>
            </a:pPr>
            <a:endParaRPr lang="en-CA" b="1">
              <a:solidFill>
                <a:srgbClr val="820000"/>
              </a:solidFill>
            </a:endParaRPr>
          </a:p>
          <a:p>
            <a:pPr marL="0" indent="0">
              <a:buNone/>
            </a:pPr>
            <a:endParaRPr lang="en-CA" b="1">
              <a:solidFill>
                <a:srgbClr val="820000"/>
              </a:solidFill>
            </a:endParaRPr>
          </a:p>
          <a:p>
            <a:pPr marL="0" indent="0">
              <a:buNone/>
            </a:pPr>
            <a:endParaRPr lang="en-CA" b="1">
              <a:solidFill>
                <a:srgbClr val="820000"/>
              </a:solidFill>
            </a:endParaRPr>
          </a:p>
          <a:p>
            <a:pPr marL="0" indent="0">
              <a:buNone/>
            </a:pPr>
            <a:r>
              <a:rPr lang="en-CA">
                <a:solidFill>
                  <a:srgbClr val="C00000"/>
                </a:solidFill>
              </a:rPr>
              <a:t>Zero-shot </a:t>
            </a:r>
            <a:endParaRPr lang="en-CA">
              <a:solidFill>
                <a:srgbClr val="C00000"/>
              </a:solidFill>
              <a:cs typeface="Calibri"/>
            </a:endParaRPr>
          </a:p>
          <a:p>
            <a:pPr marL="0" indent="0">
              <a:buNone/>
            </a:pPr>
            <a:r>
              <a:rPr lang="en-CA">
                <a:solidFill>
                  <a:srgbClr val="C00000"/>
                </a:solidFill>
              </a:rPr>
              <a:t>generalization</a:t>
            </a:r>
            <a:endParaRPr lang="en-CA">
              <a:solidFill>
                <a:srgbClr val="C00000"/>
              </a:solidFill>
              <a:cs typeface="Calibri"/>
            </a:endParaRPr>
          </a:p>
        </p:txBody>
      </p:sp>
      <p:sp>
        <p:nvSpPr>
          <p:cNvPr id="4" name="Date Placeholder 3">
            <a:extLst>
              <a:ext uri="{FF2B5EF4-FFF2-40B4-BE49-F238E27FC236}">
                <a16:creationId xmlns:a16="http://schemas.microsoft.com/office/drawing/2014/main" id="{9199155E-B0F8-6603-6BEB-6476CBACDA29}"/>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068C31B9-2F16-31C1-CD51-A99AE0488A20}"/>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2A9891A6-C9CB-5F29-3902-59324377E5DF}"/>
              </a:ext>
            </a:extLst>
          </p:cNvPr>
          <p:cNvSpPr>
            <a:spLocks noGrp="1"/>
          </p:cNvSpPr>
          <p:nvPr>
            <p:ph type="sldNum" sz="quarter" idx="12"/>
          </p:nvPr>
        </p:nvSpPr>
        <p:spPr/>
        <p:txBody>
          <a:bodyPr/>
          <a:lstStyle/>
          <a:p>
            <a:fld id="{D4F24A5E-B0D2-394D-9970-9AE06BCB59C1}" type="slidenum">
              <a:rPr lang="en-US" smtClean="0"/>
              <a:t>26</a:t>
            </a:fld>
            <a:endParaRPr lang="en-US"/>
          </a:p>
        </p:txBody>
      </p:sp>
      <p:sp>
        <p:nvSpPr>
          <p:cNvPr id="9" name="Rectangle 8">
            <a:extLst>
              <a:ext uri="{FF2B5EF4-FFF2-40B4-BE49-F238E27FC236}">
                <a16:creationId xmlns:a16="http://schemas.microsoft.com/office/drawing/2014/main" id="{77D2ACD0-5F99-4981-53A7-4805F85840DD}"/>
              </a:ext>
            </a:extLst>
          </p:cNvPr>
          <p:cNvSpPr/>
          <p:nvPr/>
        </p:nvSpPr>
        <p:spPr>
          <a:xfrm>
            <a:off x="3413759" y="4898953"/>
            <a:ext cx="7848601" cy="1205252"/>
          </a:xfrm>
          <a:prstGeom prst="rect">
            <a:avLst/>
          </a:prstGeom>
          <a:noFill/>
          <a:ln w="381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9340258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DCAA7-17A9-C13E-AD5A-6AF79BA6AC25}"/>
              </a:ext>
            </a:extLst>
          </p:cNvPr>
          <p:cNvSpPr>
            <a:spLocks noGrp="1"/>
          </p:cNvSpPr>
          <p:nvPr>
            <p:ph type="title"/>
          </p:nvPr>
        </p:nvSpPr>
        <p:spPr/>
        <p:txBody>
          <a:bodyPr/>
          <a:lstStyle/>
          <a:p>
            <a:r>
              <a:rPr lang="en-CA"/>
              <a:t>Dataset Preparation</a:t>
            </a:r>
          </a:p>
        </p:txBody>
      </p:sp>
      <p:sp>
        <p:nvSpPr>
          <p:cNvPr id="3" name="Content Placeholder 2">
            <a:extLst>
              <a:ext uri="{FF2B5EF4-FFF2-40B4-BE49-F238E27FC236}">
                <a16:creationId xmlns:a16="http://schemas.microsoft.com/office/drawing/2014/main" id="{3D1904FE-D64C-816D-9EB6-2AC895C84A76}"/>
              </a:ext>
            </a:extLst>
          </p:cNvPr>
          <p:cNvSpPr>
            <a:spLocks noGrp="1"/>
          </p:cNvSpPr>
          <p:nvPr>
            <p:ph idx="1"/>
          </p:nvPr>
        </p:nvSpPr>
        <p:spPr/>
        <p:txBody>
          <a:bodyPr vert="horz" lIns="91440" tIns="45720" rIns="91440" bIns="45720" rtlCol="0" anchor="t">
            <a:normAutofit/>
          </a:bodyPr>
          <a:lstStyle/>
          <a:p>
            <a:r>
              <a:rPr lang="en-CA"/>
              <a:t>62 public datasets grouped into 12 tasks</a:t>
            </a:r>
          </a:p>
          <a:p>
            <a:pPr lvl="1"/>
            <a:r>
              <a:rPr lang="en-CA"/>
              <a:t>Grouped based on the format of the output rather than the skill required for doing the task</a:t>
            </a:r>
            <a:endParaRPr lang="en-CA">
              <a:cs typeface="Calibri"/>
            </a:endParaRPr>
          </a:p>
          <a:p>
            <a:endParaRPr lang="en-CA"/>
          </a:p>
          <a:p>
            <a:r>
              <a:rPr lang="en-CA"/>
              <a:t>Used crowd sourcing to create different prompt templates for each dataset excluding:</a:t>
            </a:r>
            <a:endParaRPr lang="en-CA">
              <a:cs typeface="Calibri"/>
            </a:endParaRPr>
          </a:p>
          <a:p>
            <a:pPr lvl="1"/>
            <a:r>
              <a:rPr lang="en-CA"/>
              <a:t>non-English prompts</a:t>
            </a:r>
            <a:endParaRPr lang="en-CA">
              <a:cs typeface="Calibri"/>
            </a:endParaRPr>
          </a:p>
          <a:p>
            <a:pPr lvl="1"/>
            <a:r>
              <a:rPr lang="en-CA"/>
              <a:t>Potentially harmful content</a:t>
            </a:r>
            <a:endParaRPr lang="en-CA">
              <a:cs typeface="Calibri"/>
            </a:endParaRPr>
          </a:p>
          <a:p>
            <a:pPr lvl="1"/>
            <a:endParaRPr lang="en-CA"/>
          </a:p>
          <a:p>
            <a:r>
              <a:rPr lang="en-CA"/>
              <a:t>Public Pool of Prompt (P3) had 2073 prompts</a:t>
            </a:r>
            <a:r>
              <a:rPr lang="en-CA">
                <a:solidFill>
                  <a:srgbClr val="000000"/>
                </a:solidFill>
                <a:latin typeface="Calibri"/>
                <a:cs typeface="Calibri"/>
              </a:rPr>
              <a:t> for 177 datasets</a:t>
            </a:r>
            <a:r>
              <a:rPr lang="en-CA"/>
              <a:t> at the time of writing</a:t>
            </a:r>
            <a:endParaRPr lang="en-CA">
              <a:cs typeface="Calibri"/>
            </a:endParaRPr>
          </a:p>
        </p:txBody>
      </p:sp>
      <p:sp>
        <p:nvSpPr>
          <p:cNvPr id="4" name="Date Placeholder 3">
            <a:extLst>
              <a:ext uri="{FF2B5EF4-FFF2-40B4-BE49-F238E27FC236}">
                <a16:creationId xmlns:a16="http://schemas.microsoft.com/office/drawing/2014/main" id="{84EAED5D-B573-C8B0-E49F-DE44274A0E79}"/>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F8606404-A6C1-03CE-BDFC-E9BD272A39D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60B8DD5B-248F-8A3B-3954-B3EF122F9422}"/>
              </a:ext>
            </a:extLst>
          </p:cNvPr>
          <p:cNvSpPr>
            <a:spLocks noGrp="1"/>
          </p:cNvSpPr>
          <p:nvPr>
            <p:ph type="sldNum" sz="quarter" idx="12"/>
          </p:nvPr>
        </p:nvSpPr>
        <p:spPr/>
        <p:txBody>
          <a:bodyPr/>
          <a:lstStyle/>
          <a:p>
            <a:fld id="{D4F24A5E-B0D2-394D-9970-9AE06BCB59C1}" type="slidenum">
              <a:rPr lang="en-US" smtClean="0"/>
              <a:t>27</a:t>
            </a:fld>
            <a:endParaRPr lang="en-US"/>
          </a:p>
        </p:txBody>
      </p:sp>
    </p:spTree>
    <p:extLst>
      <p:ext uri="{BB962C8B-B14F-4D97-AF65-F5344CB8AC3E}">
        <p14:creationId xmlns:p14="http://schemas.microsoft.com/office/powerpoint/2010/main" val="19157770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70541-60AF-79C3-9A1E-3D87A73E52CD}"/>
              </a:ext>
            </a:extLst>
          </p:cNvPr>
          <p:cNvSpPr>
            <a:spLocks noGrp="1"/>
          </p:cNvSpPr>
          <p:nvPr>
            <p:ph type="title"/>
          </p:nvPr>
        </p:nvSpPr>
        <p:spPr/>
        <p:txBody>
          <a:bodyPr>
            <a:normAutofit/>
          </a:bodyPr>
          <a:lstStyle/>
          <a:p>
            <a:r>
              <a:rPr lang="en-CA"/>
              <a:t>Training Details: Base Model</a:t>
            </a:r>
          </a:p>
        </p:txBody>
      </p:sp>
      <p:sp>
        <p:nvSpPr>
          <p:cNvPr id="3" name="Content Placeholder 2">
            <a:extLst>
              <a:ext uri="{FF2B5EF4-FFF2-40B4-BE49-F238E27FC236}">
                <a16:creationId xmlns:a16="http://schemas.microsoft.com/office/drawing/2014/main" id="{B9E57BC7-2F6C-483E-BDB8-5A27CCBC5301}"/>
              </a:ext>
            </a:extLst>
          </p:cNvPr>
          <p:cNvSpPr>
            <a:spLocks noGrp="1"/>
          </p:cNvSpPr>
          <p:nvPr>
            <p:ph idx="1"/>
          </p:nvPr>
        </p:nvSpPr>
        <p:spPr/>
        <p:txBody>
          <a:bodyPr vert="horz" lIns="91440" tIns="45720" rIns="91440" bIns="45720" rtlCol="0" anchor="t">
            <a:normAutofit/>
          </a:bodyPr>
          <a:lstStyle/>
          <a:p>
            <a:r>
              <a:rPr lang="en-CA" sz="3200"/>
              <a:t>LM-adapted variation of T5 (</a:t>
            </a:r>
            <a:r>
              <a:rPr lang="en-CA" sz="3200">
                <a:hlinkClick r:id="rId2"/>
              </a:rPr>
              <a:t>LM+T5</a:t>
            </a:r>
            <a:r>
              <a:rPr lang="en-CA" sz="3200"/>
              <a:t>)</a:t>
            </a:r>
            <a:endParaRPr lang="en-US" sz="3200"/>
          </a:p>
          <a:p>
            <a:endParaRPr lang="en-CA" sz="3200">
              <a:cs typeface="Calibri"/>
            </a:endParaRPr>
          </a:p>
          <a:p>
            <a:r>
              <a:rPr lang="en-CA" sz="3200"/>
              <a:t>Trained with 100B additional tokens from C4 corpus using</a:t>
            </a:r>
            <a:endParaRPr lang="en-US" sz="3200"/>
          </a:p>
          <a:p>
            <a:pPr marL="0" indent="0">
              <a:buNone/>
            </a:pPr>
            <a:r>
              <a:rPr lang="en-CA" sz="3200"/>
              <a:t> the Language Model (LM) objective</a:t>
            </a:r>
            <a:endParaRPr lang="en-US" sz="3200">
              <a:cs typeface="Calibri" panose="020F0502020204030204"/>
            </a:endParaRPr>
          </a:p>
          <a:p>
            <a:pPr marL="0" indent="0">
              <a:buNone/>
            </a:pPr>
            <a:endParaRPr lang="en-CA" sz="3200">
              <a:solidFill>
                <a:srgbClr val="000000"/>
              </a:solidFill>
              <a:cs typeface="Calibri"/>
            </a:endParaRPr>
          </a:p>
          <a:p>
            <a:pPr>
              <a:buFont typeface="Arial"/>
              <a:buChar char="•"/>
            </a:pPr>
            <a:r>
              <a:rPr lang="en-CA" sz="3200">
                <a:solidFill>
                  <a:srgbClr val="000000"/>
                </a:solidFill>
                <a:cs typeface="Calibri"/>
              </a:rPr>
              <a:t>Encoder + Decoder architecture</a:t>
            </a:r>
            <a:endParaRPr lang="en-US" sz="3200">
              <a:solidFill>
                <a:srgbClr val="808080"/>
              </a:solidFill>
              <a:cs typeface="Calibri"/>
            </a:endParaRPr>
          </a:p>
          <a:p>
            <a:pPr>
              <a:buFont typeface="Arial"/>
              <a:buChar char="•"/>
            </a:pPr>
            <a:endParaRPr lang="en-CA" sz="3200">
              <a:solidFill>
                <a:srgbClr val="808080"/>
              </a:solidFill>
              <a:cs typeface="Calibri"/>
            </a:endParaRPr>
          </a:p>
          <a:p>
            <a:pPr>
              <a:buFont typeface="Arial"/>
              <a:buChar char="•"/>
            </a:pPr>
            <a:r>
              <a:rPr lang="en-CA" sz="3200">
                <a:solidFill>
                  <a:srgbClr val="000000"/>
                </a:solidFill>
                <a:cs typeface="Calibri"/>
              </a:rPr>
              <a:t>11B Parameters</a:t>
            </a:r>
            <a:endParaRPr lang="en-CA"/>
          </a:p>
          <a:p>
            <a:pPr lvl="1"/>
            <a:endParaRPr lang="en-CA" sz="2800">
              <a:solidFill>
                <a:srgbClr val="000000"/>
              </a:solidFill>
              <a:cs typeface="Calibri"/>
            </a:endParaRPr>
          </a:p>
          <a:p>
            <a:endParaRPr lang="en-CA" sz="3200">
              <a:cs typeface="Calibri"/>
            </a:endParaRPr>
          </a:p>
          <a:p>
            <a:endParaRPr lang="en-CA" sz="3200">
              <a:cs typeface="Calibri"/>
            </a:endParaRPr>
          </a:p>
          <a:p>
            <a:pPr marL="0" indent="0">
              <a:buNone/>
            </a:pPr>
            <a:endParaRPr lang="en-CA" sz="3200">
              <a:cs typeface="Calibri"/>
            </a:endParaRPr>
          </a:p>
        </p:txBody>
      </p:sp>
      <p:sp>
        <p:nvSpPr>
          <p:cNvPr id="4" name="Date Placeholder 3">
            <a:extLst>
              <a:ext uri="{FF2B5EF4-FFF2-40B4-BE49-F238E27FC236}">
                <a16:creationId xmlns:a16="http://schemas.microsoft.com/office/drawing/2014/main" id="{F691EBDF-08AF-E749-9B67-5FC274E5BC41}"/>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223EE442-ADB1-21E8-E3BC-31B92CAF3F5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20E6220D-43D8-DEE9-AE97-B533A6666B27}"/>
              </a:ext>
            </a:extLst>
          </p:cNvPr>
          <p:cNvSpPr>
            <a:spLocks noGrp="1"/>
          </p:cNvSpPr>
          <p:nvPr>
            <p:ph type="sldNum" sz="quarter" idx="12"/>
          </p:nvPr>
        </p:nvSpPr>
        <p:spPr/>
        <p:txBody>
          <a:bodyPr/>
          <a:lstStyle/>
          <a:p>
            <a:fld id="{D4F24A5E-B0D2-394D-9970-9AE06BCB59C1}" type="slidenum">
              <a:rPr lang="en-US" smtClean="0"/>
              <a:t>28</a:t>
            </a:fld>
            <a:endParaRPr lang="en-US"/>
          </a:p>
        </p:txBody>
      </p:sp>
    </p:spTree>
    <p:extLst>
      <p:ext uri="{BB962C8B-B14F-4D97-AF65-F5344CB8AC3E}">
        <p14:creationId xmlns:p14="http://schemas.microsoft.com/office/powerpoint/2010/main" val="27643714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70541-60AF-79C3-9A1E-3D87A73E52CD}"/>
              </a:ext>
            </a:extLst>
          </p:cNvPr>
          <p:cNvSpPr>
            <a:spLocks noGrp="1"/>
          </p:cNvSpPr>
          <p:nvPr>
            <p:ph type="title"/>
          </p:nvPr>
        </p:nvSpPr>
        <p:spPr/>
        <p:txBody>
          <a:bodyPr>
            <a:normAutofit/>
          </a:bodyPr>
          <a:lstStyle/>
          <a:p>
            <a:r>
              <a:rPr lang="en-CA"/>
              <a:t>Training Details: T0 Training</a:t>
            </a:r>
          </a:p>
        </p:txBody>
      </p:sp>
      <p:sp>
        <p:nvSpPr>
          <p:cNvPr id="3" name="Content Placeholder 2">
            <a:extLst>
              <a:ext uri="{FF2B5EF4-FFF2-40B4-BE49-F238E27FC236}">
                <a16:creationId xmlns:a16="http://schemas.microsoft.com/office/drawing/2014/main" id="{B9E57BC7-2F6C-483E-BDB8-5A27CCBC5301}"/>
              </a:ext>
            </a:extLst>
          </p:cNvPr>
          <p:cNvSpPr>
            <a:spLocks noGrp="1"/>
          </p:cNvSpPr>
          <p:nvPr>
            <p:ph idx="1"/>
          </p:nvPr>
        </p:nvSpPr>
        <p:spPr/>
        <p:txBody>
          <a:bodyPr vert="horz" lIns="91440" tIns="45720" rIns="91440" bIns="45720" rtlCol="0" anchor="t">
            <a:normAutofit fontScale="92500"/>
          </a:bodyPr>
          <a:lstStyle/>
          <a:p>
            <a:r>
              <a:rPr lang="en-CA" sz="3000">
                <a:cs typeface="Calibri"/>
              </a:rPr>
              <a:t>Mixed examples from all datasets together and sampled randomly</a:t>
            </a:r>
            <a:endParaRPr lang="en-US" sz="3000">
              <a:solidFill>
                <a:srgbClr val="808080"/>
              </a:solidFill>
              <a:cs typeface="Calibri"/>
            </a:endParaRPr>
          </a:p>
          <a:p>
            <a:pPr lvl="1"/>
            <a:r>
              <a:rPr lang="en-CA" sz="2600">
                <a:cs typeface="Calibri"/>
              </a:rPr>
              <a:t>capped at 500k for each dataset</a:t>
            </a:r>
            <a:endParaRPr lang="en-CA" sz="2600">
              <a:solidFill>
                <a:srgbClr val="000000"/>
              </a:solidFill>
              <a:cs typeface="Calibri"/>
            </a:endParaRPr>
          </a:p>
          <a:p>
            <a:pPr marL="457200" lvl="1" indent="0">
              <a:buNone/>
            </a:pPr>
            <a:endParaRPr lang="en-CA" sz="2600">
              <a:cs typeface="Calibri"/>
            </a:endParaRPr>
          </a:p>
          <a:p>
            <a:r>
              <a:rPr lang="en-US" sz="3000">
                <a:cs typeface="Calibri"/>
              </a:rPr>
              <a:t>1024 input and 256 output tokens</a:t>
            </a:r>
            <a:endParaRPr lang="en-CA" sz="3000">
              <a:solidFill>
                <a:srgbClr val="808080"/>
              </a:solidFill>
              <a:cs typeface="Calibri"/>
            </a:endParaRPr>
          </a:p>
          <a:p>
            <a:endParaRPr lang="en-US" sz="3000">
              <a:cs typeface="Calibri"/>
            </a:endParaRPr>
          </a:p>
          <a:p>
            <a:r>
              <a:rPr lang="en-US" sz="3000">
                <a:cs typeface="Calibri"/>
              </a:rPr>
              <a:t>Batch size of 1024, 250B tokens</a:t>
            </a:r>
            <a:endParaRPr lang="en-US" sz="3000">
              <a:solidFill>
                <a:srgbClr val="808080"/>
              </a:solidFill>
              <a:cs typeface="Calibri"/>
            </a:endParaRPr>
          </a:p>
          <a:p>
            <a:endParaRPr lang="en-US" sz="3000">
              <a:cs typeface="Calibri"/>
            </a:endParaRPr>
          </a:p>
          <a:p>
            <a:r>
              <a:rPr lang="en-US" sz="3000" err="1">
                <a:cs typeface="Calibri"/>
              </a:rPr>
              <a:t>Adafactor</a:t>
            </a:r>
            <a:r>
              <a:rPr lang="en-US" sz="3000">
                <a:cs typeface="Calibri"/>
              </a:rPr>
              <a:t> optimizer with a learning rate of 1e-3 and dropout 0.1</a:t>
            </a:r>
            <a:endParaRPr lang="en-US" sz="3000">
              <a:solidFill>
                <a:srgbClr val="000000"/>
              </a:solidFill>
              <a:cs typeface="Calibri"/>
            </a:endParaRPr>
          </a:p>
          <a:p>
            <a:endParaRPr lang="en-US" sz="3000">
              <a:cs typeface="Calibri"/>
            </a:endParaRPr>
          </a:p>
          <a:p>
            <a:r>
              <a:rPr lang="en-US" sz="3000">
                <a:cs typeface="Calibri"/>
              </a:rPr>
              <a:t>Trained on a v3-512 Cloud TPU for 270 hours</a:t>
            </a:r>
            <a:br>
              <a:rPr lang="en-US" sz="3000">
                <a:cs typeface="Calibri"/>
              </a:rPr>
            </a:br>
            <a:r>
              <a:rPr lang="en-US" sz="3000">
                <a:cs typeface="Calibri"/>
              </a:rPr>
              <a:t> </a:t>
            </a:r>
            <a:endParaRPr lang="en-US" sz="3000">
              <a:cs typeface="+mn-lt"/>
            </a:endParaRPr>
          </a:p>
          <a:p>
            <a:pPr marL="0" indent="0">
              <a:buNone/>
            </a:pPr>
            <a:endParaRPr lang="en-US" sz="3000">
              <a:cs typeface="Calibri"/>
            </a:endParaRPr>
          </a:p>
          <a:p>
            <a:endParaRPr lang="en-CA" sz="3000">
              <a:cs typeface="Calibri"/>
            </a:endParaRPr>
          </a:p>
          <a:p>
            <a:pPr marL="0" indent="0">
              <a:buNone/>
            </a:pPr>
            <a:endParaRPr lang="en-CA" sz="3200">
              <a:cs typeface="Calibri"/>
            </a:endParaRPr>
          </a:p>
        </p:txBody>
      </p:sp>
      <p:sp>
        <p:nvSpPr>
          <p:cNvPr id="4" name="Date Placeholder 3">
            <a:extLst>
              <a:ext uri="{FF2B5EF4-FFF2-40B4-BE49-F238E27FC236}">
                <a16:creationId xmlns:a16="http://schemas.microsoft.com/office/drawing/2014/main" id="{F691EBDF-08AF-E749-9B67-5FC274E5BC41}"/>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223EE442-ADB1-21E8-E3BC-31B92CAF3F5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20E6220D-43D8-DEE9-AE97-B533A6666B27}"/>
              </a:ext>
            </a:extLst>
          </p:cNvPr>
          <p:cNvSpPr>
            <a:spLocks noGrp="1"/>
          </p:cNvSpPr>
          <p:nvPr>
            <p:ph type="sldNum" sz="quarter" idx="12"/>
          </p:nvPr>
        </p:nvSpPr>
        <p:spPr/>
        <p:txBody>
          <a:bodyPr/>
          <a:lstStyle/>
          <a:p>
            <a:fld id="{D4F24A5E-B0D2-394D-9970-9AE06BCB59C1}" type="slidenum">
              <a:rPr lang="en-US" smtClean="0"/>
              <a:t>29</a:t>
            </a:fld>
            <a:endParaRPr lang="en-US"/>
          </a:p>
        </p:txBody>
      </p:sp>
    </p:spTree>
    <p:extLst>
      <p:ext uri="{BB962C8B-B14F-4D97-AF65-F5344CB8AC3E}">
        <p14:creationId xmlns:p14="http://schemas.microsoft.com/office/powerpoint/2010/main" val="1122738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BA07D-4A22-03D8-44D6-587194F66516}"/>
              </a:ext>
            </a:extLst>
          </p:cNvPr>
          <p:cNvSpPr>
            <a:spLocks noGrp="1"/>
          </p:cNvSpPr>
          <p:nvPr>
            <p:ph type="title"/>
          </p:nvPr>
        </p:nvSpPr>
        <p:spPr>
          <a:xfrm>
            <a:off x="838200" y="18116"/>
            <a:ext cx="10515600" cy="1325563"/>
          </a:xfrm>
        </p:spPr>
        <p:txBody>
          <a:bodyPr/>
          <a:lstStyle/>
          <a:p>
            <a:pPr algn="ctr"/>
            <a:r>
              <a:rPr lang="en-US" dirty="0"/>
              <a:t>The essential ideas in prompt engineering</a:t>
            </a:r>
          </a:p>
        </p:txBody>
      </p:sp>
      <p:grpSp>
        <p:nvGrpSpPr>
          <p:cNvPr id="4" name="Group 3">
            <a:extLst>
              <a:ext uri="{FF2B5EF4-FFF2-40B4-BE49-F238E27FC236}">
                <a16:creationId xmlns:a16="http://schemas.microsoft.com/office/drawing/2014/main" id="{0740FBB4-56C3-E189-5AAD-07CAA1392889}"/>
              </a:ext>
            </a:extLst>
          </p:cNvPr>
          <p:cNvGrpSpPr/>
          <p:nvPr/>
        </p:nvGrpSpPr>
        <p:grpSpPr>
          <a:xfrm>
            <a:off x="292267" y="3371688"/>
            <a:ext cx="11684409" cy="1171967"/>
            <a:chOff x="252160" y="2557469"/>
            <a:chExt cx="11684409" cy="1171967"/>
          </a:xfrm>
        </p:grpSpPr>
        <p:grpSp>
          <p:nvGrpSpPr>
            <p:cNvPr id="5" name="Group 4">
              <a:extLst>
                <a:ext uri="{FF2B5EF4-FFF2-40B4-BE49-F238E27FC236}">
                  <a16:creationId xmlns:a16="http://schemas.microsoft.com/office/drawing/2014/main" id="{7B40B258-F7F9-55D1-ABC7-73E196FF1A5B}"/>
                </a:ext>
              </a:extLst>
            </p:cNvPr>
            <p:cNvGrpSpPr/>
            <p:nvPr/>
          </p:nvGrpSpPr>
          <p:grpSpPr>
            <a:xfrm>
              <a:off x="4679375" y="2563560"/>
              <a:ext cx="5402441" cy="527415"/>
              <a:chOff x="878892" y="1315673"/>
              <a:chExt cx="5402441" cy="527415"/>
            </a:xfrm>
          </p:grpSpPr>
          <p:sp>
            <p:nvSpPr>
              <p:cNvPr id="12" name="TextBox 11">
                <a:extLst>
                  <a:ext uri="{FF2B5EF4-FFF2-40B4-BE49-F238E27FC236}">
                    <a16:creationId xmlns:a16="http://schemas.microsoft.com/office/drawing/2014/main" id="{047D5F67-87C6-469E-0876-E7C4B855D4EA}"/>
                  </a:ext>
                </a:extLst>
              </p:cNvPr>
              <p:cNvSpPr txBox="1"/>
              <p:nvPr/>
            </p:nvSpPr>
            <p:spPr>
              <a:xfrm>
                <a:off x="878892" y="1367411"/>
                <a:ext cx="5402441" cy="420564"/>
              </a:xfrm>
              <a:prstGeom prst="rect">
                <a:avLst/>
              </a:prstGeom>
              <a:noFill/>
            </p:spPr>
            <p:txBody>
              <a:bodyPr wrap="none" rtlCol="0">
                <a:spAutoFit/>
              </a:bodyPr>
              <a:lstStyle/>
              <a:p>
                <a:r>
                  <a:rPr lang="en-US" sz="2133" dirty="0">
                    <a:latin typeface="Times New Roman" panose="02020603050405020304" pitchFamily="18" charset="0"/>
                    <a:cs typeface="Times New Roman" panose="02020603050405020304" pitchFamily="18" charset="0"/>
                  </a:rPr>
                  <a:t>The capital of the state of Vermont is the city of</a:t>
                </a:r>
              </a:p>
            </p:txBody>
          </p:sp>
          <p:sp>
            <p:nvSpPr>
              <p:cNvPr id="13" name="Rectangle 12">
                <a:extLst>
                  <a:ext uri="{FF2B5EF4-FFF2-40B4-BE49-F238E27FC236}">
                    <a16:creationId xmlns:a16="http://schemas.microsoft.com/office/drawing/2014/main" id="{271365CE-0F8C-2E57-21B7-B7DF2ADFF978}"/>
                  </a:ext>
                </a:extLst>
              </p:cNvPr>
              <p:cNvSpPr/>
              <p:nvPr/>
            </p:nvSpPr>
            <p:spPr>
              <a:xfrm>
                <a:off x="878892" y="1315673"/>
                <a:ext cx="5402440" cy="52741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sp>
          <p:nvSpPr>
            <p:cNvPr id="6" name="TextBox 5">
              <a:extLst>
                <a:ext uri="{FF2B5EF4-FFF2-40B4-BE49-F238E27FC236}">
                  <a16:creationId xmlns:a16="http://schemas.microsoft.com/office/drawing/2014/main" id="{41EA73CF-BD33-B9AC-8230-4BFBCA1E8005}"/>
                </a:ext>
              </a:extLst>
            </p:cNvPr>
            <p:cNvSpPr txBox="1"/>
            <p:nvPr/>
          </p:nvSpPr>
          <p:spPr>
            <a:xfrm>
              <a:off x="252160" y="2615298"/>
              <a:ext cx="3674404" cy="420564"/>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Cloze prompt (fill-in-the-blank)</a:t>
              </a:r>
            </a:p>
          </p:txBody>
        </p:sp>
        <p:cxnSp>
          <p:nvCxnSpPr>
            <p:cNvPr id="7" name="Straight Arrow Connector 6">
              <a:extLst>
                <a:ext uri="{FF2B5EF4-FFF2-40B4-BE49-F238E27FC236}">
                  <a16:creationId xmlns:a16="http://schemas.microsoft.com/office/drawing/2014/main" id="{BA8CE540-0DF0-84ED-7A0D-24F8CEDBF8A8}"/>
                </a:ext>
              </a:extLst>
            </p:cNvPr>
            <p:cNvCxnSpPr>
              <a:cxnSpLocks/>
            </p:cNvCxnSpPr>
            <p:nvPr/>
          </p:nvCxnSpPr>
          <p:spPr>
            <a:xfrm>
              <a:off x="3870767" y="2821177"/>
              <a:ext cx="808608" cy="0"/>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13FD83A-2C60-2540-1A34-E7F79CE89990}"/>
                </a:ext>
              </a:extLst>
            </p:cNvPr>
            <p:cNvSpPr/>
            <p:nvPr/>
          </p:nvSpPr>
          <p:spPr>
            <a:xfrm>
              <a:off x="10185668" y="2557469"/>
              <a:ext cx="1750901" cy="527415"/>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9" name="Freeform 8">
              <a:extLst>
                <a:ext uri="{FF2B5EF4-FFF2-40B4-BE49-F238E27FC236}">
                  <a16:creationId xmlns:a16="http://schemas.microsoft.com/office/drawing/2014/main" id="{E25C1DD7-6538-4E1C-69C3-916210315520}"/>
                </a:ext>
              </a:extLst>
            </p:cNvPr>
            <p:cNvSpPr/>
            <p:nvPr/>
          </p:nvSpPr>
          <p:spPr>
            <a:xfrm>
              <a:off x="10060411" y="3105259"/>
              <a:ext cx="801554" cy="285779"/>
            </a:xfrm>
            <a:custGeom>
              <a:avLst/>
              <a:gdLst>
                <a:gd name="connsiteX0" fmla="*/ 0 w 1428750"/>
                <a:gd name="connsiteY0" fmla="*/ 0 h 300066"/>
                <a:gd name="connsiteX1" fmla="*/ 742950 w 1428750"/>
                <a:gd name="connsiteY1" fmla="*/ 300037 h 300066"/>
                <a:gd name="connsiteX2" fmla="*/ 1428750 w 1428750"/>
                <a:gd name="connsiteY2" fmla="*/ 14287 h 300066"/>
                <a:gd name="connsiteX0" fmla="*/ 0 w 1357313"/>
                <a:gd name="connsiteY0" fmla="*/ 71438 h 285779"/>
                <a:gd name="connsiteX1" fmla="*/ 671513 w 1357313"/>
                <a:gd name="connsiteY1" fmla="*/ 285750 h 285779"/>
                <a:gd name="connsiteX2" fmla="*/ 1357313 w 1357313"/>
                <a:gd name="connsiteY2" fmla="*/ 0 h 285779"/>
              </a:gdLst>
              <a:ahLst/>
              <a:cxnLst>
                <a:cxn ang="0">
                  <a:pos x="connsiteX0" y="connsiteY0"/>
                </a:cxn>
                <a:cxn ang="0">
                  <a:pos x="connsiteX1" y="connsiteY1"/>
                </a:cxn>
                <a:cxn ang="0">
                  <a:pos x="connsiteX2" y="connsiteY2"/>
                </a:cxn>
              </a:cxnLst>
              <a:rect l="l" t="t" r="r" b="b"/>
              <a:pathLst>
                <a:path w="1357313" h="285779">
                  <a:moveTo>
                    <a:pt x="0" y="71438"/>
                  </a:moveTo>
                  <a:cubicBezTo>
                    <a:pt x="252412" y="220266"/>
                    <a:pt x="433388" y="283369"/>
                    <a:pt x="671513" y="285750"/>
                  </a:cubicBezTo>
                  <a:cubicBezTo>
                    <a:pt x="909638" y="288131"/>
                    <a:pt x="1133475" y="144065"/>
                    <a:pt x="1357313" y="0"/>
                  </a:cubicBezTo>
                </a:path>
              </a:pathLst>
            </a:custGeom>
            <a:noFill/>
            <a:ln w="76200">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eft Brace 9">
              <a:extLst>
                <a:ext uri="{FF2B5EF4-FFF2-40B4-BE49-F238E27FC236}">
                  <a16:creationId xmlns:a16="http://schemas.microsoft.com/office/drawing/2014/main" id="{E77710CD-590E-3577-9B5F-DE8E4634B592}"/>
                </a:ext>
              </a:extLst>
            </p:cNvPr>
            <p:cNvSpPr/>
            <p:nvPr/>
          </p:nvSpPr>
          <p:spPr>
            <a:xfrm rot="16200000">
              <a:off x="7271515" y="682597"/>
              <a:ext cx="234093" cy="5190669"/>
            </a:xfrm>
            <a:prstGeom prst="leftBrace">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DDA13784-21BD-F044-E49F-08DE26F7FDF8}"/>
                </a:ext>
              </a:extLst>
            </p:cNvPr>
            <p:cNvSpPr txBox="1"/>
            <p:nvPr/>
          </p:nvSpPr>
          <p:spPr>
            <a:xfrm>
              <a:off x="6220827" y="3308872"/>
              <a:ext cx="2408030" cy="420564"/>
            </a:xfrm>
            <a:prstGeom prst="rect">
              <a:avLst/>
            </a:prstGeom>
            <a:noFill/>
          </p:spPr>
          <p:txBody>
            <a:bodyPr wrap="none" rtlCol="0">
              <a:spAutoFit/>
            </a:bodyPr>
            <a:lstStyle/>
            <a:p>
              <a:pPr algn="ctr"/>
              <a:r>
                <a:rPr lang="en-US" sz="2133" dirty="0">
                  <a:latin typeface="Times New Roman" panose="02020603050405020304" pitchFamily="18" charset="0"/>
                  <a:cs typeface="Times New Roman" panose="02020603050405020304" pitchFamily="18" charset="0"/>
                </a:rPr>
                <a:t>incomplete sentence</a:t>
              </a:r>
            </a:p>
          </p:txBody>
        </p:sp>
      </p:grpSp>
      <p:grpSp>
        <p:nvGrpSpPr>
          <p:cNvPr id="14" name="Group 13">
            <a:extLst>
              <a:ext uri="{FF2B5EF4-FFF2-40B4-BE49-F238E27FC236}">
                <a16:creationId xmlns:a16="http://schemas.microsoft.com/office/drawing/2014/main" id="{BDE30F4A-0CCC-6A2B-B33E-AAA061060537}"/>
              </a:ext>
            </a:extLst>
          </p:cNvPr>
          <p:cNvGrpSpPr/>
          <p:nvPr/>
        </p:nvGrpSpPr>
        <p:grpSpPr>
          <a:xfrm>
            <a:off x="154409" y="4795902"/>
            <a:ext cx="11815855" cy="1172294"/>
            <a:chOff x="114302" y="3960167"/>
            <a:chExt cx="11815855" cy="1172294"/>
          </a:xfrm>
        </p:grpSpPr>
        <p:sp>
          <p:nvSpPr>
            <p:cNvPr id="15" name="TextBox 14">
              <a:extLst>
                <a:ext uri="{FF2B5EF4-FFF2-40B4-BE49-F238E27FC236}">
                  <a16:creationId xmlns:a16="http://schemas.microsoft.com/office/drawing/2014/main" id="{5E1BE195-BC88-00C8-6853-3A0726AAB231}"/>
                </a:ext>
              </a:extLst>
            </p:cNvPr>
            <p:cNvSpPr txBox="1"/>
            <p:nvPr/>
          </p:nvSpPr>
          <p:spPr>
            <a:xfrm>
              <a:off x="114302" y="4013594"/>
              <a:ext cx="3812262" cy="420564"/>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In-context learning (by-example)</a:t>
              </a:r>
            </a:p>
          </p:txBody>
        </p:sp>
        <p:sp>
          <p:nvSpPr>
            <p:cNvPr id="16" name="TextBox 15">
              <a:extLst>
                <a:ext uri="{FF2B5EF4-FFF2-40B4-BE49-F238E27FC236}">
                  <a16:creationId xmlns:a16="http://schemas.microsoft.com/office/drawing/2014/main" id="{9AB9F873-2B2D-3C83-BBBF-64E4388D0547}"/>
                </a:ext>
              </a:extLst>
            </p:cNvPr>
            <p:cNvSpPr txBox="1"/>
            <p:nvPr/>
          </p:nvSpPr>
          <p:spPr>
            <a:xfrm>
              <a:off x="5907211" y="4711897"/>
              <a:ext cx="1851789" cy="420564"/>
            </a:xfrm>
            <a:prstGeom prst="rect">
              <a:avLst/>
            </a:prstGeom>
            <a:noFill/>
          </p:spPr>
          <p:txBody>
            <a:bodyPr wrap="none" rtlCol="0">
              <a:spAutoFit/>
            </a:bodyPr>
            <a:lstStyle/>
            <a:p>
              <a:pPr algn="ctr"/>
              <a:r>
                <a:rPr lang="en-US" sz="2133" dirty="0">
                  <a:latin typeface="Times New Roman" panose="02020603050405020304" pitchFamily="18" charset="0"/>
                  <a:cs typeface="Times New Roman" panose="02020603050405020304" pitchFamily="18" charset="0"/>
                </a:rPr>
                <a:t>demonstrations</a:t>
              </a:r>
            </a:p>
          </p:txBody>
        </p:sp>
        <p:grpSp>
          <p:nvGrpSpPr>
            <p:cNvPr id="17" name="Group 16">
              <a:extLst>
                <a:ext uri="{FF2B5EF4-FFF2-40B4-BE49-F238E27FC236}">
                  <a16:creationId xmlns:a16="http://schemas.microsoft.com/office/drawing/2014/main" id="{5B153D6B-32C7-17D2-3397-A64AF4E21D06}"/>
                </a:ext>
              </a:extLst>
            </p:cNvPr>
            <p:cNvGrpSpPr/>
            <p:nvPr/>
          </p:nvGrpSpPr>
          <p:grpSpPr>
            <a:xfrm>
              <a:off x="3870767" y="3960167"/>
              <a:ext cx="8059390" cy="838362"/>
              <a:chOff x="3870767" y="3960167"/>
              <a:chExt cx="8059390" cy="838362"/>
            </a:xfrm>
          </p:grpSpPr>
          <p:grpSp>
            <p:nvGrpSpPr>
              <p:cNvPr id="18" name="Group 17">
                <a:extLst>
                  <a:ext uri="{FF2B5EF4-FFF2-40B4-BE49-F238E27FC236}">
                    <a16:creationId xmlns:a16="http://schemas.microsoft.com/office/drawing/2014/main" id="{DE1C1701-1B7B-4FA1-78AB-DC992913F399}"/>
                  </a:ext>
                </a:extLst>
              </p:cNvPr>
              <p:cNvGrpSpPr/>
              <p:nvPr/>
            </p:nvGrpSpPr>
            <p:grpSpPr>
              <a:xfrm>
                <a:off x="4679375" y="3960168"/>
                <a:ext cx="5490927" cy="527415"/>
                <a:chOff x="878892" y="2712281"/>
                <a:chExt cx="5490927" cy="527415"/>
              </a:xfrm>
            </p:grpSpPr>
            <p:sp>
              <p:nvSpPr>
                <p:cNvPr id="23" name="TextBox 22">
                  <a:extLst>
                    <a:ext uri="{FF2B5EF4-FFF2-40B4-BE49-F238E27FC236}">
                      <a16:creationId xmlns:a16="http://schemas.microsoft.com/office/drawing/2014/main" id="{8374D0CA-435D-92F7-2ACB-2CC23F2373C5}"/>
                    </a:ext>
                  </a:extLst>
                </p:cNvPr>
                <p:cNvSpPr txBox="1"/>
                <p:nvPr/>
              </p:nvSpPr>
              <p:spPr>
                <a:xfrm>
                  <a:off x="878892" y="2765707"/>
                  <a:ext cx="5490927" cy="420564"/>
                </a:xfrm>
                <a:prstGeom prst="rect">
                  <a:avLst/>
                </a:prstGeom>
                <a:noFill/>
              </p:spPr>
              <p:txBody>
                <a:bodyPr wrap="none" rtlCol="0">
                  <a:spAutoFit/>
                </a:bodyPr>
                <a:lstStyle/>
                <a:p>
                  <a:r>
                    <a:rPr lang="en-US" sz="2133" dirty="0">
                      <a:latin typeface="Times New Roman" panose="02020603050405020304" pitchFamily="18" charset="0"/>
                      <a:cs typeface="Times New Roman" panose="02020603050405020304" pitchFamily="18" charset="0"/>
                    </a:rPr>
                    <a:t>New York: Albany; Montana: Helena; Vermont:</a:t>
                  </a:r>
                </a:p>
              </p:txBody>
            </p:sp>
            <p:sp>
              <p:nvSpPr>
                <p:cNvPr id="24" name="Rectangle 23">
                  <a:extLst>
                    <a:ext uri="{FF2B5EF4-FFF2-40B4-BE49-F238E27FC236}">
                      <a16:creationId xmlns:a16="http://schemas.microsoft.com/office/drawing/2014/main" id="{73B3992C-CB54-748B-813A-2C1E5D02FFE4}"/>
                    </a:ext>
                  </a:extLst>
                </p:cNvPr>
                <p:cNvSpPr/>
                <p:nvPr/>
              </p:nvSpPr>
              <p:spPr>
                <a:xfrm>
                  <a:off x="878892" y="2712281"/>
                  <a:ext cx="5402440" cy="52741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cxnSp>
            <p:nvCxnSpPr>
              <p:cNvPr id="19" name="Straight Arrow Connector 18">
                <a:extLst>
                  <a:ext uri="{FF2B5EF4-FFF2-40B4-BE49-F238E27FC236}">
                    <a16:creationId xmlns:a16="http://schemas.microsoft.com/office/drawing/2014/main" id="{0ADAA967-2B9D-30BC-84E1-9C4AAC7F8527}"/>
                  </a:ext>
                </a:extLst>
              </p:cNvPr>
              <p:cNvCxnSpPr>
                <a:cxnSpLocks/>
              </p:cNvCxnSpPr>
              <p:nvPr/>
            </p:nvCxnSpPr>
            <p:spPr>
              <a:xfrm>
                <a:off x="3870767" y="4230877"/>
                <a:ext cx="808608" cy="0"/>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703EA1C-3E10-9E30-186F-632B3BAE47D5}"/>
                  </a:ext>
                </a:extLst>
              </p:cNvPr>
              <p:cNvSpPr/>
              <p:nvPr/>
            </p:nvSpPr>
            <p:spPr>
              <a:xfrm>
                <a:off x="10179256" y="3960167"/>
                <a:ext cx="1750901" cy="527415"/>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1" name="Left Brace 20">
                <a:extLst>
                  <a:ext uri="{FF2B5EF4-FFF2-40B4-BE49-F238E27FC236}">
                    <a16:creationId xmlns:a16="http://schemas.microsoft.com/office/drawing/2014/main" id="{034BC270-BEF1-6DAF-60A3-B134FC2E67D9}"/>
                  </a:ext>
                </a:extLst>
              </p:cNvPr>
              <p:cNvSpPr/>
              <p:nvPr/>
            </p:nvSpPr>
            <p:spPr>
              <a:xfrm rot="16200000">
                <a:off x="6716060" y="2601922"/>
                <a:ext cx="234093" cy="4107437"/>
              </a:xfrm>
              <a:prstGeom prst="leftBrace">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a:extLst>
                  <a:ext uri="{FF2B5EF4-FFF2-40B4-BE49-F238E27FC236}">
                    <a16:creationId xmlns:a16="http://schemas.microsoft.com/office/drawing/2014/main" id="{E1E6E8A5-A9E9-CA3B-FF37-ACAEF9364F2C}"/>
                  </a:ext>
                </a:extLst>
              </p:cNvPr>
              <p:cNvSpPr/>
              <p:nvPr/>
            </p:nvSpPr>
            <p:spPr>
              <a:xfrm>
                <a:off x="10014648" y="4512750"/>
                <a:ext cx="801554" cy="285779"/>
              </a:xfrm>
              <a:custGeom>
                <a:avLst/>
                <a:gdLst>
                  <a:gd name="connsiteX0" fmla="*/ 0 w 1428750"/>
                  <a:gd name="connsiteY0" fmla="*/ 0 h 300066"/>
                  <a:gd name="connsiteX1" fmla="*/ 742950 w 1428750"/>
                  <a:gd name="connsiteY1" fmla="*/ 300037 h 300066"/>
                  <a:gd name="connsiteX2" fmla="*/ 1428750 w 1428750"/>
                  <a:gd name="connsiteY2" fmla="*/ 14287 h 300066"/>
                  <a:gd name="connsiteX0" fmla="*/ 0 w 1357313"/>
                  <a:gd name="connsiteY0" fmla="*/ 71438 h 285779"/>
                  <a:gd name="connsiteX1" fmla="*/ 671513 w 1357313"/>
                  <a:gd name="connsiteY1" fmla="*/ 285750 h 285779"/>
                  <a:gd name="connsiteX2" fmla="*/ 1357313 w 1357313"/>
                  <a:gd name="connsiteY2" fmla="*/ 0 h 285779"/>
                </a:gdLst>
                <a:ahLst/>
                <a:cxnLst>
                  <a:cxn ang="0">
                    <a:pos x="connsiteX0" y="connsiteY0"/>
                  </a:cxn>
                  <a:cxn ang="0">
                    <a:pos x="connsiteX1" y="connsiteY1"/>
                  </a:cxn>
                  <a:cxn ang="0">
                    <a:pos x="connsiteX2" y="connsiteY2"/>
                  </a:cxn>
                </a:cxnLst>
                <a:rect l="l" t="t" r="r" b="b"/>
                <a:pathLst>
                  <a:path w="1357313" h="285779">
                    <a:moveTo>
                      <a:pt x="0" y="71438"/>
                    </a:moveTo>
                    <a:cubicBezTo>
                      <a:pt x="252412" y="220266"/>
                      <a:pt x="433388" y="283369"/>
                      <a:pt x="671513" y="285750"/>
                    </a:cubicBezTo>
                    <a:cubicBezTo>
                      <a:pt x="909638" y="288131"/>
                      <a:pt x="1133475" y="144065"/>
                      <a:pt x="1357313" y="0"/>
                    </a:cubicBezTo>
                  </a:path>
                </a:pathLst>
              </a:custGeom>
              <a:noFill/>
              <a:ln w="76200">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 name="Group 24">
            <a:extLst>
              <a:ext uri="{FF2B5EF4-FFF2-40B4-BE49-F238E27FC236}">
                <a16:creationId xmlns:a16="http://schemas.microsoft.com/office/drawing/2014/main" id="{6A3995E8-B40F-2E4F-9EBA-726ADF89DB29}"/>
              </a:ext>
            </a:extLst>
          </p:cNvPr>
          <p:cNvGrpSpPr/>
          <p:nvPr/>
        </p:nvGrpSpPr>
        <p:grpSpPr>
          <a:xfrm>
            <a:off x="221736" y="1923761"/>
            <a:ext cx="11748528" cy="1172295"/>
            <a:chOff x="114461" y="803782"/>
            <a:chExt cx="11748528" cy="1172295"/>
          </a:xfrm>
        </p:grpSpPr>
        <p:grpSp>
          <p:nvGrpSpPr>
            <p:cNvPr id="26" name="Group 25">
              <a:extLst>
                <a:ext uri="{FF2B5EF4-FFF2-40B4-BE49-F238E27FC236}">
                  <a16:creationId xmlns:a16="http://schemas.microsoft.com/office/drawing/2014/main" id="{B5E4BD70-48A1-FCD3-19D0-E52B9A32B6C3}"/>
                </a:ext>
              </a:extLst>
            </p:cNvPr>
            <p:cNvGrpSpPr/>
            <p:nvPr/>
          </p:nvGrpSpPr>
          <p:grpSpPr>
            <a:xfrm>
              <a:off x="4612208" y="803783"/>
              <a:ext cx="5402440" cy="527415"/>
              <a:chOff x="878892" y="4149217"/>
              <a:chExt cx="5402440" cy="527415"/>
            </a:xfrm>
          </p:grpSpPr>
          <p:sp>
            <p:nvSpPr>
              <p:cNvPr id="33" name="TextBox 32">
                <a:extLst>
                  <a:ext uri="{FF2B5EF4-FFF2-40B4-BE49-F238E27FC236}">
                    <a16:creationId xmlns:a16="http://schemas.microsoft.com/office/drawing/2014/main" id="{2CD7FFC0-A998-0D38-A1C2-029FB6F4B9C4}"/>
                  </a:ext>
                </a:extLst>
              </p:cNvPr>
              <p:cNvSpPr txBox="1"/>
              <p:nvPr/>
            </p:nvSpPr>
            <p:spPr>
              <a:xfrm>
                <a:off x="878892" y="4213206"/>
                <a:ext cx="3578352" cy="420564"/>
              </a:xfrm>
              <a:prstGeom prst="rect">
                <a:avLst/>
              </a:prstGeom>
              <a:noFill/>
            </p:spPr>
            <p:txBody>
              <a:bodyPr wrap="none" rtlCol="0">
                <a:spAutoFit/>
              </a:bodyPr>
              <a:lstStyle/>
              <a:p>
                <a:r>
                  <a:rPr lang="en-US" sz="2133" dirty="0">
                    <a:latin typeface="Times New Roman" panose="02020603050405020304" pitchFamily="18" charset="0"/>
                    <a:cs typeface="Times New Roman" panose="02020603050405020304" pitchFamily="18" charset="0"/>
                  </a:rPr>
                  <a:t>Tell me the capital of Vermont.</a:t>
                </a:r>
              </a:p>
            </p:txBody>
          </p:sp>
          <p:sp>
            <p:nvSpPr>
              <p:cNvPr id="34" name="Rectangle 33">
                <a:extLst>
                  <a:ext uri="{FF2B5EF4-FFF2-40B4-BE49-F238E27FC236}">
                    <a16:creationId xmlns:a16="http://schemas.microsoft.com/office/drawing/2014/main" id="{4F496B9D-30E3-ED15-4C2D-3E7E34E37E49}"/>
                  </a:ext>
                </a:extLst>
              </p:cNvPr>
              <p:cNvSpPr/>
              <p:nvPr/>
            </p:nvSpPr>
            <p:spPr>
              <a:xfrm>
                <a:off x="878892" y="4149217"/>
                <a:ext cx="5402440" cy="52741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sp>
          <p:nvSpPr>
            <p:cNvPr id="27" name="TextBox 26">
              <a:extLst>
                <a:ext uri="{FF2B5EF4-FFF2-40B4-BE49-F238E27FC236}">
                  <a16:creationId xmlns:a16="http://schemas.microsoft.com/office/drawing/2014/main" id="{D03190C7-D3E8-1424-08FD-192B582F84EF}"/>
                </a:ext>
              </a:extLst>
            </p:cNvPr>
            <p:cNvSpPr txBox="1"/>
            <p:nvPr/>
          </p:nvSpPr>
          <p:spPr>
            <a:xfrm>
              <a:off x="114461" y="857208"/>
              <a:ext cx="3744936" cy="420564"/>
            </a:xfrm>
            <a:prstGeom prst="rect">
              <a:avLst/>
            </a:prstGeom>
            <a:noFill/>
          </p:spPr>
          <p:txBody>
            <a:bodyPr wrap="none" rtlCol="0">
              <a:spAutoFit/>
            </a:bodyPr>
            <a:lstStyle/>
            <a:p>
              <a:pPr algn="r"/>
              <a:r>
                <a:rPr lang="en-US" sz="2133" dirty="0">
                  <a:latin typeface="Times New Roman" panose="02020603050405020304" pitchFamily="18" charset="0"/>
                  <a:cs typeface="Times New Roman" panose="02020603050405020304" pitchFamily="18" charset="0"/>
                </a:rPr>
                <a:t>Explicit instruction-style prompt</a:t>
              </a:r>
            </a:p>
          </p:txBody>
        </p:sp>
        <p:cxnSp>
          <p:nvCxnSpPr>
            <p:cNvPr id="28" name="Straight Arrow Connector 27">
              <a:extLst>
                <a:ext uri="{FF2B5EF4-FFF2-40B4-BE49-F238E27FC236}">
                  <a16:creationId xmlns:a16="http://schemas.microsoft.com/office/drawing/2014/main" id="{ED02FCE3-89FB-5BF6-62CF-F5E0F274FDB6}"/>
                </a:ext>
              </a:extLst>
            </p:cNvPr>
            <p:cNvCxnSpPr>
              <a:cxnSpLocks/>
            </p:cNvCxnSpPr>
            <p:nvPr/>
          </p:nvCxnSpPr>
          <p:spPr>
            <a:xfrm>
              <a:off x="3803600" y="1078059"/>
              <a:ext cx="808608" cy="0"/>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CF18B563-1101-D201-01AB-6C8BD2013C0B}"/>
                </a:ext>
              </a:extLst>
            </p:cNvPr>
            <p:cNvSpPr/>
            <p:nvPr/>
          </p:nvSpPr>
          <p:spPr>
            <a:xfrm>
              <a:off x="10112088" y="803782"/>
              <a:ext cx="1750901" cy="527415"/>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0" name="Left Brace 29">
              <a:extLst>
                <a:ext uri="{FF2B5EF4-FFF2-40B4-BE49-F238E27FC236}">
                  <a16:creationId xmlns:a16="http://schemas.microsoft.com/office/drawing/2014/main" id="{FA8EF570-8805-E9CA-6094-69C2CC801252}"/>
                </a:ext>
              </a:extLst>
            </p:cNvPr>
            <p:cNvSpPr/>
            <p:nvPr/>
          </p:nvSpPr>
          <p:spPr>
            <a:xfrm rot="16200000">
              <a:off x="6277662" y="-153982"/>
              <a:ext cx="234093" cy="3364973"/>
            </a:xfrm>
            <a:prstGeom prst="leftBrace">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Box 30">
              <a:extLst>
                <a:ext uri="{FF2B5EF4-FFF2-40B4-BE49-F238E27FC236}">
                  <a16:creationId xmlns:a16="http://schemas.microsoft.com/office/drawing/2014/main" id="{1CEEAF39-F42B-03BF-4873-99CFA526A2E2}"/>
                </a:ext>
              </a:extLst>
            </p:cNvPr>
            <p:cNvSpPr txBox="1"/>
            <p:nvPr/>
          </p:nvSpPr>
          <p:spPr>
            <a:xfrm>
              <a:off x="5376215" y="1555513"/>
              <a:ext cx="2040944" cy="420564"/>
            </a:xfrm>
            <a:prstGeom prst="rect">
              <a:avLst/>
            </a:prstGeom>
            <a:noFill/>
          </p:spPr>
          <p:txBody>
            <a:bodyPr wrap="none" rtlCol="0">
              <a:spAutoFit/>
            </a:bodyPr>
            <a:lstStyle/>
            <a:p>
              <a:pPr algn="ctr"/>
              <a:r>
                <a:rPr lang="en-US" sz="2133" dirty="0">
                  <a:latin typeface="Times New Roman" panose="02020603050405020304" pitchFamily="18" charset="0"/>
                  <a:cs typeface="Times New Roman" panose="02020603050405020304" pitchFamily="18" charset="0"/>
                </a:rPr>
                <a:t>direct instruction</a:t>
              </a:r>
            </a:p>
          </p:txBody>
        </p:sp>
        <p:sp>
          <p:nvSpPr>
            <p:cNvPr id="32" name="Freeform 31">
              <a:extLst>
                <a:ext uri="{FF2B5EF4-FFF2-40B4-BE49-F238E27FC236}">
                  <a16:creationId xmlns:a16="http://schemas.microsoft.com/office/drawing/2014/main" id="{FA0F028E-DA56-84CB-A73A-77165D1CC47B}"/>
                </a:ext>
              </a:extLst>
            </p:cNvPr>
            <p:cNvSpPr/>
            <p:nvPr/>
          </p:nvSpPr>
          <p:spPr>
            <a:xfrm>
              <a:off x="9877087" y="1359772"/>
              <a:ext cx="801554" cy="285779"/>
            </a:xfrm>
            <a:custGeom>
              <a:avLst/>
              <a:gdLst>
                <a:gd name="connsiteX0" fmla="*/ 0 w 1428750"/>
                <a:gd name="connsiteY0" fmla="*/ 0 h 300066"/>
                <a:gd name="connsiteX1" fmla="*/ 742950 w 1428750"/>
                <a:gd name="connsiteY1" fmla="*/ 300037 h 300066"/>
                <a:gd name="connsiteX2" fmla="*/ 1428750 w 1428750"/>
                <a:gd name="connsiteY2" fmla="*/ 14287 h 300066"/>
                <a:gd name="connsiteX0" fmla="*/ 0 w 1357313"/>
                <a:gd name="connsiteY0" fmla="*/ 71438 h 285779"/>
                <a:gd name="connsiteX1" fmla="*/ 671513 w 1357313"/>
                <a:gd name="connsiteY1" fmla="*/ 285750 h 285779"/>
                <a:gd name="connsiteX2" fmla="*/ 1357313 w 1357313"/>
                <a:gd name="connsiteY2" fmla="*/ 0 h 285779"/>
              </a:gdLst>
              <a:ahLst/>
              <a:cxnLst>
                <a:cxn ang="0">
                  <a:pos x="connsiteX0" y="connsiteY0"/>
                </a:cxn>
                <a:cxn ang="0">
                  <a:pos x="connsiteX1" y="connsiteY1"/>
                </a:cxn>
                <a:cxn ang="0">
                  <a:pos x="connsiteX2" y="connsiteY2"/>
                </a:cxn>
              </a:cxnLst>
              <a:rect l="l" t="t" r="r" b="b"/>
              <a:pathLst>
                <a:path w="1357313" h="285779">
                  <a:moveTo>
                    <a:pt x="0" y="71438"/>
                  </a:moveTo>
                  <a:cubicBezTo>
                    <a:pt x="252412" y="220266"/>
                    <a:pt x="433388" y="283369"/>
                    <a:pt x="671513" y="285750"/>
                  </a:cubicBezTo>
                  <a:cubicBezTo>
                    <a:pt x="909638" y="288131"/>
                    <a:pt x="1133475" y="144065"/>
                    <a:pt x="1357313" y="0"/>
                  </a:cubicBezTo>
                </a:path>
              </a:pathLst>
            </a:custGeom>
            <a:noFill/>
            <a:ln w="76200">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a:extLst>
              <a:ext uri="{FF2B5EF4-FFF2-40B4-BE49-F238E27FC236}">
                <a16:creationId xmlns:a16="http://schemas.microsoft.com/office/drawing/2014/main" id="{765FB60D-1F64-1E28-78B6-F81FB1326797}"/>
              </a:ext>
            </a:extLst>
          </p:cNvPr>
          <p:cNvSpPr txBox="1"/>
          <p:nvPr/>
        </p:nvSpPr>
        <p:spPr>
          <a:xfrm>
            <a:off x="9629376" y="5639911"/>
            <a:ext cx="2459328" cy="420564"/>
          </a:xfrm>
          <a:prstGeom prst="rect">
            <a:avLst/>
          </a:prstGeom>
          <a:noFill/>
        </p:spPr>
        <p:txBody>
          <a:bodyPr wrap="none" rtlCol="0">
            <a:spAutoFit/>
          </a:bodyPr>
          <a:lstStyle/>
          <a:p>
            <a:pPr algn="ctr"/>
            <a:r>
              <a:rPr lang="en-US" sz="2133" dirty="0">
                <a:latin typeface="Times New Roman" panose="02020603050405020304" pitchFamily="18" charset="0"/>
                <a:cs typeface="Times New Roman" panose="02020603050405020304" pitchFamily="18" charset="0"/>
              </a:rPr>
              <a:t>next-word prediction</a:t>
            </a:r>
          </a:p>
        </p:txBody>
      </p:sp>
    </p:spTree>
    <p:extLst>
      <p:ext uri="{BB962C8B-B14F-4D97-AF65-F5344CB8AC3E}">
        <p14:creationId xmlns:p14="http://schemas.microsoft.com/office/powerpoint/2010/main" val="241989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A6A545E-0ADB-698A-4DE4-A0C0C0B91DFB}"/>
              </a:ext>
            </a:extLst>
          </p:cNvPr>
          <p:cNvPicPr>
            <a:picLocks noChangeAspect="1"/>
          </p:cNvPicPr>
          <p:nvPr/>
        </p:nvPicPr>
        <p:blipFill>
          <a:blip r:embed="rId2"/>
          <a:stretch>
            <a:fillRect/>
          </a:stretch>
        </p:blipFill>
        <p:spPr>
          <a:xfrm>
            <a:off x="4409156" y="1371600"/>
            <a:ext cx="6875036" cy="4023360"/>
          </a:xfrm>
          <a:prstGeom prst="rect">
            <a:avLst/>
          </a:prstGeom>
        </p:spPr>
      </p:pic>
      <p:sp>
        <p:nvSpPr>
          <p:cNvPr id="2" name="Title 1">
            <a:extLst>
              <a:ext uri="{FF2B5EF4-FFF2-40B4-BE49-F238E27FC236}">
                <a16:creationId xmlns:a16="http://schemas.microsoft.com/office/drawing/2014/main" id="{D5731AF8-6F5F-3C6B-3A82-F964C7219D28}"/>
              </a:ext>
            </a:extLst>
          </p:cNvPr>
          <p:cNvSpPr>
            <a:spLocks noGrp="1"/>
          </p:cNvSpPr>
          <p:nvPr>
            <p:ph type="title"/>
          </p:nvPr>
        </p:nvSpPr>
        <p:spPr/>
        <p:txBody>
          <a:bodyPr/>
          <a:lstStyle/>
          <a:p>
            <a:r>
              <a:rPr lang="en-CA"/>
              <a:t>T0 vs GPT-3</a:t>
            </a:r>
          </a:p>
        </p:txBody>
      </p:sp>
      <p:sp>
        <p:nvSpPr>
          <p:cNvPr id="4" name="Date Placeholder 3">
            <a:extLst>
              <a:ext uri="{FF2B5EF4-FFF2-40B4-BE49-F238E27FC236}">
                <a16:creationId xmlns:a16="http://schemas.microsoft.com/office/drawing/2014/main" id="{CA3C8696-E5BD-BFF6-3A7F-103DEC78408C}"/>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D38729FC-B58B-D8B5-8C3D-97F316429EAC}"/>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F68F5D31-8DBF-BBCD-CD07-FE5C13782C45}"/>
              </a:ext>
            </a:extLst>
          </p:cNvPr>
          <p:cNvSpPr>
            <a:spLocks noGrp="1"/>
          </p:cNvSpPr>
          <p:nvPr>
            <p:ph type="sldNum" sz="quarter" idx="12"/>
          </p:nvPr>
        </p:nvSpPr>
        <p:spPr/>
        <p:txBody>
          <a:bodyPr/>
          <a:lstStyle/>
          <a:p>
            <a:fld id="{D4F24A5E-B0D2-394D-9970-9AE06BCB59C1}" type="slidenum">
              <a:rPr lang="en-US" smtClean="0"/>
              <a:t>30</a:t>
            </a:fld>
            <a:endParaRPr lang="en-US"/>
          </a:p>
        </p:txBody>
      </p:sp>
      <p:sp>
        <p:nvSpPr>
          <p:cNvPr id="10" name="Content Placeholder 9">
            <a:extLst>
              <a:ext uri="{FF2B5EF4-FFF2-40B4-BE49-F238E27FC236}">
                <a16:creationId xmlns:a16="http://schemas.microsoft.com/office/drawing/2014/main" id="{75EDCC96-2F8F-EE21-B86C-3936512D72F8}"/>
              </a:ext>
            </a:extLst>
          </p:cNvPr>
          <p:cNvSpPr>
            <a:spLocks noGrp="1"/>
          </p:cNvSpPr>
          <p:nvPr>
            <p:ph idx="1"/>
          </p:nvPr>
        </p:nvSpPr>
        <p:spPr/>
        <p:txBody>
          <a:bodyPr vert="horz" lIns="91440" tIns="45720" rIns="91440" bIns="45720" rtlCol="0" anchor="t">
            <a:normAutofit/>
          </a:bodyPr>
          <a:lstStyle/>
          <a:p>
            <a:pPr marL="0" indent="0">
              <a:buNone/>
            </a:pPr>
            <a:endParaRPr lang="en-CA"/>
          </a:p>
          <a:p>
            <a:pPr marL="0" indent="0">
              <a:buNone/>
            </a:pPr>
            <a:r>
              <a:rPr lang="en-CA">
                <a:solidFill>
                  <a:srgbClr val="C00000"/>
                </a:solidFill>
              </a:rPr>
              <a:t>T0 and its base model</a:t>
            </a:r>
            <a:endParaRPr lang="en-CA">
              <a:solidFill>
                <a:srgbClr val="C00000"/>
              </a:solidFill>
              <a:cs typeface="Calibri"/>
            </a:endParaRPr>
          </a:p>
          <a:p>
            <a:pPr marL="0" indent="0">
              <a:buNone/>
            </a:pPr>
            <a:r>
              <a:rPr lang="en-CA">
                <a:solidFill>
                  <a:srgbClr val="C00000"/>
                </a:solidFill>
              </a:rPr>
              <a:t> report results on all </a:t>
            </a:r>
            <a:endParaRPr lang="en-CA">
              <a:solidFill>
                <a:srgbClr val="C00000"/>
              </a:solidFill>
              <a:cs typeface="Calibri"/>
            </a:endParaRPr>
          </a:p>
          <a:p>
            <a:pPr marL="0" indent="0">
              <a:buNone/>
            </a:pPr>
            <a:r>
              <a:rPr lang="en-CA">
                <a:solidFill>
                  <a:srgbClr val="C00000"/>
                </a:solidFill>
              </a:rPr>
              <a:t> prompts, no cherry pick</a:t>
            </a:r>
            <a:endParaRPr lang="en-CA">
              <a:solidFill>
                <a:srgbClr val="C00000"/>
              </a:solidFill>
              <a:cs typeface="Calibri"/>
            </a:endParaRPr>
          </a:p>
          <a:p>
            <a:pPr marL="0" indent="0">
              <a:buNone/>
            </a:pPr>
            <a:endParaRPr lang="en-CA">
              <a:solidFill>
                <a:srgbClr val="C00000"/>
              </a:solidFill>
              <a:cs typeface="Calibri"/>
            </a:endParaRPr>
          </a:p>
          <a:p>
            <a:pPr marL="0" indent="0">
              <a:buNone/>
            </a:pPr>
            <a:r>
              <a:rPr lang="en-CA">
                <a:solidFill>
                  <a:srgbClr val="C00000"/>
                </a:solidFill>
                <a:cs typeface="Calibri"/>
              </a:rPr>
              <a:t>T0 always better than</a:t>
            </a:r>
            <a:endParaRPr lang="en-US">
              <a:solidFill>
                <a:srgbClr val="C00000"/>
              </a:solidFill>
              <a:cs typeface="Calibri"/>
            </a:endParaRPr>
          </a:p>
          <a:p>
            <a:pPr marL="0" indent="0">
              <a:buNone/>
            </a:pPr>
            <a:r>
              <a:rPr lang="en-CA">
                <a:solidFill>
                  <a:srgbClr val="C00000"/>
                </a:solidFill>
                <a:cs typeface="Calibri"/>
              </a:rPr>
              <a:t> its base model</a:t>
            </a:r>
            <a:endParaRPr lang="en-CA">
              <a:solidFill>
                <a:srgbClr val="C00000"/>
              </a:solidFill>
            </a:endParaRPr>
          </a:p>
          <a:p>
            <a:pPr marL="0" indent="0">
              <a:buNone/>
            </a:pPr>
            <a:endParaRPr lang="en-CA">
              <a:cs typeface="Calibri" panose="020F0502020204030204"/>
            </a:endParaRPr>
          </a:p>
          <a:p>
            <a:pPr marL="0" indent="0">
              <a:buNone/>
            </a:pPr>
            <a:r>
              <a:rPr lang="en-CA">
                <a:cs typeface="Calibri" panose="020F0502020204030204"/>
              </a:rPr>
              <a:t>                                                            </a:t>
            </a:r>
            <a:r>
              <a:rPr lang="en-CA" sz="1800">
                <a:cs typeface="Calibri" panose="020F0502020204030204"/>
              </a:rPr>
              <a:t>zero-shot performance</a:t>
            </a:r>
            <a:r>
              <a:rPr lang="en-CA">
                <a:cs typeface="Calibri" panose="020F0502020204030204"/>
              </a:rPr>
              <a:t> </a:t>
            </a:r>
          </a:p>
        </p:txBody>
      </p:sp>
      <p:sp>
        <p:nvSpPr>
          <p:cNvPr id="7" name="Rectangle 6">
            <a:extLst>
              <a:ext uri="{FF2B5EF4-FFF2-40B4-BE49-F238E27FC236}">
                <a16:creationId xmlns:a16="http://schemas.microsoft.com/office/drawing/2014/main" id="{78DCC660-0D7A-F46B-086C-376B568CBF0D}"/>
              </a:ext>
            </a:extLst>
          </p:cNvPr>
          <p:cNvSpPr/>
          <p:nvPr/>
        </p:nvSpPr>
        <p:spPr>
          <a:xfrm>
            <a:off x="6790005" y="1780615"/>
            <a:ext cx="369279" cy="1310761"/>
          </a:xfrm>
          <a:prstGeom prst="rect">
            <a:avLst/>
          </a:prstGeom>
          <a:noFill/>
          <a:ln w="381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1268374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31AF8-6F5F-3C6B-3A82-F964C7219D28}"/>
              </a:ext>
            </a:extLst>
          </p:cNvPr>
          <p:cNvSpPr>
            <a:spLocks noGrp="1"/>
          </p:cNvSpPr>
          <p:nvPr>
            <p:ph type="title"/>
          </p:nvPr>
        </p:nvSpPr>
        <p:spPr/>
        <p:txBody>
          <a:bodyPr/>
          <a:lstStyle/>
          <a:p>
            <a:r>
              <a:rPr lang="en-CA"/>
              <a:t>T0 vs GPT-3</a:t>
            </a:r>
          </a:p>
        </p:txBody>
      </p:sp>
      <p:sp>
        <p:nvSpPr>
          <p:cNvPr id="4" name="Date Placeholder 3">
            <a:extLst>
              <a:ext uri="{FF2B5EF4-FFF2-40B4-BE49-F238E27FC236}">
                <a16:creationId xmlns:a16="http://schemas.microsoft.com/office/drawing/2014/main" id="{CA3C8696-E5BD-BFF6-3A7F-103DEC78408C}"/>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D38729FC-B58B-D8B5-8C3D-97F316429EAC}"/>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F68F5D31-8DBF-BBCD-CD07-FE5C13782C45}"/>
              </a:ext>
            </a:extLst>
          </p:cNvPr>
          <p:cNvSpPr>
            <a:spLocks noGrp="1"/>
          </p:cNvSpPr>
          <p:nvPr>
            <p:ph type="sldNum" sz="quarter" idx="12"/>
          </p:nvPr>
        </p:nvSpPr>
        <p:spPr/>
        <p:txBody>
          <a:bodyPr/>
          <a:lstStyle/>
          <a:p>
            <a:fld id="{D4F24A5E-B0D2-394D-9970-9AE06BCB59C1}" type="slidenum">
              <a:rPr lang="en-US" smtClean="0"/>
              <a:t>31</a:t>
            </a:fld>
            <a:endParaRPr lang="en-US"/>
          </a:p>
        </p:txBody>
      </p:sp>
      <p:sp>
        <p:nvSpPr>
          <p:cNvPr id="10" name="Content Placeholder 9">
            <a:extLst>
              <a:ext uri="{FF2B5EF4-FFF2-40B4-BE49-F238E27FC236}">
                <a16:creationId xmlns:a16="http://schemas.microsoft.com/office/drawing/2014/main" id="{75EDCC96-2F8F-EE21-B86C-3936512D72F8}"/>
              </a:ext>
            </a:extLst>
          </p:cNvPr>
          <p:cNvSpPr>
            <a:spLocks noGrp="1"/>
          </p:cNvSpPr>
          <p:nvPr>
            <p:ph idx="1"/>
          </p:nvPr>
        </p:nvSpPr>
        <p:spPr/>
        <p:txBody>
          <a:bodyPr vert="horz" lIns="91440" tIns="45720" rIns="91440" bIns="45720" rtlCol="0" anchor="t">
            <a:normAutofit/>
          </a:bodyPr>
          <a:lstStyle/>
          <a:p>
            <a:pPr marL="0" indent="0">
              <a:buNone/>
            </a:pPr>
            <a:endParaRPr lang="en-CA"/>
          </a:p>
          <a:p>
            <a:pPr marL="0" indent="0">
              <a:buNone/>
            </a:pPr>
            <a:endParaRPr lang="en-CA">
              <a:cs typeface="Calibri" panose="020F0502020204030204"/>
            </a:endParaRPr>
          </a:p>
          <a:p>
            <a:pPr marL="0" indent="0">
              <a:buNone/>
            </a:pPr>
            <a:endParaRPr lang="en-CA"/>
          </a:p>
          <a:p>
            <a:pPr marL="0" indent="0">
              <a:buNone/>
            </a:pPr>
            <a:r>
              <a:rPr lang="en-CA">
                <a:solidFill>
                  <a:srgbClr val="C00000"/>
                </a:solidFill>
              </a:rPr>
              <a:t>On all NLI tasks T0</a:t>
            </a:r>
            <a:endParaRPr lang="en-CA">
              <a:solidFill>
                <a:srgbClr val="C00000"/>
              </a:solidFill>
              <a:cs typeface="Calibri"/>
            </a:endParaRPr>
          </a:p>
          <a:p>
            <a:pPr marL="0" indent="0">
              <a:buNone/>
            </a:pPr>
            <a:r>
              <a:rPr lang="en-CA">
                <a:solidFill>
                  <a:srgbClr val="C00000"/>
                </a:solidFill>
                <a:cs typeface="Calibri"/>
              </a:rPr>
              <a:t>Outperforms </a:t>
            </a:r>
            <a:r>
              <a:rPr lang="en-CA">
                <a:solidFill>
                  <a:srgbClr val="C00000"/>
                </a:solidFill>
              </a:rPr>
              <a:t>the 11x </a:t>
            </a:r>
            <a:endParaRPr lang="en-CA">
              <a:solidFill>
                <a:srgbClr val="C00000"/>
              </a:solidFill>
              <a:cs typeface="Calibri"/>
            </a:endParaRPr>
          </a:p>
          <a:p>
            <a:pPr marL="0" indent="0">
              <a:buNone/>
            </a:pPr>
            <a:r>
              <a:rPr lang="en-CA">
                <a:solidFill>
                  <a:srgbClr val="C00000"/>
                </a:solidFill>
              </a:rPr>
              <a:t>larger GPT-3 model</a:t>
            </a:r>
            <a:endParaRPr lang="en-CA">
              <a:solidFill>
                <a:srgbClr val="C00000"/>
              </a:solidFill>
              <a:cs typeface="Calibri"/>
            </a:endParaRPr>
          </a:p>
          <a:p>
            <a:pPr marL="0" indent="0">
              <a:buNone/>
            </a:pPr>
            <a:endParaRPr lang="en-CA"/>
          </a:p>
        </p:txBody>
      </p:sp>
      <p:pic>
        <p:nvPicPr>
          <p:cNvPr id="12" name="Picture 11">
            <a:extLst>
              <a:ext uri="{FF2B5EF4-FFF2-40B4-BE49-F238E27FC236}">
                <a16:creationId xmlns:a16="http://schemas.microsoft.com/office/drawing/2014/main" id="{8A6A545E-0ADB-698A-4DE4-A0C0C0B91DFB}"/>
              </a:ext>
            </a:extLst>
          </p:cNvPr>
          <p:cNvPicPr>
            <a:picLocks noChangeAspect="1"/>
          </p:cNvPicPr>
          <p:nvPr/>
        </p:nvPicPr>
        <p:blipFill>
          <a:blip r:embed="rId2"/>
          <a:stretch>
            <a:fillRect/>
          </a:stretch>
        </p:blipFill>
        <p:spPr>
          <a:xfrm>
            <a:off x="4409156" y="1371600"/>
            <a:ext cx="6875036" cy="4023360"/>
          </a:xfrm>
          <a:prstGeom prst="rect">
            <a:avLst/>
          </a:prstGeom>
        </p:spPr>
      </p:pic>
      <p:sp>
        <p:nvSpPr>
          <p:cNvPr id="7" name="Rectangle 6">
            <a:extLst>
              <a:ext uri="{FF2B5EF4-FFF2-40B4-BE49-F238E27FC236}">
                <a16:creationId xmlns:a16="http://schemas.microsoft.com/office/drawing/2014/main" id="{4AAE82A2-06D8-0A20-F19B-7232B7E91BFE}"/>
              </a:ext>
            </a:extLst>
          </p:cNvPr>
          <p:cNvSpPr/>
          <p:nvPr/>
        </p:nvSpPr>
        <p:spPr>
          <a:xfrm>
            <a:off x="4820528" y="1264800"/>
            <a:ext cx="5926017" cy="1932083"/>
          </a:xfrm>
          <a:prstGeom prst="rect">
            <a:avLst/>
          </a:prstGeom>
          <a:noFill/>
          <a:ln w="381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3855429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9BBCD-D279-7953-9589-44B47D6E469A}"/>
              </a:ext>
            </a:extLst>
          </p:cNvPr>
          <p:cNvSpPr>
            <a:spLocks noGrp="1"/>
          </p:cNvSpPr>
          <p:nvPr>
            <p:ph type="title"/>
          </p:nvPr>
        </p:nvSpPr>
        <p:spPr/>
        <p:txBody>
          <a:bodyPr/>
          <a:lstStyle/>
          <a:p>
            <a:r>
              <a:rPr lang="en-CA"/>
              <a:t>Ablation Study: Effect of Prompt Count</a:t>
            </a:r>
          </a:p>
        </p:txBody>
      </p:sp>
      <p:sp>
        <p:nvSpPr>
          <p:cNvPr id="4" name="Date Placeholder 3">
            <a:extLst>
              <a:ext uri="{FF2B5EF4-FFF2-40B4-BE49-F238E27FC236}">
                <a16:creationId xmlns:a16="http://schemas.microsoft.com/office/drawing/2014/main" id="{1DFD2128-47DF-AC94-173F-85D6ABC88214}"/>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F0B3018C-9E53-D2AB-10BF-B38F2928B67C}"/>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D4E7DDCA-D492-9EBA-62C8-896584C503FA}"/>
              </a:ext>
            </a:extLst>
          </p:cNvPr>
          <p:cNvSpPr>
            <a:spLocks noGrp="1"/>
          </p:cNvSpPr>
          <p:nvPr>
            <p:ph type="sldNum" sz="quarter" idx="12"/>
          </p:nvPr>
        </p:nvSpPr>
        <p:spPr/>
        <p:txBody>
          <a:bodyPr/>
          <a:lstStyle/>
          <a:p>
            <a:fld id="{D4F24A5E-B0D2-394D-9970-9AE06BCB59C1}" type="slidenum">
              <a:rPr lang="en-US" smtClean="0"/>
              <a:t>32</a:t>
            </a:fld>
            <a:endParaRPr lang="en-US"/>
          </a:p>
        </p:txBody>
      </p:sp>
      <p:sp>
        <p:nvSpPr>
          <p:cNvPr id="10" name="Content Placeholder 9">
            <a:extLst>
              <a:ext uri="{FF2B5EF4-FFF2-40B4-BE49-F238E27FC236}">
                <a16:creationId xmlns:a16="http://schemas.microsoft.com/office/drawing/2014/main" id="{BBB8697E-355F-ACCB-A43A-63FF2DC6DCF0}"/>
              </a:ext>
            </a:extLst>
          </p:cNvPr>
          <p:cNvSpPr>
            <a:spLocks noGrp="1"/>
          </p:cNvSpPr>
          <p:nvPr>
            <p:ph idx="1"/>
          </p:nvPr>
        </p:nvSpPr>
        <p:spPr/>
        <p:txBody>
          <a:bodyPr vert="horz" lIns="91440" tIns="45720" rIns="91440" bIns="45720" rtlCol="0" anchor="t">
            <a:normAutofit/>
          </a:bodyPr>
          <a:lstStyle/>
          <a:p>
            <a:pPr marL="0" indent="0">
              <a:buNone/>
            </a:pPr>
            <a:endParaRPr lang="en-CA">
              <a:cs typeface="Calibri"/>
            </a:endParaRPr>
          </a:p>
          <a:p>
            <a:pPr marL="0" indent="0">
              <a:buNone/>
            </a:pPr>
            <a:endParaRPr lang="en-CA">
              <a:cs typeface="Calibri"/>
            </a:endParaRPr>
          </a:p>
          <a:p>
            <a:pPr marL="0" indent="0">
              <a:buNone/>
            </a:pPr>
            <a:endParaRPr lang="en-CA">
              <a:cs typeface="Calibri"/>
            </a:endParaRPr>
          </a:p>
          <a:p>
            <a:pPr marL="0" indent="0">
              <a:buNone/>
            </a:pPr>
            <a:r>
              <a:rPr lang="en-CA">
                <a:solidFill>
                  <a:srgbClr val="C00000"/>
                </a:solidFill>
                <a:cs typeface="Calibri"/>
              </a:rPr>
              <a:t>Overall, more prompt</a:t>
            </a:r>
          </a:p>
          <a:p>
            <a:pPr marL="0" indent="0">
              <a:buNone/>
            </a:pPr>
            <a:r>
              <a:rPr lang="en-CA">
                <a:solidFill>
                  <a:srgbClr val="C00000"/>
                </a:solidFill>
                <a:cs typeface="Calibri"/>
              </a:rPr>
              <a:t>templates improve the</a:t>
            </a:r>
          </a:p>
          <a:p>
            <a:pPr marL="0" indent="0">
              <a:buNone/>
            </a:pPr>
            <a:r>
              <a:rPr lang="en-CA">
                <a:solidFill>
                  <a:srgbClr val="C00000"/>
                </a:solidFill>
                <a:cs typeface="Calibri"/>
              </a:rPr>
              <a:t>performance</a:t>
            </a:r>
          </a:p>
          <a:p>
            <a:pPr marL="0" indent="0">
              <a:buNone/>
            </a:pPr>
            <a:endParaRPr lang="en-CA">
              <a:cs typeface="Calibri"/>
            </a:endParaRPr>
          </a:p>
          <a:p>
            <a:pPr marL="0" indent="0">
              <a:buNone/>
            </a:pPr>
            <a:r>
              <a:rPr lang="en-CA"/>
              <a:t>                                                           </a:t>
            </a:r>
            <a:endParaRPr lang="en-CA" sz="1800"/>
          </a:p>
          <a:p>
            <a:pPr marL="0" indent="0">
              <a:buNone/>
            </a:pPr>
            <a:r>
              <a:rPr lang="en-CA"/>
              <a:t>                                                         </a:t>
            </a:r>
            <a:r>
              <a:rPr lang="en-CA" sz="1800"/>
              <a:t>zero-shot performance for #training prompt templates</a:t>
            </a:r>
            <a:endParaRPr lang="en-CA" sz="1800">
              <a:cs typeface="Calibri"/>
            </a:endParaRPr>
          </a:p>
        </p:txBody>
      </p:sp>
      <p:pic>
        <p:nvPicPr>
          <p:cNvPr id="12" name="Picture 11">
            <a:extLst>
              <a:ext uri="{FF2B5EF4-FFF2-40B4-BE49-F238E27FC236}">
                <a16:creationId xmlns:a16="http://schemas.microsoft.com/office/drawing/2014/main" id="{257B05EB-848F-9313-85EF-20AB6EC0BDE7}"/>
              </a:ext>
            </a:extLst>
          </p:cNvPr>
          <p:cNvPicPr>
            <a:picLocks noChangeAspect="1"/>
          </p:cNvPicPr>
          <p:nvPr/>
        </p:nvPicPr>
        <p:blipFill>
          <a:blip r:embed="rId2"/>
          <a:stretch>
            <a:fillRect/>
          </a:stretch>
        </p:blipFill>
        <p:spPr>
          <a:xfrm>
            <a:off x="4317274" y="1196176"/>
            <a:ext cx="6839210" cy="4295282"/>
          </a:xfrm>
          <a:prstGeom prst="rect">
            <a:avLst/>
          </a:prstGeom>
        </p:spPr>
      </p:pic>
    </p:spTree>
    <p:extLst>
      <p:ext uri="{BB962C8B-B14F-4D97-AF65-F5344CB8AC3E}">
        <p14:creationId xmlns:p14="http://schemas.microsoft.com/office/powerpoint/2010/main" val="2526214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9BBCD-D279-7953-9589-44B47D6E469A}"/>
              </a:ext>
            </a:extLst>
          </p:cNvPr>
          <p:cNvSpPr>
            <a:spLocks noGrp="1"/>
          </p:cNvSpPr>
          <p:nvPr>
            <p:ph type="title"/>
          </p:nvPr>
        </p:nvSpPr>
        <p:spPr/>
        <p:txBody>
          <a:bodyPr/>
          <a:lstStyle/>
          <a:p>
            <a:r>
              <a:rPr lang="en-CA"/>
              <a:t>Ablation Study: Effect of Prompt Count</a:t>
            </a:r>
          </a:p>
        </p:txBody>
      </p:sp>
      <p:sp>
        <p:nvSpPr>
          <p:cNvPr id="4" name="Date Placeholder 3">
            <a:extLst>
              <a:ext uri="{FF2B5EF4-FFF2-40B4-BE49-F238E27FC236}">
                <a16:creationId xmlns:a16="http://schemas.microsoft.com/office/drawing/2014/main" id="{1DFD2128-47DF-AC94-173F-85D6ABC88214}"/>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F0B3018C-9E53-D2AB-10BF-B38F2928B67C}"/>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D4E7DDCA-D492-9EBA-62C8-896584C503FA}"/>
              </a:ext>
            </a:extLst>
          </p:cNvPr>
          <p:cNvSpPr>
            <a:spLocks noGrp="1"/>
          </p:cNvSpPr>
          <p:nvPr>
            <p:ph type="sldNum" sz="quarter" idx="12"/>
          </p:nvPr>
        </p:nvSpPr>
        <p:spPr/>
        <p:txBody>
          <a:bodyPr/>
          <a:lstStyle/>
          <a:p>
            <a:fld id="{D4F24A5E-B0D2-394D-9970-9AE06BCB59C1}" type="slidenum">
              <a:rPr lang="en-US" smtClean="0"/>
              <a:t>33</a:t>
            </a:fld>
            <a:endParaRPr lang="en-US"/>
          </a:p>
        </p:txBody>
      </p:sp>
      <p:sp>
        <p:nvSpPr>
          <p:cNvPr id="10" name="Content Placeholder 9">
            <a:extLst>
              <a:ext uri="{FF2B5EF4-FFF2-40B4-BE49-F238E27FC236}">
                <a16:creationId xmlns:a16="http://schemas.microsoft.com/office/drawing/2014/main" id="{BBB8697E-355F-ACCB-A43A-63FF2DC6DCF0}"/>
              </a:ext>
            </a:extLst>
          </p:cNvPr>
          <p:cNvSpPr>
            <a:spLocks noGrp="1"/>
          </p:cNvSpPr>
          <p:nvPr>
            <p:ph idx="1"/>
          </p:nvPr>
        </p:nvSpPr>
        <p:spPr/>
        <p:txBody>
          <a:bodyPr vert="horz" lIns="91440" tIns="45720" rIns="91440" bIns="45720" rtlCol="0" anchor="t">
            <a:normAutofit/>
          </a:bodyPr>
          <a:lstStyle/>
          <a:p>
            <a:pPr marL="0" indent="0">
              <a:buNone/>
            </a:pPr>
            <a:endParaRPr lang="en-CA">
              <a:cs typeface="Calibri"/>
            </a:endParaRPr>
          </a:p>
          <a:p>
            <a:pPr marL="0" indent="0">
              <a:buNone/>
            </a:pPr>
            <a:endParaRPr lang="en-CA">
              <a:cs typeface="Calibri"/>
            </a:endParaRPr>
          </a:p>
          <a:p>
            <a:pPr marL="0" indent="0">
              <a:buNone/>
            </a:pPr>
            <a:endParaRPr lang="en-CA">
              <a:cs typeface="Calibri"/>
            </a:endParaRPr>
          </a:p>
          <a:p>
            <a:pPr marL="0" indent="0">
              <a:buNone/>
            </a:pPr>
            <a:r>
              <a:rPr lang="en-CA">
                <a:solidFill>
                  <a:srgbClr val="C00000"/>
                </a:solidFill>
                <a:cs typeface="Calibri"/>
              </a:rPr>
              <a:t>Fewer number of </a:t>
            </a:r>
            <a:endParaRPr lang="en-CA">
              <a:solidFill>
                <a:srgbClr val="000000"/>
              </a:solidFill>
              <a:cs typeface="Calibri"/>
            </a:endParaRPr>
          </a:p>
          <a:p>
            <a:pPr marL="0" indent="0">
              <a:buNone/>
            </a:pPr>
            <a:r>
              <a:rPr lang="en-CA">
                <a:solidFill>
                  <a:srgbClr val="C00000"/>
                </a:solidFill>
                <a:cs typeface="Calibri"/>
              </a:rPr>
              <a:t>prompts can cause</a:t>
            </a:r>
            <a:endParaRPr lang="en-US">
              <a:solidFill>
                <a:srgbClr val="000000"/>
              </a:solidFill>
              <a:cs typeface="Calibri"/>
            </a:endParaRPr>
          </a:p>
          <a:p>
            <a:pPr marL="0" indent="0">
              <a:buNone/>
            </a:pPr>
            <a:r>
              <a:rPr lang="en-CA">
                <a:solidFill>
                  <a:srgbClr val="C00000"/>
                </a:solidFill>
                <a:cs typeface="Calibri"/>
              </a:rPr>
              <a:t>large variances</a:t>
            </a:r>
            <a:endParaRPr lang="en-CA"/>
          </a:p>
          <a:p>
            <a:pPr marL="0" indent="0">
              <a:buNone/>
            </a:pPr>
            <a:endParaRPr lang="en-CA">
              <a:cs typeface="Calibri"/>
            </a:endParaRPr>
          </a:p>
          <a:p>
            <a:pPr marL="0" indent="0">
              <a:buNone/>
            </a:pPr>
            <a:r>
              <a:rPr lang="en-CA"/>
              <a:t>                                                           </a:t>
            </a:r>
            <a:endParaRPr lang="en-CA" sz="1800"/>
          </a:p>
          <a:p>
            <a:pPr marL="0" indent="0">
              <a:buNone/>
            </a:pPr>
            <a:r>
              <a:rPr lang="en-CA"/>
              <a:t>                                                         </a:t>
            </a:r>
            <a:r>
              <a:rPr lang="en-CA" sz="1800"/>
              <a:t>zero-shot performance for #training prompt templates</a:t>
            </a:r>
            <a:endParaRPr lang="en-CA" sz="1800">
              <a:cs typeface="Calibri"/>
            </a:endParaRPr>
          </a:p>
        </p:txBody>
      </p:sp>
      <p:pic>
        <p:nvPicPr>
          <p:cNvPr id="12" name="Picture 11">
            <a:extLst>
              <a:ext uri="{FF2B5EF4-FFF2-40B4-BE49-F238E27FC236}">
                <a16:creationId xmlns:a16="http://schemas.microsoft.com/office/drawing/2014/main" id="{257B05EB-848F-9313-85EF-20AB6EC0BDE7}"/>
              </a:ext>
            </a:extLst>
          </p:cNvPr>
          <p:cNvPicPr>
            <a:picLocks noChangeAspect="1"/>
          </p:cNvPicPr>
          <p:nvPr/>
        </p:nvPicPr>
        <p:blipFill>
          <a:blip r:embed="rId2"/>
          <a:stretch>
            <a:fillRect/>
          </a:stretch>
        </p:blipFill>
        <p:spPr>
          <a:xfrm>
            <a:off x="4317274" y="1196176"/>
            <a:ext cx="6839210" cy="4295282"/>
          </a:xfrm>
          <a:prstGeom prst="rect">
            <a:avLst/>
          </a:prstGeom>
        </p:spPr>
      </p:pic>
      <p:sp>
        <p:nvSpPr>
          <p:cNvPr id="7" name="Rectangle 6">
            <a:extLst>
              <a:ext uri="{FF2B5EF4-FFF2-40B4-BE49-F238E27FC236}">
                <a16:creationId xmlns:a16="http://schemas.microsoft.com/office/drawing/2014/main" id="{FBFC0B7E-F0A7-4E76-1732-567D54D3B3CA}"/>
              </a:ext>
            </a:extLst>
          </p:cNvPr>
          <p:cNvSpPr/>
          <p:nvPr/>
        </p:nvSpPr>
        <p:spPr>
          <a:xfrm>
            <a:off x="6438312" y="1710276"/>
            <a:ext cx="451341" cy="1310762"/>
          </a:xfrm>
          <a:prstGeom prst="rect">
            <a:avLst/>
          </a:prstGeom>
          <a:noFill/>
          <a:ln w="381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a:extLst>
              <a:ext uri="{FF2B5EF4-FFF2-40B4-BE49-F238E27FC236}">
                <a16:creationId xmlns:a16="http://schemas.microsoft.com/office/drawing/2014/main" id="{2A5997DB-1F51-0BA8-E084-AE6B9AB0FC7E}"/>
              </a:ext>
            </a:extLst>
          </p:cNvPr>
          <p:cNvSpPr/>
          <p:nvPr/>
        </p:nvSpPr>
        <p:spPr>
          <a:xfrm>
            <a:off x="7587173" y="1721998"/>
            <a:ext cx="451341" cy="1310762"/>
          </a:xfrm>
          <a:prstGeom prst="rect">
            <a:avLst/>
          </a:prstGeom>
          <a:noFill/>
          <a:ln w="381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1556466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9BBCD-D279-7953-9589-44B47D6E469A}"/>
              </a:ext>
            </a:extLst>
          </p:cNvPr>
          <p:cNvSpPr>
            <a:spLocks noGrp="1"/>
          </p:cNvSpPr>
          <p:nvPr>
            <p:ph type="title"/>
          </p:nvPr>
        </p:nvSpPr>
        <p:spPr/>
        <p:txBody>
          <a:bodyPr/>
          <a:lstStyle/>
          <a:p>
            <a:r>
              <a:rPr lang="en-CA"/>
              <a:t>Ablation Study: Effect of Prompt Count</a:t>
            </a:r>
          </a:p>
        </p:txBody>
      </p:sp>
      <p:sp>
        <p:nvSpPr>
          <p:cNvPr id="4" name="Date Placeholder 3">
            <a:extLst>
              <a:ext uri="{FF2B5EF4-FFF2-40B4-BE49-F238E27FC236}">
                <a16:creationId xmlns:a16="http://schemas.microsoft.com/office/drawing/2014/main" id="{1DFD2128-47DF-AC94-173F-85D6ABC88214}"/>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F0B3018C-9E53-D2AB-10BF-B38F2928B67C}"/>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D4E7DDCA-D492-9EBA-62C8-896584C503FA}"/>
              </a:ext>
            </a:extLst>
          </p:cNvPr>
          <p:cNvSpPr>
            <a:spLocks noGrp="1"/>
          </p:cNvSpPr>
          <p:nvPr>
            <p:ph type="sldNum" sz="quarter" idx="12"/>
          </p:nvPr>
        </p:nvSpPr>
        <p:spPr/>
        <p:txBody>
          <a:bodyPr/>
          <a:lstStyle/>
          <a:p>
            <a:fld id="{D4F24A5E-B0D2-394D-9970-9AE06BCB59C1}" type="slidenum">
              <a:rPr lang="en-US" smtClean="0"/>
              <a:t>34</a:t>
            </a:fld>
            <a:endParaRPr lang="en-US"/>
          </a:p>
        </p:txBody>
      </p:sp>
      <p:sp>
        <p:nvSpPr>
          <p:cNvPr id="10" name="Content Placeholder 9">
            <a:extLst>
              <a:ext uri="{FF2B5EF4-FFF2-40B4-BE49-F238E27FC236}">
                <a16:creationId xmlns:a16="http://schemas.microsoft.com/office/drawing/2014/main" id="{BBB8697E-355F-ACCB-A43A-63FF2DC6DCF0}"/>
              </a:ext>
            </a:extLst>
          </p:cNvPr>
          <p:cNvSpPr>
            <a:spLocks noGrp="1"/>
          </p:cNvSpPr>
          <p:nvPr>
            <p:ph idx="1"/>
          </p:nvPr>
        </p:nvSpPr>
        <p:spPr/>
        <p:txBody>
          <a:bodyPr vert="horz" lIns="91440" tIns="45720" rIns="91440" bIns="45720" rtlCol="0" anchor="t">
            <a:normAutofit/>
          </a:bodyPr>
          <a:lstStyle/>
          <a:p>
            <a:pPr marL="0" indent="0">
              <a:buNone/>
            </a:pPr>
            <a:endParaRPr lang="en-CA">
              <a:cs typeface="Calibri"/>
            </a:endParaRPr>
          </a:p>
          <a:p>
            <a:pPr marL="0" indent="0">
              <a:buNone/>
            </a:pPr>
            <a:endParaRPr lang="en-CA">
              <a:cs typeface="Calibri"/>
            </a:endParaRPr>
          </a:p>
          <a:p>
            <a:pPr marL="0" indent="0">
              <a:buNone/>
            </a:pPr>
            <a:endParaRPr lang="en-CA">
              <a:cs typeface="Calibri"/>
            </a:endParaRPr>
          </a:p>
          <a:p>
            <a:pPr marL="0" indent="0">
              <a:buNone/>
            </a:pPr>
            <a:r>
              <a:rPr lang="en-CA">
                <a:solidFill>
                  <a:srgbClr val="C00000"/>
                </a:solidFill>
                <a:cs typeface="Calibri"/>
              </a:rPr>
              <a:t>For some tasks having</a:t>
            </a:r>
            <a:endParaRPr lang="en-CA">
              <a:solidFill>
                <a:srgbClr val="000000"/>
              </a:solidFill>
              <a:cs typeface="Calibri"/>
            </a:endParaRPr>
          </a:p>
          <a:p>
            <a:pPr marL="0" indent="0">
              <a:buNone/>
            </a:pPr>
            <a:r>
              <a:rPr lang="en-CA">
                <a:solidFill>
                  <a:srgbClr val="C00000"/>
                </a:solidFill>
                <a:cs typeface="Calibri"/>
              </a:rPr>
              <a:t>many prompts hurts</a:t>
            </a:r>
          </a:p>
          <a:p>
            <a:pPr marL="0" indent="0">
              <a:buNone/>
            </a:pPr>
            <a:r>
              <a:rPr lang="en-CA">
                <a:solidFill>
                  <a:srgbClr val="C00000"/>
                </a:solidFill>
                <a:cs typeface="Calibri"/>
              </a:rPr>
              <a:t>the performance</a:t>
            </a:r>
          </a:p>
          <a:p>
            <a:pPr marL="0" indent="0">
              <a:buNone/>
            </a:pPr>
            <a:endParaRPr lang="en-CA"/>
          </a:p>
          <a:p>
            <a:pPr marL="0" indent="0">
              <a:buNone/>
            </a:pPr>
            <a:r>
              <a:rPr lang="en-CA"/>
              <a:t>                                                           </a:t>
            </a:r>
            <a:endParaRPr lang="en-CA" sz="1800"/>
          </a:p>
          <a:p>
            <a:pPr marL="0" indent="0">
              <a:buNone/>
            </a:pPr>
            <a:r>
              <a:rPr lang="en-CA"/>
              <a:t>                                                         </a:t>
            </a:r>
            <a:r>
              <a:rPr lang="en-CA" sz="1800"/>
              <a:t>zero-shot performance for #training prompt templates</a:t>
            </a:r>
            <a:endParaRPr lang="en-CA" sz="1800">
              <a:cs typeface="Calibri"/>
            </a:endParaRPr>
          </a:p>
        </p:txBody>
      </p:sp>
      <p:pic>
        <p:nvPicPr>
          <p:cNvPr id="12" name="Picture 11">
            <a:extLst>
              <a:ext uri="{FF2B5EF4-FFF2-40B4-BE49-F238E27FC236}">
                <a16:creationId xmlns:a16="http://schemas.microsoft.com/office/drawing/2014/main" id="{257B05EB-848F-9313-85EF-20AB6EC0BDE7}"/>
              </a:ext>
            </a:extLst>
          </p:cNvPr>
          <p:cNvPicPr>
            <a:picLocks noChangeAspect="1"/>
          </p:cNvPicPr>
          <p:nvPr/>
        </p:nvPicPr>
        <p:blipFill>
          <a:blip r:embed="rId3"/>
          <a:stretch>
            <a:fillRect/>
          </a:stretch>
        </p:blipFill>
        <p:spPr>
          <a:xfrm>
            <a:off x="4305551" y="1196176"/>
            <a:ext cx="6839210" cy="4295282"/>
          </a:xfrm>
          <a:prstGeom prst="rect">
            <a:avLst/>
          </a:prstGeom>
        </p:spPr>
      </p:pic>
      <p:sp>
        <p:nvSpPr>
          <p:cNvPr id="3" name="Rectangle 2">
            <a:extLst>
              <a:ext uri="{FF2B5EF4-FFF2-40B4-BE49-F238E27FC236}">
                <a16:creationId xmlns:a16="http://schemas.microsoft.com/office/drawing/2014/main" id="{2F6361CF-D1ED-2C86-B1FA-B7CC7671EDDE}"/>
              </a:ext>
            </a:extLst>
          </p:cNvPr>
          <p:cNvSpPr/>
          <p:nvPr/>
        </p:nvSpPr>
        <p:spPr>
          <a:xfrm>
            <a:off x="8396064" y="3632859"/>
            <a:ext cx="451341" cy="1310762"/>
          </a:xfrm>
          <a:prstGeom prst="rect">
            <a:avLst/>
          </a:prstGeom>
          <a:noFill/>
          <a:ln w="381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a:p>
        </p:txBody>
      </p:sp>
      <p:sp>
        <p:nvSpPr>
          <p:cNvPr id="7" name="Rectangle 6">
            <a:extLst>
              <a:ext uri="{FF2B5EF4-FFF2-40B4-BE49-F238E27FC236}">
                <a16:creationId xmlns:a16="http://schemas.microsoft.com/office/drawing/2014/main" id="{C1089BA5-8F45-3AF1-AF3C-496398E84617}"/>
              </a:ext>
            </a:extLst>
          </p:cNvPr>
          <p:cNvSpPr/>
          <p:nvPr/>
        </p:nvSpPr>
        <p:spPr>
          <a:xfrm>
            <a:off x="9556648" y="3632858"/>
            <a:ext cx="451341" cy="1310762"/>
          </a:xfrm>
          <a:prstGeom prst="rect">
            <a:avLst/>
          </a:prstGeom>
          <a:noFill/>
          <a:ln w="381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a:p>
        </p:txBody>
      </p:sp>
    </p:spTree>
    <p:extLst>
      <p:ext uri="{BB962C8B-B14F-4D97-AF65-F5344CB8AC3E}">
        <p14:creationId xmlns:p14="http://schemas.microsoft.com/office/powerpoint/2010/main" val="20591951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69A3-68DB-1091-1794-7D0E5FD92578}"/>
              </a:ext>
            </a:extLst>
          </p:cNvPr>
          <p:cNvSpPr>
            <a:spLocks noGrp="1"/>
          </p:cNvSpPr>
          <p:nvPr>
            <p:ph type="title"/>
          </p:nvPr>
        </p:nvSpPr>
        <p:spPr/>
        <p:txBody>
          <a:bodyPr/>
          <a:lstStyle/>
          <a:p>
            <a:r>
              <a:rPr lang="en-CA"/>
              <a:t>T0 vs FLAN Differences</a:t>
            </a:r>
          </a:p>
        </p:txBody>
      </p:sp>
      <p:graphicFrame>
        <p:nvGraphicFramePr>
          <p:cNvPr id="7" name="Content Placeholder 6">
            <a:extLst>
              <a:ext uri="{FF2B5EF4-FFF2-40B4-BE49-F238E27FC236}">
                <a16:creationId xmlns:a16="http://schemas.microsoft.com/office/drawing/2014/main" id="{1042E148-2073-46E0-7193-7D4B79AD73D8}"/>
              </a:ext>
            </a:extLst>
          </p:cNvPr>
          <p:cNvGraphicFramePr>
            <a:graphicFrameLocks noGrp="1"/>
          </p:cNvGraphicFramePr>
          <p:nvPr>
            <p:ph idx="1"/>
          </p:nvPr>
        </p:nvGraphicFramePr>
        <p:xfrm>
          <a:off x="832338" y="1242646"/>
          <a:ext cx="10500937" cy="4147365"/>
        </p:xfrm>
        <a:graphic>
          <a:graphicData uri="http://schemas.openxmlformats.org/drawingml/2006/table">
            <a:tbl>
              <a:tblPr firstRow="1" bandRow="1">
                <a:tableStyleId>{5940675A-B579-460E-94D1-54222C63F5DA}</a:tableStyleId>
              </a:tblPr>
              <a:tblGrid>
                <a:gridCol w="1750157">
                  <a:extLst>
                    <a:ext uri="{9D8B030D-6E8A-4147-A177-3AD203B41FA5}">
                      <a16:colId xmlns:a16="http://schemas.microsoft.com/office/drawing/2014/main" val="4153870195"/>
                    </a:ext>
                  </a:extLst>
                </a:gridCol>
                <a:gridCol w="1809749">
                  <a:extLst>
                    <a:ext uri="{9D8B030D-6E8A-4147-A177-3AD203B41FA5}">
                      <a16:colId xmlns:a16="http://schemas.microsoft.com/office/drawing/2014/main" val="2156166691"/>
                    </a:ext>
                  </a:extLst>
                </a:gridCol>
                <a:gridCol w="1690564">
                  <a:extLst>
                    <a:ext uri="{9D8B030D-6E8A-4147-A177-3AD203B41FA5}">
                      <a16:colId xmlns:a16="http://schemas.microsoft.com/office/drawing/2014/main" val="3131140033"/>
                    </a:ext>
                  </a:extLst>
                </a:gridCol>
                <a:gridCol w="1796142">
                  <a:extLst>
                    <a:ext uri="{9D8B030D-6E8A-4147-A177-3AD203B41FA5}">
                      <a16:colId xmlns:a16="http://schemas.microsoft.com/office/drawing/2014/main" val="4074450775"/>
                    </a:ext>
                  </a:extLst>
                </a:gridCol>
                <a:gridCol w="1574240">
                  <a:extLst>
                    <a:ext uri="{9D8B030D-6E8A-4147-A177-3AD203B41FA5}">
                      <a16:colId xmlns:a16="http://schemas.microsoft.com/office/drawing/2014/main" val="2588913345"/>
                    </a:ext>
                  </a:extLst>
                </a:gridCol>
                <a:gridCol w="1880085">
                  <a:extLst>
                    <a:ext uri="{9D8B030D-6E8A-4147-A177-3AD203B41FA5}">
                      <a16:colId xmlns:a16="http://schemas.microsoft.com/office/drawing/2014/main" val="159861895"/>
                    </a:ext>
                  </a:extLst>
                </a:gridCol>
              </a:tblGrid>
              <a:tr h="1406769">
                <a:tc>
                  <a:txBody>
                    <a:bodyPr/>
                    <a:lstStyle/>
                    <a:p>
                      <a:endParaRPr lang="en-US"/>
                    </a:p>
                  </a:txBody>
                  <a:tcPr/>
                </a:tc>
                <a:tc>
                  <a:txBody>
                    <a:bodyPr/>
                    <a:lstStyle/>
                    <a:p>
                      <a:r>
                        <a:rPr lang="en-US"/>
                        <a:t>Base Model</a:t>
                      </a:r>
                    </a:p>
                  </a:txBody>
                  <a:tcPr/>
                </a:tc>
                <a:tc>
                  <a:txBody>
                    <a:bodyPr/>
                    <a:lstStyle/>
                    <a:p>
                      <a:r>
                        <a:rPr lang="en-US"/>
                        <a:t>Language</a:t>
                      </a:r>
                    </a:p>
                  </a:txBody>
                  <a:tcPr/>
                </a:tc>
                <a:tc>
                  <a:txBody>
                    <a:bodyPr/>
                    <a:lstStyle/>
                    <a:p>
                      <a:r>
                        <a:rPr lang="en-US"/>
                        <a:t>Prompt Template</a:t>
                      </a:r>
                    </a:p>
                  </a:txBody>
                  <a:tcPr/>
                </a:tc>
                <a:tc>
                  <a:txBody>
                    <a:bodyPr/>
                    <a:lstStyle/>
                    <a:p>
                      <a:r>
                        <a:rPr lang="en-US"/>
                        <a:t>Published</a:t>
                      </a:r>
                    </a:p>
                    <a:p>
                      <a:pPr lvl="0">
                        <a:buNone/>
                      </a:pPr>
                      <a:r>
                        <a:rPr lang="en-US"/>
                        <a:t>Dataset for instruction tuning</a:t>
                      </a:r>
                    </a:p>
                  </a:txBody>
                  <a:tcPr/>
                </a:tc>
                <a:tc>
                  <a:txBody>
                    <a:bodyPr/>
                    <a:lstStyle/>
                    <a:p>
                      <a:r>
                        <a:rPr lang="en-US"/>
                        <a:t>Training method</a:t>
                      </a:r>
                    </a:p>
                  </a:txBody>
                  <a:tcPr/>
                </a:tc>
                <a:extLst>
                  <a:ext uri="{0D108BD9-81ED-4DB2-BD59-A6C34878D82A}">
                    <a16:rowId xmlns:a16="http://schemas.microsoft.com/office/drawing/2014/main" val="914876509"/>
                  </a:ext>
                </a:extLst>
              </a:tr>
              <a:tr h="1370298">
                <a:tc>
                  <a:txBody>
                    <a:bodyPr/>
                    <a:lstStyle/>
                    <a:p>
                      <a:r>
                        <a:rPr lang="en-US"/>
                        <a:t>FLAN</a:t>
                      </a:r>
                    </a:p>
                  </a:txBody>
                  <a:tcPr/>
                </a:tc>
                <a:tc>
                  <a:txBody>
                    <a:bodyPr/>
                    <a:lstStyle/>
                    <a:p>
                      <a:r>
                        <a:rPr lang="en-US"/>
                        <a:t>LaMDA-PT 137B</a:t>
                      </a:r>
                    </a:p>
                  </a:txBody>
                  <a:tcPr/>
                </a:tc>
                <a:tc>
                  <a:txBody>
                    <a:bodyPr/>
                    <a:lstStyle/>
                    <a:p>
                      <a:r>
                        <a:rPr lang="en-US"/>
                        <a:t>10% non-English</a:t>
                      </a:r>
                    </a:p>
                    <a:p>
                      <a:pPr lvl="0">
                        <a:buNone/>
                      </a:pPr>
                      <a:endParaRPr lang="en-US"/>
                    </a:p>
                  </a:txBody>
                  <a:tcPr/>
                </a:tc>
                <a:tc>
                  <a:txBody>
                    <a:bodyPr/>
                    <a:lstStyle/>
                    <a:p>
                      <a:pPr lvl="0">
                        <a:buNone/>
                      </a:pPr>
                      <a:r>
                        <a:rPr lang="en-US"/>
                        <a:t>Author generated</a:t>
                      </a:r>
                    </a:p>
                  </a:txBody>
                  <a:tcPr/>
                </a:tc>
                <a:tc>
                  <a:txBody>
                    <a:bodyPr/>
                    <a:lstStyle/>
                    <a:p>
                      <a:pPr lvl="0">
                        <a:buNone/>
                      </a:pPr>
                      <a:r>
                        <a:rPr lang="en-US" sz="1800" b="0" i="0" u="none" strike="noStrike" noProof="0">
                          <a:latin typeface="Calibri"/>
                          <a:hlinkClick r:id="rId2"/>
                        </a:rPr>
                        <a:t>FLAN v2</a:t>
                      </a:r>
                      <a:endParaRPr lang="en-US" sz="1800" b="0" i="0" u="none" strike="noStrike" noProof="0">
                        <a:latin typeface="Calibri"/>
                      </a:endParaRPr>
                    </a:p>
                  </a:txBody>
                  <a:tcPr/>
                </a:tc>
                <a:tc>
                  <a:txBody>
                    <a:bodyPr/>
                    <a:lstStyle/>
                    <a:p>
                      <a:r>
                        <a:rPr lang="en-US"/>
                        <a:t>Trains a separate model for each held-out group</a:t>
                      </a:r>
                    </a:p>
                  </a:txBody>
                  <a:tcPr/>
                </a:tc>
                <a:extLst>
                  <a:ext uri="{0D108BD9-81ED-4DB2-BD59-A6C34878D82A}">
                    <a16:rowId xmlns:a16="http://schemas.microsoft.com/office/drawing/2014/main" val="2563434815"/>
                  </a:ext>
                </a:extLst>
              </a:tr>
              <a:tr h="1370298">
                <a:tc>
                  <a:txBody>
                    <a:bodyPr/>
                    <a:lstStyle/>
                    <a:p>
                      <a:r>
                        <a:rPr lang="en-US"/>
                        <a:t>T0</a:t>
                      </a:r>
                    </a:p>
                  </a:txBody>
                  <a:tcPr/>
                </a:tc>
                <a:tc>
                  <a:txBody>
                    <a:bodyPr/>
                    <a:lstStyle/>
                    <a:p>
                      <a:r>
                        <a:rPr lang="en-US"/>
                        <a:t>LM + T5 11B</a:t>
                      </a:r>
                    </a:p>
                  </a:txBody>
                  <a:tcPr/>
                </a:tc>
                <a:tc>
                  <a:txBody>
                    <a:bodyPr/>
                    <a:lstStyle/>
                    <a:p>
                      <a:r>
                        <a:rPr lang="en-US"/>
                        <a:t>100% English</a:t>
                      </a:r>
                    </a:p>
                    <a:p>
                      <a:pPr lvl="0">
                        <a:buNone/>
                      </a:pPr>
                      <a:endParaRPr lang="en-US"/>
                    </a:p>
                  </a:txBody>
                  <a:tcPr/>
                </a:tc>
                <a:tc>
                  <a:txBody>
                    <a:bodyPr/>
                    <a:lstStyle/>
                    <a:p>
                      <a:r>
                        <a:rPr lang="en-US"/>
                        <a:t>Crowd sourced,</a:t>
                      </a:r>
                    </a:p>
                    <a:p>
                      <a:pPr lvl="0">
                        <a:buNone/>
                      </a:pPr>
                      <a:endParaRPr lang="en-US"/>
                    </a:p>
                  </a:txBody>
                  <a:tcPr/>
                </a:tc>
                <a:tc>
                  <a:txBody>
                    <a:bodyPr/>
                    <a:lstStyle/>
                    <a:p>
                      <a:pPr lvl="0">
                        <a:buNone/>
                      </a:pPr>
                      <a:r>
                        <a:rPr lang="en-US" sz="1800" b="0" i="0" u="none" strike="noStrike" noProof="0">
                          <a:latin typeface="Calibri"/>
                          <a:hlinkClick r:id="rId3"/>
                        </a:rPr>
                        <a:t>P3 dataset</a:t>
                      </a:r>
                      <a:endParaRPr lang="en-US"/>
                    </a:p>
                  </a:txBody>
                  <a:tcPr/>
                </a:tc>
                <a:tc>
                  <a:txBody>
                    <a:bodyPr/>
                    <a:lstStyle/>
                    <a:p>
                      <a:r>
                        <a:rPr lang="en-US"/>
                        <a:t>Trains a single model holding out 3 task clusters</a:t>
                      </a:r>
                    </a:p>
                  </a:txBody>
                  <a:tcPr/>
                </a:tc>
                <a:extLst>
                  <a:ext uri="{0D108BD9-81ED-4DB2-BD59-A6C34878D82A}">
                    <a16:rowId xmlns:a16="http://schemas.microsoft.com/office/drawing/2014/main" val="3332808160"/>
                  </a:ext>
                </a:extLst>
              </a:tr>
            </a:tbl>
          </a:graphicData>
        </a:graphic>
      </p:graphicFrame>
      <p:sp>
        <p:nvSpPr>
          <p:cNvPr id="4" name="Date Placeholder 3">
            <a:extLst>
              <a:ext uri="{FF2B5EF4-FFF2-40B4-BE49-F238E27FC236}">
                <a16:creationId xmlns:a16="http://schemas.microsoft.com/office/drawing/2014/main" id="{6AB2E303-358D-9418-A2DA-43AF2D64BD4C}"/>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1F05E2CA-EBE9-D8F9-F8A8-C52726753A69}"/>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6C81BDFA-8D7A-F257-32BE-F3F7D1A26B2B}"/>
              </a:ext>
            </a:extLst>
          </p:cNvPr>
          <p:cNvSpPr>
            <a:spLocks noGrp="1"/>
          </p:cNvSpPr>
          <p:nvPr>
            <p:ph type="sldNum" sz="quarter" idx="12"/>
          </p:nvPr>
        </p:nvSpPr>
        <p:spPr/>
        <p:txBody>
          <a:bodyPr/>
          <a:lstStyle/>
          <a:p>
            <a:fld id="{D4F24A5E-B0D2-394D-9970-9AE06BCB59C1}" type="slidenum">
              <a:rPr lang="en-US" smtClean="0"/>
              <a:t>35</a:t>
            </a:fld>
            <a:endParaRPr lang="en-US"/>
          </a:p>
        </p:txBody>
      </p:sp>
    </p:spTree>
    <p:extLst>
      <p:ext uri="{BB962C8B-B14F-4D97-AF65-F5344CB8AC3E}">
        <p14:creationId xmlns:p14="http://schemas.microsoft.com/office/powerpoint/2010/main" val="14756228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69A3-68DB-1091-1794-7D0E5FD92578}"/>
              </a:ext>
            </a:extLst>
          </p:cNvPr>
          <p:cNvSpPr>
            <a:spLocks noGrp="1"/>
          </p:cNvSpPr>
          <p:nvPr>
            <p:ph type="title"/>
          </p:nvPr>
        </p:nvSpPr>
        <p:spPr/>
        <p:txBody>
          <a:bodyPr/>
          <a:lstStyle/>
          <a:p>
            <a:r>
              <a:rPr lang="en-CA"/>
              <a:t>T0 vs. FLAN Results</a:t>
            </a:r>
          </a:p>
        </p:txBody>
      </p:sp>
      <p:sp>
        <p:nvSpPr>
          <p:cNvPr id="4" name="Date Placeholder 3">
            <a:extLst>
              <a:ext uri="{FF2B5EF4-FFF2-40B4-BE49-F238E27FC236}">
                <a16:creationId xmlns:a16="http://schemas.microsoft.com/office/drawing/2014/main" id="{6AB2E303-358D-9418-A2DA-43AF2D64BD4C}"/>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1F05E2CA-EBE9-D8F9-F8A8-C52726753A69}"/>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6C81BDFA-8D7A-F257-32BE-F3F7D1A26B2B}"/>
              </a:ext>
            </a:extLst>
          </p:cNvPr>
          <p:cNvSpPr>
            <a:spLocks noGrp="1"/>
          </p:cNvSpPr>
          <p:nvPr>
            <p:ph type="sldNum" sz="quarter" idx="12"/>
          </p:nvPr>
        </p:nvSpPr>
        <p:spPr/>
        <p:txBody>
          <a:bodyPr/>
          <a:lstStyle/>
          <a:p>
            <a:fld id="{D4F24A5E-B0D2-394D-9970-9AE06BCB59C1}" type="slidenum">
              <a:rPr lang="en-US" smtClean="0"/>
              <a:t>36</a:t>
            </a:fld>
            <a:endParaRPr lang="en-US"/>
          </a:p>
        </p:txBody>
      </p:sp>
      <p:sp>
        <p:nvSpPr>
          <p:cNvPr id="8" name="Content Placeholder 7">
            <a:extLst>
              <a:ext uri="{FF2B5EF4-FFF2-40B4-BE49-F238E27FC236}">
                <a16:creationId xmlns:a16="http://schemas.microsoft.com/office/drawing/2014/main" id="{00A521FD-ACE8-50F8-0B17-359103933DAE}"/>
              </a:ext>
            </a:extLst>
          </p:cNvPr>
          <p:cNvSpPr>
            <a:spLocks noGrp="1"/>
          </p:cNvSpPr>
          <p:nvPr>
            <p:ph idx="1"/>
          </p:nvPr>
        </p:nvSpPr>
        <p:spPr/>
        <p:txBody>
          <a:bodyPr vert="horz" lIns="91440" tIns="45720" rIns="91440" bIns="45720" rtlCol="0" anchor="t">
            <a:normAutofit/>
          </a:bodyPr>
          <a:lstStyle/>
          <a:p>
            <a:r>
              <a:rPr lang="en-US">
                <a:cs typeface="Calibri"/>
              </a:rPr>
              <a:t>Both papers reported results for NLI category</a:t>
            </a:r>
            <a:endParaRPr lang="en-US"/>
          </a:p>
          <a:p>
            <a:pPr lvl="1"/>
            <a:r>
              <a:rPr lang="en-US">
                <a:cs typeface="Calibri"/>
              </a:rPr>
              <a:t>ANLI R1-3 and RTE don't have any clear winners</a:t>
            </a:r>
          </a:p>
          <a:p>
            <a:pPr lvl="1"/>
            <a:r>
              <a:rPr lang="en-US">
                <a:cs typeface="Calibri"/>
              </a:rPr>
              <a:t>T0 significantly better than FLAN on CB (~80% vs. ~ 65%)</a:t>
            </a:r>
          </a:p>
          <a:p>
            <a:endParaRPr lang="en-US">
              <a:cs typeface="Calibri"/>
            </a:endParaRPr>
          </a:p>
          <a:p>
            <a:r>
              <a:rPr lang="en-US">
                <a:cs typeface="Calibri"/>
              </a:rPr>
              <a:t>Both train on ~250B tokens, maybe not enough for LaMDA-PT</a:t>
            </a:r>
          </a:p>
          <a:p>
            <a:endParaRPr lang="en-US">
              <a:cs typeface="Calibri"/>
            </a:endParaRPr>
          </a:p>
          <a:p>
            <a:r>
              <a:rPr lang="en-US">
                <a:cs typeface="Calibri"/>
              </a:rPr>
              <a:t>Mixing the two datasets for instruction tuning is the best</a:t>
            </a:r>
            <a:endParaRPr lang="en-US"/>
          </a:p>
          <a:p>
            <a:pPr lvl="1"/>
            <a:r>
              <a:rPr lang="en-US">
                <a:cs typeface="Calibri"/>
              </a:rPr>
              <a:t>Chung, Hyung Won, Le Hou, Shayne Longpre, Barret </a:t>
            </a:r>
            <a:r>
              <a:rPr lang="en-US" err="1">
                <a:cs typeface="Calibri"/>
              </a:rPr>
              <a:t>Zoph</a:t>
            </a:r>
            <a:r>
              <a:rPr lang="en-US">
                <a:cs typeface="Calibri"/>
              </a:rPr>
              <a:t>, Yi Tay, William Fedus, </a:t>
            </a:r>
            <a:r>
              <a:rPr lang="en-US" err="1">
                <a:cs typeface="Calibri"/>
              </a:rPr>
              <a:t>Yunxuan</a:t>
            </a:r>
            <a:r>
              <a:rPr lang="en-US">
                <a:cs typeface="Calibri"/>
              </a:rPr>
              <a:t> Li et al. "Scaling instruction-finetuned language models." </a:t>
            </a:r>
            <a:r>
              <a:rPr lang="en-US" err="1">
                <a:cs typeface="Calibri"/>
              </a:rPr>
              <a:t>arXiv</a:t>
            </a:r>
            <a:r>
              <a:rPr lang="en-US">
                <a:cs typeface="Calibri"/>
              </a:rPr>
              <a:t> preprint arXiv:2210.11416 (2022).</a:t>
            </a:r>
          </a:p>
        </p:txBody>
      </p:sp>
    </p:spTree>
    <p:extLst>
      <p:ext uri="{BB962C8B-B14F-4D97-AF65-F5344CB8AC3E}">
        <p14:creationId xmlns:p14="http://schemas.microsoft.com/office/powerpoint/2010/main" val="31662389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0F38F-8B20-4716-954D-8BA5254B0A0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0F21A28-2934-BD13-B74E-C3966F235506}"/>
              </a:ext>
            </a:extLst>
          </p:cNvPr>
          <p:cNvSpPr>
            <a:spLocks noGrp="1"/>
          </p:cNvSpPr>
          <p:nvPr>
            <p:ph type="title"/>
          </p:nvPr>
        </p:nvSpPr>
        <p:spPr/>
        <p:txBody>
          <a:bodyPr/>
          <a:lstStyle/>
          <a:p>
            <a:r>
              <a:rPr lang="en-US">
                <a:cs typeface="Calibri Light"/>
              </a:rPr>
              <a:t>Improve Performance of LMs Zero-shot</a:t>
            </a:r>
          </a:p>
        </p:txBody>
      </p:sp>
      <p:sp>
        <p:nvSpPr>
          <p:cNvPr id="6" name="Content Placeholder 5">
            <a:extLst>
              <a:ext uri="{FF2B5EF4-FFF2-40B4-BE49-F238E27FC236}">
                <a16:creationId xmlns:a16="http://schemas.microsoft.com/office/drawing/2014/main" id="{030FEED8-8CD2-F946-E689-A56197AFE02C}"/>
              </a:ext>
            </a:extLst>
          </p:cNvPr>
          <p:cNvSpPr>
            <a:spLocks noGrp="1"/>
          </p:cNvSpPr>
          <p:nvPr>
            <p:ph idx="1"/>
          </p:nvPr>
        </p:nvSpPr>
        <p:spPr/>
        <p:txBody>
          <a:bodyPr vert="horz" lIns="91440" tIns="45720" rIns="91440" bIns="45720" rtlCol="0" anchor="t">
            <a:normAutofit/>
          </a:bodyPr>
          <a:lstStyle/>
          <a:p>
            <a:pPr marL="800100" lvl="1" indent="-342900"/>
            <a:r>
              <a:rPr lang="en-US" sz="3000">
                <a:solidFill>
                  <a:schemeClr val="bg1">
                    <a:lumMod val="50000"/>
                  </a:schemeClr>
                </a:solidFill>
                <a:ea typeface="+mn-lt"/>
                <a:cs typeface="+mn-lt"/>
              </a:rPr>
              <a:t>Finetuned Language Models Are Zero-shot Learners (FLAN), Jason Wei et. al,  ICLR 2022, from Google Research</a:t>
            </a:r>
          </a:p>
          <a:p>
            <a:pPr marL="800100" lvl="1" indent="-342900"/>
            <a:endParaRPr lang="en-US" sz="3000">
              <a:solidFill>
                <a:srgbClr val="000000"/>
              </a:solidFill>
              <a:cs typeface="Calibri"/>
            </a:endParaRPr>
          </a:p>
          <a:p>
            <a:pPr marL="800100" lvl="1" indent="-342900"/>
            <a:r>
              <a:rPr lang="en-US" sz="3000">
                <a:solidFill>
                  <a:schemeClr val="bg1">
                    <a:lumMod val="50000"/>
                  </a:schemeClr>
                </a:solidFill>
                <a:cs typeface="Calibri"/>
              </a:rPr>
              <a:t>Multitask Prompted </a:t>
            </a:r>
            <a:r>
              <a:rPr lang="en-US" sz="3000">
                <a:solidFill>
                  <a:schemeClr val="bg1">
                    <a:lumMod val="50000"/>
                  </a:schemeClr>
                </a:solidFill>
                <a:ea typeface="+mn-lt"/>
                <a:cs typeface="+mn-lt"/>
              </a:rPr>
              <a:t>Training</a:t>
            </a:r>
            <a:r>
              <a:rPr lang="en-US" sz="3000">
                <a:solidFill>
                  <a:schemeClr val="bg1">
                    <a:lumMod val="50000"/>
                  </a:schemeClr>
                </a:solidFill>
                <a:cs typeface="Calibri"/>
              </a:rPr>
              <a:t> Enables Zero-shot Task Generalization (T0), </a:t>
            </a:r>
            <a:r>
              <a:rPr lang="en-US" sz="3000">
                <a:solidFill>
                  <a:schemeClr val="bg1">
                    <a:lumMod val="50000"/>
                  </a:schemeClr>
                </a:solidFill>
                <a:ea typeface="+mn-lt"/>
                <a:cs typeface="+mn-lt"/>
              </a:rPr>
              <a:t>Victor Sanh et. al, ICLR 2022, from Hugging Face</a:t>
            </a:r>
          </a:p>
          <a:p>
            <a:pPr marL="800100" lvl="1" indent="-342900"/>
            <a:endParaRPr lang="en-US" sz="3000">
              <a:solidFill>
                <a:srgbClr val="000000"/>
              </a:solidFill>
              <a:cs typeface="Calibri"/>
            </a:endParaRPr>
          </a:p>
          <a:p>
            <a:pPr marL="800100" lvl="1" indent="-342900"/>
            <a:r>
              <a:rPr lang="en-US" sz="3000" b="1">
                <a:solidFill>
                  <a:srgbClr val="000000"/>
                </a:solidFill>
                <a:ea typeface="+mn-lt"/>
                <a:cs typeface="+mn-lt"/>
              </a:rPr>
              <a:t>LIMA: Less Is More for Alignment, </a:t>
            </a:r>
            <a:r>
              <a:rPr lang="en-US" sz="3000" b="1" err="1">
                <a:solidFill>
                  <a:srgbClr val="000000"/>
                </a:solidFill>
                <a:ea typeface="+mn-lt"/>
                <a:cs typeface="+mn-lt"/>
              </a:rPr>
              <a:t>Chunting</a:t>
            </a:r>
            <a:r>
              <a:rPr lang="en-US" sz="3000" b="1">
                <a:solidFill>
                  <a:srgbClr val="000000"/>
                </a:solidFill>
                <a:ea typeface="+mn-lt"/>
                <a:cs typeface="+mn-lt"/>
              </a:rPr>
              <a:t> Zhou et. Al, </a:t>
            </a:r>
            <a:r>
              <a:rPr lang="en-US" sz="3000" b="1" err="1">
                <a:solidFill>
                  <a:srgbClr val="000000"/>
                </a:solidFill>
                <a:ea typeface="+mn-lt"/>
                <a:cs typeface="+mn-lt"/>
              </a:rPr>
              <a:t>arXiv</a:t>
            </a:r>
            <a:r>
              <a:rPr lang="en-US" sz="3000" b="1">
                <a:solidFill>
                  <a:srgbClr val="000000"/>
                </a:solidFill>
                <a:ea typeface="+mn-lt"/>
                <a:cs typeface="+mn-lt"/>
              </a:rPr>
              <a:t> preprint 2023, from Meta AI</a:t>
            </a:r>
            <a:endParaRPr lang="en-US" sz="3000" b="1">
              <a:solidFill>
                <a:srgbClr val="000000"/>
              </a:solidFill>
              <a:cs typeface="Calibri"/>
            </a:endParaRPr>
          </a:p>
          <a:p>
            <a:pPr marL="800100" lvl="1" indent="-342900"/>
            <a:endParaRPr lang="en-US" sz="3000">
              <a:cs typeface="Calibri"/>
            </a:endParaRPr>
          </a:p>
          <a:p>
            <a:pPr marL="800100" lvl="1" indent="-342900"/>
            <a:endParaRPr lang="en-US">
              <a:cs typeface="Calibri"/>
            </a:endParaRPr>
          </a:p>
        </p:txBody>
      </p:sp>
      <p:sp>
        <p:nvSpPr>
          <p:cNvPr id="2" name="Date Placeholder 1">
            <a:extLst>
              <a:ext uri="{FF2B5EF4-FFF2-40B4-BE49-F238E27FC236}">
                <a16:creationId xmlns:a16="http://schemas.microsoft.com/office/drawing/2014/main" id="{42080B36-9413-14C4-A70F-ABCE95B83D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561D02-7E11-1544-897F-A30819BC8F60}" type="datetime1">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2024-04-04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99B7359A-1F60-5AE4-F7A1-66428D81F17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Slides created for CS886 at UWaterloo</a:t>
            </a:r>
          </a:p>
        </p:txBody>
      </p:sp>
      <p:sp>
        <p:nvSpPr>
          <p:cNvPr id="4" name="Slide Number Placeholder 3">
            <a:extLst>
              <a:ext uri="{FF2B5EF4-FFF2-40B4-BE49-F238E27FC236}">
                <a16:creationId xmlns:a16="http://schemas.microsoft.com/office/drawing/2014/main" id="{30B7654A-24C8-5D66-6F1A-3466D12222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F24A5E-B0D2-394D-9970-9AE06BCB59C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40847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D68E0-1E9B-65CF-F803-8D17D29ECD82}"/>
              </a:ext>
            </a:extLst>
          </p:cNvPr>
          <p:cNvSpPr>
            <a:spLocks noGrp="1"/>
          </p:cNvSpPr>
          <p:nvPr>
            <p:ph type="title"/>
          </p:nvPr>
        </p:nvSpPr>
        <p:spPr/>
        <p:txBody>
          <a:bodyPr>
            <a:normAutofit/>
          </a:bodyPr>
          <a:lstStyle/>
          <a:p>
            <a:r>
              <a:rPr lang="en-CA"/>
              <a:t>No More Large-scale Instruction Tuning?</a:t>
            </a:r>
          </a:p>
        </p:txBody>
      </p:sp>
      <p:sp>
        <p:nvSpPr>
          <p:cNvPr id="3" name="Content Placeholder 2">
            <a:extLst>
              <a:ext uri="{FF2B5EF4-FFF2-40B4-BE49-F238E27FC236}">
                <a16:creationId xmlns:a16="http://schemas.microsoft.com/office/drawing/2014/main" id="{E6FB35D6-178B-5DD9-375E-F902DB2B441F}"/>
              </a:ext>
            </a:extLst>
          </p:cNvPr>
          <p:cNvSpPr>
            <a:spLocks noGrp="1"/>
          </p:cNvSpPr>
          <p:nvPr>
            <p:ph idx="1"/>
          </p:nvPr>
        </p:nvSpPr>
        <p:spPr/>
        <p:txBody>
          <a:bodyPr vert="horz" lIns="91440" tIns="45720" rIns="91440" bIns="45720" rtlCol="0" anchor="t">
            <a:normAutofit/>
          </a:bodyPr>
          <a:lstStyle/>
          <a:p>
            <a:r>
              <a:rPr lang="en-US" b="1">
                <a:solidFill>
                  <a:srgbClr val="000000"/>
                </a:solidFill>
                <a:latin typeface="Calibri"/>
                <a:cs typeface="Calibri"/>
              </a:rPr>
              <a:t>Hypothesize:</a:t>
            </a:r>
            <a:r>
              <a:rPr lang="en-US">
                <a:solidFill>
                  <a:srgbClr val="000000"/>
                </a:solidFill>
                <a:latin typeface="Calibri"/>
                <a:cs typeface="Calibri"/>
              </a:rPr>
              <a:t> Alignment teaches</a:t>
            </a:r>
            <a:r>
              <a:rPr lang="en-US" b="0" i="0">
                <a:solidFill>
                  <a:srgbClr val="000000"/>
                </a:solidFill>
                <a:effectLst/>
                <a:latin typeface="Calibri"/>
                <a:cs typeface="Calibri"/>
              </a:rPr>
              <a:t> the </a:t>
            </a:r>
            <a:r>
              <a:rPr lang="en-US">
                <a:solidFill>
                  <a:srgbClr val="000000"/>
                </a:solidFill>
                <a:latin typeface="Calibri"/>
                <a:cs typeface="Calibri"/>
              </a:rPr>
              <a:t>model the style</a:t>
            </a:r>
            <a:r>
              <a:rPr lang="en-US" b="0" i="0">
                <a:solidFill>
                  <a:srgbClr val="000000"/>
                </a:solidFill>
                <a:effectLst/>
                <a:latin typeface="Calibri"/>
                <a:cs typeface="Calibri"/>
              </a:rPr>
              <a:t> or format </a:t>
            </a:r>
            <a:r>
              <a:rPr lang="en-US">
                <a:solidFill>
                  <a:srgbClr val="000000"/>
                </a:solidFill>
                <a:latin typeface="Calibri"/>
                <a:cs typeface="Calibri"/>
              </a:rPr>
              <a:t>for interacting</a:t>
            </a:r>
            <a:r>
              <a:rPr lang="en-US" b="0" i="0">
                <a:solidFill>
                  <a:srgbClr val="000000"/>
                </a:solidFill>
                <a:effectLst/>
                <a:latin typeface="Calibri"/>
                <a:cs typeface="Calibri"/>
              </a:rPr>
              <a:t> with users, to expose the knowledge and capabilities that </a:t>
            </a:r>
            <a:r>
              <a:rPr lang="en-US">
                <a:solidFill>
                  <a:srgbClr val="000000"/>
                </a:solidFill>
                <a:latin typeface="Calibri"/>
                <a:cs typeface="Calibri"/>
              </a:rPr>
              <a:t>it has already learned during</a:t>
            </a:r>
            <a:r>
              <a:rPr lang="en-US">
                <a:latin typeface="Calibri"/>
                <a:cs typeface="Calibri"/>
              </a:rPr>
              <a:t> pretraining</a:t>
            </a:r>
            <a:r>
              <a:rPr lang="en-US"/>
              <a:t> </a:t>
            </a:r>
            <a:br>
              <a:rPr lang="en-US"/>
            </a:br>
            <a:endParaRPr lang="en-US">
              <a:cs typeface="Calibri"/>
            </a:endParaRPr>
          </a:p>
          <a:p>
            <a:r>
              <a:rPr lang="en-US">
                <a:solidFill>
                  <a:srgbClr val="000000"/>
                </a:solidFill>
                <a:latin typeface="Calibri"/>
                <a:cs typeface="Calibri"/>
              </a:rPr>
              <a:t>Only</a:t>
            </a:r>
            <a:r>
              <a:rPr lang="en-US" sz="2800" b="0" i="0">
                <a:solidFill>
                  <a:srgbClr val="000000"/>
                </a:solidFill>
                <a:effectLst/>
                <a:latin typeface="Calibri"/>
                <a:cs typeface="Calibri"/>
              </a:rPr>
              <a:t> limited instruction </a:t>
            </a:r>
            <a:r>
              <a:rPr lang="en-US">
                <a:solidFill>
                  <a:srgbClr val="000000"/>
                </a:solidFill>
                <a:latin typeface="Calibri"/>
                <a:cs typeface="Calibri"/>
              </a:rPr>
              <a:t>tuning data</a:t>
            </a:r>
            <a:r>
              <a:rPr lang="en-US" sz="2800" b="0" i="0">
                <a:solidFill>
                  <a:srgbClr val="000000"/>
                </a:solidFill>
                <a:effectLst/>
                <a:latin typeface="Calibri"/>
                <a:cs typeface="Calibri"/>
              </a:rPr>
              <a:t> is necessary to teach models to produce high quality output</a:t>
            </a:r>
            <a:endParaRPr lang="en-CA">
              <a:latin typeface="Calibri"/>
              <a:cs typeface="Calibri"/>
            </a:endParaRPr>
          </a:p>
          <a:p>
            <a:endParaRPr lang="en-US">
              <a:cs typeface="Calibri" panose="020F0502020204030204"/>
            </a:endParaRPr>
          </a:p>
          <a:p>
            <a:pPr marL="0" indent="0">
              <a:buNone/>
            </a:pPr>
            <a:r>
              <a:rPr lang="en-CA" b="1">
                <a:solidFill>
                  <a:srgbClr val="C00000"/>
                </a:solidFill>
              </a:rPr>
              <a:t>LIMA focuses on 1000 carefully curated prompts, diverse input style, unified output in the format of helpful assisstant AI</a:t>
            </a:r>
            <a:endParaRPr lang="en-CA" b="1">
              <a:solidFill>
                <a:srgbClr val="C00000"/>
              </a:solidFill>
              <a:cs typeface="Calibri"/>
            </a:endParaRPr>
          </a:p>
        </p:txBody>
      </p:sp>
      <p:sp>
        <p:nvSpPr>
          <p:cNvPr id="4" name="Date Placeholder 3">
            <a:extLst>
              <a:ext uri="{FF2B5EF4-FFF2-40B4-BE49-F238E27FC236}">
                <a16:creationId xmlns:a16="http://schemas.microsoft.com/office/drawing/2014/main" id="{8D32FF97-5791-D51A-2EDE-AD461ED50034}"/>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35D1484E-4A6E-F540-4F20-7D4439424500}"/>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2BB1AA67-BCCD-58FB-C290-B9F96FC452CD}"/>
              </a:ext>
            </a:extLst>
          </p:cNvPr>
          <p:cNvSpPr>
            <a:spLocks noGrp="1"/>
          </p:cNvSpPr>
          <p:nvPr>
            <p:ph type="sldNum" sz="quarter" idx="12"/>
          </p:nvPr>
        </p:nvSpPr>
        <p:spPr/>
        <p:txBody>
          <a:bodyPr/>
          <a:lstStyle/>
          <a:p>
            <a:fld id="{D4F24A5E-B0D2-394D-9970-9AE06BCB59C1}" type="slidenum">
              <a:rPr lang="en-US" smtClean="0"/>
              <a:t>38</a:t>
            </a:fld>
            <a:endParaRPr lang="en-US"/>
          </a:p>
        </p:txBody>
      </p:sp>
    </p:spTree>
    <p:extLst>
      <p:ext uri="{BB962C8B-B14F-4D97-AF65-F5344CB8AC3E}">
        <p14:creationId xmlns:p14="http://schemas.microsoft.com/office/powerpoint/2010/main" val="10033416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780C0-DC06-3DCF-DAF7-DA4C8735BB4B}"/>
              </a:ext>
            </a:extLst>
          </p:cNvPr>
          <p:cNvSpPr>
            <a:spLocks noGrp="1"/>
          </p:cNvSpPr>
          <p:nvPr>
            <p:ph type="title"/>
          </p:nvPr>
        </p:nvSpPr>
        <p:spPr/>
        <p:txBody>
          <a:bodyPr/>
          <a:lstStyle/>
          <a:p>
            <a:r>
              <a:rPr lang="en-CA"/>
              <a:t>Data Selection: Stack Exchange</a:t>
            </a:r>
          </a:p>
        </p:txBody>
      </p:sp>
      <p:sp>
        <p:nvSpPr>
          <p:cNvPr id="3" name="Content Placeholder 2">
            <a:extLst>
              <a:ext uri="{FF2B5EF4-FFF2-40B4-BE49-F238E27FC236}">
                <a16:creationId xmlns:a16="http://schemas.microsoft.com/office/drawing/2014/main" id="{7AEE258F-F1AE-3031-01ED-9C622B4337E7}"/>
              </a:ext>
            </a:extLst>
          </p:cNvPr>
          <p:cNvSpPr>
            <a:spLocks noGrp="1"/>
          </p:cNvSpPr>
          <p:nvPr>
            <p:ph idx="1"/>
          </p:nvPr>
        </p:nvSpPr>
        <p:spPr/>
        <p:txBody>
          <a:bodyPr vert="horz" lIns="91440" tIns="45720" rIns="91440" bIns="45720" rtlCol="0" anchor="t">
            <a:noAutofit/>
          </a:bodyPr>
          <a:lstStyle/>
          <a:p>
            <a:r>
              <a:rPr lang="en-CA" sz="3200">
                <a:ea typeface="+mn-lt"/>
                <a:cs typeface="+mn-lt"/>
              </a:rPr>
              <a:t>Sample 200 questions from each 170+ exchanges</a:t>
            </a:r>
            <a:endParaRPr lang="en-US" sz="3200">
              <a:cs typeface="Calibri"/>
            </a:endParaRPr>
          </a:p>
          <a:p>
            <a:pPr lvl="1"/>
            <a:r>
              <a:rPr lang="en-CA" sz="2800">
                <a:ea typeface="+mn-lt"/>
                <a:cs typeface="+mn-lt"/>
              </a:rPr>
              <a:t>Title-only questions with the highest score</a:t>
            </a:r>
          </a:p>
          <a:p>
            <a:pPr lvl="1"/>
            <a:r>
              <a:rPr lang="en-CA" sz="2800">
                <a:ea typeface="+mn-lt"/>
                <a:cs typeface="+mn-lt"/>
              </a:rPr>
              <a:t>Top answer for each question (&gt;+10 score) </a:t>
            </a:r>
          </a:p>
          <a:p>
            <a:endParaRPr lang="en-CA" sz="3200">
              <a:ea typeface="+mn-lt"/>
              <a:cs typeface="+mn-lt"/>
            </a:endParaRPr>
          </a:p>
          <a:p>
            <a:r>
              <a:rPr lang="en-CA" sz="3200">
                <a:ea typeface="+mn-lt"/>
                <a:cs typeface="+mn-lt"/>
              </a:rPr>
              <a:t>Excluded answers not matching the helpful AI assistant style</a:t>
            </a:r>
            <a:endParaRPr lang="en-CA"/>
          </a:p>
          <a:p>
            <a:pPr lvl="1"/>
            <a:r>
              <a:rPr lang="en-CA" sz="2800">
                <a:ea typeface="+mn-lt"/>
                <a:cs typeface="+mn-lt"/>
              </a:rPr>
              <a:t>Shorter than 1200 characters longer than 4096</a:t>
            </a:r>
          </a:p>
          <a:p>
            <a:pPr lvl="1"/>
            <a:r>
              <a:rPr lang="en-CA" sz="2800">
                <a:ea typeface="+mn-lt"/>
                <a:cs typeface="+mn-lt"/>
              </a:rPr>
              <a:t>Written in the first person</a:t>
            </a:r>
            <a:endParaRPr lang="en-CA" sz="2800">
              <a:cs typeface="Calibri" panose="020F0502020204030204"/>
            </a:endParaRPr>
          </a:p>
          <a:p>
            <a:pPr lvl="1"/>
            <a:r>
              <a:rPr lang="en-CA" sz="2800">
                <a:ea typeface="+mn-lt"/>
                <a:cs typeface="+mn-lt"/>
              </a:rPr>
              <a:t>Reference to other posts</a:t>
            </a:r>
          </a:p>
          <a:p>
            <a:pPr lvl="1"/>
            <a:r>
              <a:rPr lang="en-CA" sz="2800">
                <a:ea typeface="+mn-lt"/>
                <a:cs typeface="+mn-lt"/>
              </a:rPr>
              <a:t>Removed links, images, and HTML tags from responses</a:t>
            </a:r>
            <a:endParaRPr lang="en-CA" sz="2800">
              <a:cs typeface="Calibri" panose="020F0502020204030204"/>
            </a:endParaRPr>
          </a:p>
        </p:txBody>
      </p:sp>
      <p:sp>
        <p:nvSpPr>
          <p:cNvPr id="4" name="Date Placeholder 3">
            <a:extLst>
              <a:ext uri="{FF2B5EF4-FFF2-40B4-BE49-F238E27FC236}">
                <a16:creationId xmlns:a16="http://schemas.microsoft.com/office/drawing/2014/main" id="{BB0ADC0A-DAA6-27D3-BE50-3B0B02998857}"/>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17F1B739-D26E-5929-AEB5-66EFEC694124}"/>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678F0340-ED3B-5C9F-393D-573B8DFF0CD3}"/>
              </a:ext>
            </a:extLst>
          </p:cNvPr>
          <p:cNvSpPr>
            <a:spLocks noGrp="1"/>
          </p:cNvSpPr>
          <p:nvPr>
            <p:ph type="sldNum" sz="quarter" idx="12"/>
          </p:nvPr>
        </p:nvSpPr>
        <p:spPr/>
        <p:txBody>
          <a:bodyPr/>
          <a:lstStyle/>
          <a:p>
            <a:fld id="{D4F24A5E-B0D2-394D-9970-9AE06BCB59C1}" type="slidenum">
              <a:rPr lang="en-US" smtClean="0"/>
              <a:t>39</a:t>
            </a:fld>
            <a:endParaRPr lang="en-US"/>
          </a:p>
        </p:txBody>
      </p:sp>
    </p:spTree>
    <p:extLst>
      <p:ext uri="{BB962C8B-B14F-4D97-AF65-F5344CB8AC3E}">
        <p14:creationId xmlns:p14="http://schemas.microsoft.com/office/powerpoint/2010/main" val="3355519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012C1-7E60-2911-A809-DD5E4C1B5C9D}"/>
              </a:ext>
            </a:extLst>
          </p:cNvPr>
          <p:cNvSpPr>
            <a:spLocks noGrp="1"/>
          </p:cNvSpPr>
          <p:nvPr>
            <p:ph type="title"/>
          </p:nvPr>
        </p:nvSpPr>
        <p:spPr>
          <a:xfrm>
            <a:off x="838200" y="25025"/>
            <a:ext cx="10515600" cy="1325563"/>
          </a:xfrm>
        </p:spPr>
        <p:txBody>
          <a:bodyPr/>
          <a:lstStyle/>
          <a:p>
            <a:pPr algn="ctr"/>
            <a:r>
              <a:rPr lang="en-US" dirty="0"/>
              <a:t>How LLMs are trained to follow instructions</a:t>
            </a:r>
          </a:p>
        </p:txBody>
      </p:sp>
      <p:grpSp>
        <p:nvGrpSpPr>
          <p:cNvPr id="25" name="Group 24">
            <a:extLst>
              <a:ext uri="{FF2B5EF4-FFF2-40B4-BE49-F238E27FC236}">
                <a16:creationId xmlns:a16="http://schemas.microsoft.com/office/drawing/2014/main" id="{8AF80BC3-3CBD-EA7A-665C-84DC0769E44B}"/>
              </a:ext>
            </a:extLst>
          </p:cNvPr>
          <p:cNvGrpSpPr/>
          <p:nvPr/>
        </p:nvGrpSpPr>
        <p:grpSpPr>
          <a:xfrm>
            <a:off x="2358874" y="3758971"/>
            <a:ext cx="2939266" cy="2681514"/>
            <a:chOff x="2358874" y="3758971"/>
            <a:chExt cx="2939266" cy="2681514"/>
          </a:xfrm>
        </p:grpSpPr>
        <p:sp>
          <p:nvSpPr>
            <p:cNvPr id="5" name="Cloud 4">
              <a:extLst>
                <a:ext uri="{FF2B5EF4-FFF2-40B4-BE49-F238E27FC236}">
                  <a16:creationId xmlns:a16="http://schemas.microsoft.com/office/drawing/2014/main" id="{22FB69B3-BFF0-BE1E-3F9F-FADEFB757BC2}"/>
                </a:ext>
              </a:extLst>
            </p:cNvPr>
            <p:cNvSpPr/>
            <p:nvPr/>
          </p:nvSpPr>
          <p:spPr>
            <a:xfrm>
              <a:off x="2358874" y="3758971"/>
              <a:ext cx="2939266" cy="2681514"/>
            </a:xfrm>
            <a:prstGeom prst="cloud">
              <a:avLst/>
            </a:prstGeom>
            <a:solidFill>
              <a:srgbClr val="FFFFD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EFAD1A9-7B27-FFCD-D3D3-90794DC20172}"/>
                </a:ext>
              </a:extLst>
            </p:cNvPr>
            <p:cNvSpPr txBox="1"/>
            <p:nvPr/>
          </p:nvSpPr>
          <p:spPr>
            <a:xfrm>
              <a:off x="3121423" y="4397100"/>
              <a:ext cx="1414169" cy="1405256"/>
            </a:xfrm>
            <a:prstGeom prst="rect">
              <a:avLst/>
            </a:prstGeom>
            <a:noFill/>
          </p:spPr>
          <p:txBody>
            <a:bodyPr wrap="none" rtlCol="0">
              <a:spAutoFit/>
            </a:bodyPr>
            <a:lstStyle/>
            <a:p>
              <a:pPr algn="ctr"/>
              <a:r>
                <a:rPr lang="en-US" sz="2133" dirty="0">
                  <a:latin typeface="Times New Roman" panose="02020603050405020304" pitchFamily="18" charset="0"/>
                  <a:cs typeface="Times New Roman" panose="02020603050405020304" pitchFamily="18" charset="0"/>
                </a:rPr>
                <a:t>a giant mix</a:t>
              </a:r>
              <a:br>
                <a:rPr lang="en-US" sz="2133" dirty="0">
                  <a:latin typeface="Times New Roman" panose="02020603050405020304" pitchFamily="18" charset="0"/>
                  <a:cs typeface="Times New Roman" panose="02020603050405020304" pitchFamily="18" charset="0"/>
                </a:rPr>
              </a:br>
              <a:r>
                <a:rPr lang="en-US" sz="2133" dirty="0">
                  <a:latin typeface="Times New Roman" panose="02020603050405020304" pitchFamily="18" charset="0"/>
                  <a:cs typeface="Times New Roman" panose="02020603050405020304" pitchFamily="18" charset="0"/>
                </a:rPr>
                <a:t>of all the</a:t>
              </a:r>
              <a:br>
                <a:rPr lang="en-US" sz="2133" dirty="0">
                  <a:latin typeface="Times New Roman" panose="02020603050405020304" pitchFamily="18" charset="0"/>
                  <a:cs typeface="Times New Roman" panose="02020603050405020304" pitchFamily="18" charset="0"/>
                </a:rPr>
              </a:br>
              <a:r>
                <a:rPr lang="en-US" sz="2133" dirty="0">
                  <a:latin typeface="Times New Roman" panose="02020603050405020304" pitchFamily="18" charset="0"/>
                  <a:cs typeface="Times New Roman" panose="02020603050405020304" pitchFamily="18" charset="0"/>
                </a:rPr>
                <a:t>world’s</a:t>
              </a:r>
              <a:br>
                <a:rPr lang="en-US" sz="2133" dirty="0">
                  <a:latin typeface="Times New Roman" panose="02020603050405020304" pitchFamily="18" charset="0"/>
                  <a:cs typeface="Times New Roman" panose="02020603050405020304" pitchFamily="18" charset="0"/>
                </a:rPr>
              </a:br>
              <a:r>
                <a:rPr lang="en-US" sz="2133" dirty="0">
                  <a:latin typeface="Times New Roman" panose="02020603050405020304" pitchFamily="18" charset="0"/>
                  <a:cs typeface="Times New Roman" panose="02020603050405020304" pitchFamily="18" charset="0"/>
                </a:rPr>
                <a:t>text</a:t>
              </a:r>
            </a:p>
          </p:txBody>
        </p:sp>
      </p:grpSp>
      <p:grpSp>
        <p:nvGrpSpPr>
          <p:cNvPr id="21" name="Group 20">
            <a:extLst>
              <a:ext uri="{FF2B5EF4-FFF2-40B4-BE49-F238E27FC236}">
                <a16:creationId xmlns:a16="http://schemas.microsoft.com/office/drawing/2014/main" id="{456B2C91-D297-D49A-CE5C-260AC6185256}"/>
              </a:ext>
            </a:extLst>
          </p:cNvPr>
          <p:cNvGrpSpPr/>
          <p:nvPr/>
        </p:nvGrpSpPr>
        <p:grpSpPr>
          <a:xfrm>
            <a:off x="5110591" y="2070538"/>
            <a:ext cx="2375971" cy="2423952"/>
            <a:chOff x="5110591" y="2070538"/>
            <a:chExt cx="2375971" cy="2423952"/>
          </a:xfrm>
        </p:grpSpPr>
        <p:pic>
          <p:nvPicPr>
            <p:cNvPr id="7" name="Picture 6">
              <a:extLst>
                <a:ext uri="{FF2B5EF4-FFF2-40B4-BE49-F238E27FC236}">
                  <a16:creationId xmlns:a16="http://schemas.microsoft.com/office/drawing/2014/main" id="{342BD36B-8CA2-0936-AA4D-B25147EE308C}"/>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Effect>
                        <a14:saturation sat="400000"/>
                      </a14:imgEffect>
                    </a14:imgLayer>
                  </a14:imgProps>
                </a:ext>
              </a:extLst>
            </a:blip>
            <a:stretch>
              <a:fillRect/>
            </a:stretch>
          </p:blipFill>
          <p:spPr>
            <a:xfrm>
              <a:off x="5147125" y="2070538"/>
              <a:ext cx="2302905" cy="1325563"/>
            </a:xfrm>
            <a:prstGeom prst="rect">
              <a:avLst/>
            </a:prstGeom>
          </p:spPr>
        </p:pic>
        <p:sp>
          <p:nvSpPr>
            <p:cNvPr id="8" name="TextBox 7">
              <a:extLst>
                <a:ext uri="{FF2B5EF4-FFF2-40B4-BE49-F238E27FC236}">
                  <a16:creationId xmlns:a16="http://schemas.microsoft.com/office/drawing/2014/main" id="{FD445279-7EEA-EB41-F2B7-7FA48FBFA39A}"/>
                </a:ext>
              </a:extLst>
            </p:cNvPr>
            <p:cNvSpPr txBox="1"/>
            <p:nvPr/>
          </p:nvSpPr>
          <p:spPr>
            <a:xfrm>
              <a:off x="5110591" y="3417464"/>
              <a:ext cx="2375971" cy="1077026"/>
            </a:xfrm>
            <a:prstGeom prst="rect">
              <a:avLst/>
            </a:prstGeom>
            <a:noFill/>
          </p:spPr>
          <p:txBody>
            <a:bodyPr wrap="none" rtlCol="0">
              <a:spAutoFit/>
            </a:bodyPr>
            <a:lstStyle/>
            <a:p>
              <a:pPr algn="ctr"/>
              <a:r>
                <a:rPr lang="en-US" sz="2133" dirty="0">
                  <a:latin typeface="Times New Roman" panose="02020603050405020304" pitchFamily="18" charset="0"/>
                  <a:cs typeface="Times New Roman" panose="02020603050405020304" pitchFamily="18" charset="0"/>
                </a:rPr>
                <a:t>pretrained GPT</a:t>
              </a:r>
              <a:br>
                <a:rPr lang="en-US" sz="2133" dirty="0">
                  <a:latin typeface="Times New Roman" panose="02020603050405020304" pitchFamily="18" charset="0"/>
                  <a:cs typeface="Times New Roman" panose="02020603050405020304" pitchFamily="18" charset="0"/>
                </a:rPr>
              </a:br>
              <a:r>
                <a:rPr lang="en-US" sz="2133" dirty="0">
                  <a:latin typeface="Times New Roman" panose="02020603050405020304" pitchFamily="18" charset="0"/>
                  <a:cs typeface="Times New Roman" panose="02020603050405020304" pitchFamily="18" charset="0"/>
                </a:rPr>
                <a:t>will imitate any text</a:t>
              </a:r>
              <a:br>
                <a:rPr lang="en-US" sz="2133" dirty="0">
                  <a:latin typeface="Times New Roman" panose="02020603050405020304" pitchFamily="18" charset="0"/>
                  <a:cs typeface="Times New Roman" panose="02020603050405020304" pitchFamily="18" charset="0"/>
                </a:rPr>
              </a:br>
              <a:r>
                <a:rPr lang="en-US" sz="2133" dirty="0">
                  <a:latin typeface="Times New Roman" panose="02020603050405020304" pitchFamily="18" charset="0"/>
                  <a:cs typeface="Times New Roman" panose="02020603050405020304" pitchFamily="18" charset="0"/>
                </a:rPr>
                <a:t>in any context</a:t>
              </a:r>
            </a:p>
          </p:txBody>
        </p:sp>
      </p:grpSp>
      <p:pic>
        <p:nvPicPr>
          <p:cNvPr id="11" name="Picture 10">
            <a:extLst>
              <a:ext uri="{FF2B5EF4-FFF2-40B4-BE49-F238E27FC236}">
                <a16:creationId xmlns:a16="http://schemas.microsoft.com/office/drawing/2014/main" id="{015003AB-D182-446F-2D32-3B24C1EE3366}"/>
              </a:ext>
            </a:extLst>
          </p:cNvPr>
          <p:cNvPicPr>
            <a:picLocks noChangeAspect="1"/>
          </p:cNvPicPr>
          <p:nvPr/>
        </p:nvPicPr>
        <p:blipFill>
          <a:blip r:embed="rId4">
            <a:extLst>
              <a:ext uri="{BEBA8EAE-BF5A-486C-A8C5-ECC9F3942E4B}">
                <a14:imgProps xmlns:a14="http://schemas.microsoft.com/office/drawing/2010/main">
                  <a14:imgLayer r:embed="rId5">
                    <a14:imgEffect>
                      <a14:artisticPhotocopy/>
                    </a14:imgEffect>
                  </a14:imgLayer>
                </a14:imgProps>
              </a:ext>
            </a:extLst>
          </a:blip>
          <a:stretch>
            <a:fillRect/>
          </a:stretch>
        </p:blipFill>
        <p:spPr>
          <a:xfrm>
            <a:off x="185023" y="2049175"/>
            <a:ext cx="2302905" cy="1325563"/>
          </a:xfrm>
          <a:prstGeom prst="rect">
            <a:avLst/>
          </a:prstGeom>
        </p:spPr>
      </p:pic>
      <p:sp>
        <p:nvSpPr>
          <p:cNvPr id="12" name="TextBox 11">
            <a:extLst>
              <a:ext uri="{FF2B5EF4-FFF2-40B4-BE49-F238E27FC236}">
                <a16:creationId xmlns:a16="http://schemas.microsoft.com/office/drawing/2014/main" id="{3A5BCBE6-A8D9-1352-025B-877BFBF9C198}"/>
              </a:ext>
            </a:extLst>
          </p:cNvPr>
          <p:cNvSpPr txBox="1"/>
          <p:nvPr/>
        </p:nvSpPr>
        <p:spPr>
          <a:xfrm>
            <a:off x="191772" y="3396101"/>
            <a:ext cx="2289409" cy="748795"/>
          </a:xfrm>
          <a:prstGeom prst="rect">
            <a:avLst/>
          </a:prstGeom>
          <a:noFill/>
        </p:spPr>
        <p:txBody>
          <a:bodyPr wrap="none" rtlCol="0">
            <a:spAutoFit/>
          </a:bodyPr>
          <a:lstStyle/>
          <a:p>
            <a:pPr algn="ctr"/>
            <a:r>
              <a:rPr lang="en-US" sz="2133" dirty="0">
                <a:latin typeface="Times New Roman" panose="02020603050405020304" pitchFamily="18" charset="0"/>
                <a:cs typeface="Times New Roman" panose="02020603050405020304" pitchFamily="18" charset="0"/>
              </a:rPr>
              <a:t>random parameters</a:t>
            </a:r>
            <a:br>
              <a:rPr lang="en-US" sz="2133" dirty="0">
                <a:latin typeface="Times New Roman" panose="02020603050405020304" pitchFamily="18" charset="0"/>
                <a:cs typeface="Times New Roman" panose="02020603050405020304" pitchFamily="18" charset="0"/>
              </a:rPr>
            </a:br>
            <a:r>
              <a:rPr lang="en-US" sz="2133" dirty="0">
                <a:latin typeface="Times New Roman" panose="02020603050405020304" pitchFamily="18" charset="0"/>
                <a:cs typeface="Times New Roman" panose="02020603050405020304" pitchFamily="18" charset="0"/>
              </a:rPr>
              <a:t>(outputs nonsense)</a:t>
            </a:r>
          </a:p>
        </p:txBody>
      </p:sp>
      <p:grpSp>
        <p:nvGrpSpPr>
          <p:cNvPr id="24" name="Group 23">
            <a:extLst>
              <a:ext uri="{FF2B5EF4-FFF2-40B4-BE49-F238E27FC236}">
                <a16:creationId xmlns:a16="http://schemas.microsoft.com/office/drawing/2014/main" id="{7EC7EA66-4FAE-FE74-C5AA-EB54DCB4101A}"/>
              </a:ext>
            </a:extLst>
          </p:cNvPr>
          <p:cNvGrpSpPr/>
          <p:nvPr/>
        </p:nvGrpSpPr>
        <p:grpSpPr>
          <a:xfrm>
            <a:off x="9559548" y="2049175"/>
            <a:ext cx="2632452" cy="2423952"/>
            <a:chOff x="9559548" y="2049175"/>
            <a:chExt cx="2632452" cy="2423952"/>
          </a:xfrm>
        </p:grpSpPr>
        <p:pic>
          <p:nvPicPr>
            <p:cNvPr id="13" name="Picture 12">
              <a:extLst>
                <a:ext uri="{FF2B5EF4-FFF2-40B4-BE49-F238E27FC236}">
                  <a16:creationId xmlns:a16="http://schemas.microsoft.com/office/drawing/2014/main" id="{F93F03A8-7683-B353-75CB-B6E479D5C4B5}"/>
                </a:ext>
              </a:extLst>
            </p:cNvPr>
            <p:cNvPicPr>
              <a:picLocks noChangeAspect="1"/>
            </p:cNvPicPr>
            <p:nvPr/>
          </p:nvPicPr>
          <p:blipFill>
            <a:blip r:embed="rId6"/>
            <a:stretch>
              <a:fillRect/>
            </a:stretch>
          </p:blipFill>
          <p:spPr>
            <a:xfrm>
              <a:off x="9724318" y="2049175"/>
              <a:ext cx="2302905" cy="1325563"/>
            </a:xfrm>
            <a:prstGeom prst="rect">
              <a:avLst/>
            </a:prstGeom>
          </p:spPr>
        </p:pic>
        <p:sp>
          <p:nvSpPr>
            <p:cNvPr id="14" name="TextBox 13">
              <a:extLst>
                <a:ext uri="{FF2B5EF4-FFF2-40B4-BE49-F238E27FC236}">
                  <a16:creationId xmlns:a16="http://schemas.microsoft.com/office/drawing/2014/main" id="{C153740D-839E-FAB5-F403-45D2E45F4066}"/>
                </a:ext>
              </a:extLst>
            </p:cNvPr>
            <p:cNvSpPr txBox="1"/>
            <p:nvPr/>
          </p:nvSpPr>
          <p:spPr>
            <a:xfrm>
              <a:off x="9559548" y="3396101"/>
              <a:ext cx="2632452" cy="1077026"/>
            </a:xfrm>
            <a:prstGeom prst="rect">
              <a:avLst/>
            </a:prstGeom>
            <a:noFill/>
          </p:spPr>
          <p:txBody>
            <a:bodyPr wrap="none" rtlCol="0">
              <a:spAutoFit/>
            </a:bodyPr>
            <a:lstStyle/>
            <a:p>
              <a:pPr algn="ctr"/>
              <a:r>
                <a:rPr lang="en-US" sz="2133" dirty="0">
                  <a:latin typeface="Times New Roman" panose="02020603050405020304" pitchFamily="18" charset="0"/>
                  <a:cs typeface="Times New Roman" panose="02020603050405020304" pitchFamily="18" charset="0"/>
                </a:rPr>
                <a:t>instruction-tuned GPT</a:t>
              </a:r>
              <a:br>
                <a:rPr lang="en-US" sz="2133" dirty="0">
                  <a:latin typeface="Times New Roman" panose="02020603050405020304" pitchFamily="18" charset="0"/>
                  <a:cs typeface="Times New Roman" panose="02020603050405020304" pitchFamily="18" charset="0"/>
                </a:rPr>
              </a:br>
              <a:r>
                <a:rPr lang="en-US" sz="2133" dirty="0">
                  <a:latin typeface="Times New Roman" panose="02020603050405020304" pitchFamily="18" charset="0"/>
                  <a:cs typeface="Times New Roman" panose="02020603050405020304" pitchFamily="18" charset="0"/>
                </a:rPr>
                <a:t>specifically imitates</a:t>
              </a:r>
              <a:br>
                <a:rPr lang="en-US" sz="2133" dirty="0">
                  <a:latin typeface="Times New Roman" panose="02020603050405020304" pitchFamily="18" charset="0"/>
                  <a:cs typeface="Times New Roman" panose="02020603050405020304" pitchFamily="18" charset="0"/>
                </a:rPr>
              </a:br>
              <a:r>
                <a:rPr lang="en-US" sz="2133" dirty="0">
                  <a:latin typeface="Times New Roman" panose="02020603050405020304" pitchFamily="18" charset="0"/>
                  <a:cs typeface="Times New Roman" panose="02020603050405020304" pitchFamily="18" charset="0"/>
                </a:rPr>
                <a:t>instruction-following</a:t>
              </a:r>
            </a:p>
          </p:txBody>
        </p:sp>
      </p:grpSp>
      <p:grpSp>
        <p:nvGrpSpPr>
          <p:cNvPr id="20" name="Group 19">
            <a:extLst>
              <a:ext uri="{FF2B5EF4-FFF2-40B4-BE49-F238E27FC236}">
                <a16:creationId xmlns:a16="http://schemas.microsoft.com/office/drawing/2014/main" id="{AC087924-E9E5-F11A-A57E-40762DF55653}"/>
              </a:ext>
            </a:extLst>
          </p:cNvPr>
          <p:cNvGrpSpPr/>
          <p:nvPr/>
        </p:nvGrpSpPr>
        <p:grpSpPr>
          <a:xfrm>
            <a:off x="2487928" y="1532023"/>
            <a:ext cx="2659197" cy="2380266"/>
            <a:chOff x="2487928" y="1532023"/>
            <a:chExt cx="2659197" cy="2380266"/>
          </a:xfrm>
        </p:grpSpPr>
        <p:cxnSp>
          <p:nvCxnSpPr>
            <p:cNvPr id="4" name="Straight Arrow Connector 3">
              <a:extLst>
                <a:ext uri="{FF2B5EF4-FFF2-40B4-BE49-F238E27FC236}">
                  <a16:creationId xmlns:a16="http://schemas.microsoft.com/office/drawing/2014/main" id="{25D6932B-3CAD-0E70-83A9-660E6F12CF04}"/>
                </a:ext>
              </a:extLst>
            </p:cNvPr>
            <p:cNvCxnSpPr>
              <a:cxnSpLocks/>
              <a:stCxn id="5" idx="3"/>
              <a:endCxn id="9" idx="2"/>
            </p:cNvCxnSpPr>
            <p:nvPr/>
          </p:nvCxnSpPr>
          <p:spPr>
            <a:xfrm flipV="1">
              <a:off x="3828507" y="3265511"/>
              <a:ext cx="0" cy="646778"/>
            </a:xfrm>
            <a:prstGeom prst="straightConnector1">
              <a:avLst/>
            </a:prstGeom>
            <a:ln w="762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3B5D9A9-2E2A-57C3-6FF3-4FDA150E82E8}"/>
                </a:ext>
              </a:extLst>
            </p:cNvPr>
            <p:cNvSpPr txBox="1"/>
            <p:nvPr/>
          </p:nvSpPr>
          <p:spPr>
            <a:xfrm>
              <a:off x="2727885" y="1532023"/>
              <a:ext cx="2201244" cy="1733488"/>
            </a:xfrm>
            <a:prstGeom prst="rect">
              <a:avLst/>
            </a:prstGeom>
            <a:noFill/>
          </p:spPr>
          <p:txBody>
            <a:bodyPr wrap="none" rtlCol="0">
              <a:spAutoFit/>
            </a:bodyPr>
            <a:lstStyle/>
            <a:p>
              <a:pPr algn="ctr"/>
              <a:r>
                <a:rPr lang="en-US" sz="2133" dirty="0">
                  <a:latin typeface="Times New Roman" panose="02020603050405020304" pitchFamily="18" charset="0"/>
                  <a:cs typeface="Times New Roman" panose="02020603050405020304" pitchFamily="18" charset="0"/>
                </a:rPr>
                <a:t>1. pretraining:</a:t>
              </a:r>
              <a:br>
                <a:rPr lang="en-US" sz="2133" dirty="0">
                  <a:latin typeface="Times New Roman" panose="02020603050405020304" pitchFamily="18" charset="0"/>
                  <a:cs typeface="Times New Roman" panose="02020603050405020304" pitchFamily="18" charset="0"/>
                </a:rPr>
              </a:br>
              <a:r>
                <a:rPr lang="en-US" sz="2133" dirty="0">
                  <a:latin typeface="Times New Roman" panose="02020603050405020304" pitchFamily="18" charset="0"/>
                  <a:cs typeface="Times New Roman" panose="02020603050405020304" pitchFamily="18" charset="0"/>
                </a:rPr>
                <a:t>train to predict</a:t>
              </a:r>
              <a:br>
                <a:rPr lang="en-US" sz="2133" dirty="0">
                  <a:latin typeface="Times New Roman" panose="02020603050405020304" pitchFamily="18" charset="0"/>
                  <a:cs typeface="Times New Roman" panose="02020603050405020304" pitchFamily="18" charset="0"/>
                </a:rPr>
              </a:br>
              <a:r>
                <a:rPr lang="en-US" sz="2133" dirty="0">
                  <a:latin typeface="Times New Roman" panose="02020603050405020304" pitchFamily="18" charset="0"/>
                  <a:cs typeface="Times New Roman" panose="02020603050405020304" pitchFamily="18" charset="0"/>
                </a:rPr>
                <a:t>all next words</a:t>
              </a:r>
            </a:p>
            <a:p>
              <a:pPr algn="ctr"/>
              <a:br>
                <a:rPr lang="en-US" sz="2133" dirty="0">
                  <a:latin typeface="Times New Roman" panose="02020603050405020304" pitchFamily="18" charset="0"/>
                  <a:cs typeface="Times New Roman" panose="02020603050405020304" pitchFamily="18" charset="0"/>
                </a:rPr>
              </a:br>
              <a:r>
                <a:rPr lang="en-US" sz="2133" dirty="0">
                  <a:latin typeface="Times New Roman" panose="02020603050405020304" pitchFamily="18" charset="0"/>
                  <a:cs typeface="Times New Roman" panose="02020603050405020304" pitchFamily="18" charset="0"/>
                </a:rPr>
                <a:t>months of training</a:t>
              </a:r>
            </a:p>
          </p:txBody>
        </p:sp>
        <p:cxnSp>
          <p:nvCxnSpPr>
            <p:cNvPr id="16" name="Straight Arrow Connector 15">
              <a:extLst>
                <a:ext uri="{FF2B5EF4-FFF2-40B4-BE49-F238E27FC236}">
                  <a16:creationId xmlns:a16="http://schemas.microsoft.com/office/drawing/2014/main" id="{055B21A3-42CC-3347-3E57-33AA0203DA8E}"/>
                </a:ext>
              </a:extLst>
            </p:cNvPr>
            <p:cNvCxnSpPr>
              <a:cxnSpLocks/>
              <a:stCxn id="11" idx="3"/>
              <a:endCxn id="7" idx="1"/>
            </p:cNvCxnSpPr>
            <p:nvPr/>
          </p:nvCxnSpPr>
          <p:spPr>
            <a:xfrm>
              <a:off x="2487928" y="2711957"/>
              <a:ext cx="2659197" cy="21363"/>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C190D53C-B992-3130-335D-40055BBF4CA9}"/>
              </a:ext>
            </a:extLst>
          </p:cNvPr>
          <p:cNvGrpSpPr/>
          <p:nvPr/>
        </p:nvGrpSpPr>
        <p:grpSpPr>
          <a:xfrm>
            <a:off x="7450030" y="1532023"/>
            <a:ext cx="2274288" cy="2306005"/>
            <a:chOff x="7450030" y="1532023"/>
            <a:chExt cx="2274288" cy="2306005"/>
          </a:xfrm>
        </p:grpSpPr>
        <p:grpSp>
          <p:nvGrpSpPr>
            <p:cNvPr id="23" name="Group 22">
              <a:extLst>
                <a:ext uri="{FF2B5EF4-FFF2-40B4-BE49-F238E27FC236}">
                  <a16:creationId xmlns:a16="http://schemas.microsoft.com/office/drawing/2014/main" id="{F0D57226-8318-3016-D04B-90DF23D5B3F6}"/>
                </a:ext>
              </a:extLst>
            </p:cNvPr>
            <p:cNvGrpSpPr/>
            <p:nvPr/>
          </p:nvGrpSpPr>
          <p:grpSpPr>
            <a:xfrm>
              <a:off x="7450030" y="1532023"/>
              <a:ext cx="2274288" cy="1733488"/>
              <a:chOff x="7450030" y="1532023"/>
              <a:chExt cx="2274288" cy="1733488"/>
            </a:xfrm>
          </p:grpSpPr>
          <p:sp>
            <p:nvSpPr>
              <p:cNvPr id="10" name="TextBox 9">
                <a:extLst>
                  <a:ext uri="{FF2B5EF4-FFF2-40B4-BE49-F238E27FC236}">
                    <a16:creationId xmlns:a16="http://schemas.microsoft.com/office/drawing/2014/main" id="{438A2C04-F3A3-F674-D7C0-EC9AFDCEC922}"/>
                  </a:ext>
                </a:extLst>
              </p:cNvPr>
              <p:cNvSpPr txBox="1"/>
              <p:nvPr/>
            </p:nvSpPr>
            <p:spPr>
              <a:xfrm>
                <a:off x="7537050" y="1532023"/>
                <a:ext cx="2100255" cy="1733488"/>
              </a:xfrm>
              <a:prstGeom prst="rect">
                <a:avLst/>
              </a:prstGeom>
              <a:noFill/>
            </p:spPr>
            <p:txBody>
              <a:bodyPr wrap="none" rtlCol="0">
                <a:spAutoFit/>
              </a:bodyPr>
              <a:lstStyle/>
              <a:p>
                <a:pPr algn="ctr"/>
                <a:r>
                  <a:rPr lang="en-US" sz="2133" dirty="0">
                    <a:latin typeface="Times New Roman" panose="02020603050405020304" pitchFamily="18" charset="0"/>
                    <a:cs typeface="Times New Roman" panose="02020603050405020304" pitchFamily="18" charset="0"/>
                  </a:rPr>
                  <a:t>2. fine-tuning:</a:t>
                </a:r>
              </a:p>
              <a:p>
                <a:pPr algn="ctr"/>
                <a:r>
                  <a:rPr lang="en-US" sz="2133" dirty="0">
                    <a:latin typeface="Times New Roman" panose="02020603050405020304" pitchFamily="18" charset="0"/>
                    <a:cs typeface="Times New Roman" panose="02020603050405020304" pitchFamily="18" charset="0"/>
                  </a:rPr>
                  <a:t>train to predict</a:t>
                </a:r>
                <a:br>
                  <a:rPr lang="en-US" sz="2133" dirty="0">
                    <a:latin typeface="Times New Roman" panose="02020603050405020304" pitchFamily="18" charset="0"/>
                    <a:cs typeface="Times New Roman" panose="02020603050405020304" pitchFamily="18" charset="0"/>
                  </a:rPr>
                </a:br>
                <a:r>
                  <a:rPr lang="en-US" sz="2133" dirty="0">
                    <a:latin typeface="Times New Roman" panose="02020603050405020304" pitchFamily="18" charset="0"/>
                    <a:cs typeface="Times New Roman" panose="02020603050405020304" pitchFamily="18" charset="0"/>
                  </a:rPr>
                  <a:t>instruction dialog</a:t>
                </a:r>
              </a:p>
              <a:p>
                <a:pPr algn="ctr"/>
                <a:endParaRPr lang="en-US" sz="2133" dirty="0">
                  <a:latin typeface="Times New Roman" panose="02020603050405020304" pitchFamily="18" charset="0"/>
                  <a:cs typeface="Times New Roman" panose="02020603050405020304" pitchFamily="18" charset="0"/>
                </a:endParaRPr>
              </a:p>
              <a:p>
                <a:pPr algn="ctr"/>
                <a:r>
                  <a:rPr lang="en-US" sz="2133" dirty="0">
                    <a:latin typeface="Times New Roman" panose="02020603050405020304" pitchFamily="18" charset="0"/>
                    <a:cs typeface="Times New Roman" panose="02020603050405020304" pitchFamily="18" charset="0"/>
                  </a:rPr>
                  <a:t>hours of training</a:t>
                </a:r>
              </a:p>
            </p:txBody>
          </p:sp>
          <p:cxnSp>
            <p:nvCxnSpPr>
              <p:cNvPr id="17" name="Straight Arrow Connector 16">
                <a:extLst>
                  <a:ext uri="{FF2B5EF4-FFF2-40B4-BE49-F238E27FC236}">
                    <a16:creationId xmlns:a16="http://schemas.microsoft.com/office/drawing/2014/main" id="{1ECA3376-A548-3A23-2F14-6E0F942D3E04}"/>
                  </a:ext>
                </a:extLst>
              </p:cNvPr>
              <p:cNvCxnSpPr>
                <a:cxnSpLocks/>
                <a:stCxn id="7" idx="3"/>
                <a:endCxn id="13" idx="1"/>
              </p:cNvCxnSpPr>
              <p:nvPr/>
            </p:nvCxnSpPr>
            <p:spPr>
              <a:xfrm flipV="1">
                <a:off x="7450030" y="2711957"/>
                <a:ext cx="2274288" cy="21363"/>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8" name="Straight Arrow Connector 17">
              <a:extLst>
                <a:ext uri="{FF2B5EF4-FFF2-40B4-BE49-F238E27FC236}">
                  <a16:creationId xmlns:a16="http://schemas.microsoft.com/office/drawing/2014/main" id="{946573FA-22E1-9605-1D8A-69CA2E8C4D88}"/>
                </a:ext>
              </a:extLst>
            </p:cNvPr>
            <p:cNvCxnSpPr>
              <a:cxnSpLocks/>
            </p:cNvCxnSpPr>
            <p:nvPr/>
          </p:nvCxnSpPr>
          <p:spPr>
            <a:xfrm flipV="1">
              <a:off x="8525437" y="3191250"/>
              <a:ext cx="0" cy="646778"/>
            </a:xfrm>
            <a:prstGeom prst="straightConnector1">
              <a:avLst/>
            </a:prstGeom>
            <a:ln w="762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27C64E67-C6F3-88F7-ED56-AA2AE54617AE}"/>
              </a:ext>
            </a:extLst>
          </p:cNvPr>
          <p:cNvGrpSpPr/>
          <p:nvPr/>
        </p:nvGrpSpPr>
        <p:grpSpPr>
          <a:xfrm>
            <a:off x="7804727" y="3796869"/>
            <a:ext cx="1441420" cy="2710294"/>
            <a:chOff x="7804727" y="3796869"/>
            <a:chExt cx="1441420" cy="2710294"/>
          </a:xfrm>
        </p:grpSpPr>
        <p:sp>
          <p:nvSpPr>
            <p:cNvPr id="15" name="TextBox 14">
              <a:extLst>
                <a:ext uri="{FF2B5EF4-FFF2-40B4-BE49-F238E27FC236}">
                  <a16:creationId xmlns:a16="http://schemas.microsoft.com/office/drawing/2014/main" id="{6C9DA9A1-083C-2EFB-9333-BAA749BF7578}"/>
                </a:ext>
              </a:extLst>
            </p:cNvPr>
            <p:cNvSpPr txBox="1"/>
            <p:nvPr/>
          </p:nvSpPr>
          <p:spPr>
            <a:xfrm>
              <a:off x="7804727" y="4445445"/>
              <a:ext cx="1441420" cy="2061718"/>
            </a:xfrm>
            <a:prstGeom prst="rect">
              <a:avLst/>
            </a:prstGeom>
            <a:noFill/>
          </p:spPr>
          <p:txBody>
            <a:bodyPr wrap="none" rtlCol="0">
              <a:spAutoFit/>
            </a:bodyPr>
            <a:lstStyle/>
            <a:p>
              <a:pPr algn="ctr"/>
              <a:r>
                <a:rPr lang="en-US" sz="2133" dirty="0">
                  <a:latin typeface="Times New Roman" panose="02020603050405020304" pitchFamily="18" charset="0"/>
                  <a:cs typeface="Times New Roman" panose="02020603050405020304" pitchFamily="18" charset="0"/>
                </a:rPr>
                <a:t>curated</a:t>
              </a:r>
              <a:br>
                <a:rPr lang="en-US" sz="2133" dirty="0">
                  <a:latin typeface="Times New Roman" panose="02020603050405020304" pitchFamily="18" charset="0"/>
                  <a:cs typeface="Times New Roman" panose="02020603050405020304" pitchFamily="18" charset="0"/>
                </a:rPr>
              </a:br>
              <a:r>
                <a:rPr lang="en-US" sz="2133" dirty="0">
                  <a:latin typeface="Times New Roman" panose="02020603050405020304" pitchFamily="18" charset="0"/>
                  <a:cs typeface="Times New Roman" panose="02020603050405020304" pitchFamily="18" charset="0"/>
                </a:rPr>
                <a:t>set of</a:t>
              </a:r>
              <a:br>
                <a:rPr lang="en-US" sz="2133" dirty="0">
                  <a:latin typeface="Times New Roman" panose="02020603050405020304" pitchFamily="18" charset="0"/>
                  <a:cs typeface="Times New Roman" panose="02020603050405020304" pitchFamily="18" charset="0"/>
                </a:rPr>
              </a:br>
              <a:r>
                <a:rPr lang="en-US" sz="2133" dirty="0">
                  <a:latin typeface="Times New Roman" panose="02020603050405020304" pitchFamily="18" charset="0"/>
                  <a:cs typeface="Times New Roman" panose="02020603050405020304" pitchFamily="18" charset="0"/>
                </a:rPr>
                <a:t>100%</a:t>
              </a:r>
              <a:br>
                <a:rPr lang="en-US" sz="2133" dirty="0">
                  <a:latin typeface="Times New Roman" panose="02020603050405020304" pitchFamily="18" charset="0"/>
                  <a:cs typeface="Times New Roman" panose="02020603050405020304" pitchFamily="18" charset="0"/>
                </a:rPr>
              </a:br>
              <a:r>
                <a:rPr lang="en-US" sz="2133" dirty="0">
                  <a:latin typeface="Times New Roman" panose="02020603050405020304" pitchFamily="18" charset="0"/>
                  <a:cs typeface="Times New Roman" panose="02020603050405020304" pitchFamily="18" charset="0"/>
                </a:rPr>
                <a:t>instruction-</a:t>
              </a:r>
              <a:br>
                <a:rPr lang="en-US" sz="2133" dirty="0">
                  <a:latin typeface="Times New Roman" panose="02020603050405020304" pitchFamily="18" charset="0"/>
                  <a:cs typeface="Times New Roman" panose="02020603050405020304" pitchFamily="18" charset="0"/>
                </a:rPr>
              </a:br>
              <a:r>
                <a:rPr lang="en-US" sz="2133" dirty="0">
                  <a:latin typeface="Times New Roman" panose="02020603050405020304" pitchFamily="18" charset="0"/>
                  <a:cs typeface="Times New Roman" panose="02020603050405020304" pitchFamily="18" charset="0"/>
                </a:rPr>
                <a:t>following</a:t>
              </a:r>
              <a:br>
                <a:rPr lang="en-US" sz="2133" dirty="0">
                  <a:latin typeface="Times New Roman" panose="02020603050405020304" pitchFamily="18" charset="0"/>
                  <a:cs typeface="Times New Roman" panose="02020603050405020304" pitchFamily="18" charset="0"/>
                </a:rPr>
              </a:br>
              <a:r>
                <a:rPr lang="en-US" sz="2133" dirty="0">
                  <a:latin typeface="Times New Roman" panose="02020603050405020304" pitchFamily="18" charset="0"/>
                  <a:cs typeface="Times New Roman" panose="02020603050405020304" pitchFamily="18" charset="0"/>
                </a:rPr>
                <a:t>examples</a:t>
              </a:r>
            </a:p>
          </p:txBody>
        </p:sp>
        <p:sp>
          <p:nvSpPr>
            <p:cNvPr id="19" name="Cloud 18">
              <a:extLst>
                <a:ext uri="{FF2B5EF4-FFF2-40B4-BE49-F238E27FC236}">
                  <a16:creationId xmlns:a16="http://schemas.microsoft.com/office/drawing/2014/main" id="{E0D2FEA2-AD78-D6AE-CB48-500B901352FF}"/>
                </a:ext>
              </a:extLst>
            </p:cNvPr>
            <p:cNvSpPr/>
            <p:nvPr/>
          </p:nvSpPr>
          <p:spPr>
            <a:xfrm>
              <a:off x="8102919" y="3796869"/>
              <a:ext cx="845035" cy="638129"/>
            </a:xfrm>
            <a:prstGeom prst="cloud">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36154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780C0-DC06-3DCF-DAF7-DA4C8735BB4B}"/>
              </a:ext>
            </a:extLst>
          </p:cNvPr>
          <p:cNvSpPr>
            <a:spLocks noGrp="1"/>
          </p:cNvSpPr>
          <p:nvPr>
            <p:ph type="title"/>
          </p:nvPr>
        </p:nvSpPr>
        <p:spPr/>
        <p:txBody>
          <a:bodyPr/>
          <a:lstStyle/>
          <a:p>
            <a:r>
              <a:rPr lang="en-CA"/>
              <a:t>Data Selection: </a:t>
            </a:r>
            <a:r>
              <a:rPr lang="en-CA" err="1"/>
              <a:t>WikiHow</a:t>
            </a:r>
          </a:p>
        </p:txBody>
      </p:sp>
      <p:sp>
        <p:nvSpPr>
          <p:cNvPr id="3" name="Content Placeholder 2">
            <a:extLst>
              <a:ext uri="{FF2B5EF4-FFF2-40B4-BE49-F238E27FC236}">
                <a16:creationId xmlns:a16="http://schemas.microsoft.com/office/drawing/2014/main" id="{7AEE258F-F1AE-3031-01ED-9C622B4337E7}"/>
              </a:ext>
            </a:extLst>
          </p:cNvPr>
          <p:cNvSpPr>
            <a:spLocks noGrp="1"/>
          </p:cNvSpPr>
          <p:nvPr>
            <p:ph idx="1"/>
          </p:nvPr>
        </p:nvSpPr>
        <p:spPr/>
        <p:txBody>
          <a:bodyPr vert="horz" lIns="91440" tIns="45720" rIns="91440" bIns="45720" rtlCol="0" anchor="t">
            <a:noAutofit/>
          </a:bodyPr>
          <a:lstStyle/>
          <a:p>
            <a:r>
              <a:rPr lang="en-CA" sz="3200">
                <a:ea typeface="+mn-lt"/>
                <a:cs typeface="+mn-lt"/>
              </a:rPr>
              <a:t>Sampled 200 out of 240000 highly moderated articles</a:t>
            </a:r>
          </a:p>
          <a:p>
            <a:pPr lvl="1"/>
            <a:r>
              <a:rPr lang="en-CA" sz="2800">
                <a:ea typeface="+mn-lt"/>
                <a:cs typeface="+mn-lt"/>
              </a:rPr>
              <a:t>Two level sampling to maximize diversity</a:t>
            </a:r>
            <a:endParaRPr lang="en-CA">
              <a:cs typeface="Calibri"/>
            </a:endParaRPr>
          </a:p>
          <a:p>
            <a:endParaRPr lang="en-CA" sz="3200">
              <a:ea typeface="+mn-lt"/>
              <a:cs typeface="+mn-lt"/>
            </a:endParaRPr>
          </a:p>
          <a:p>
            <a:r>
              <a:rPr lang="en-CA" sz="3200">
                <a:ea typeface="+mn-lt"/>
                <a:cs typeface="+mn-lt"/>
              </a:rPr>
              <a:t>Article title used as the input prompt</a:t>
            </a:r>
            <a:endParaRPr lang="en-CA"/>
          </a:p>
          <a:p>
            <a:endParaRPr lang="en-CA" sz="3200">
              <a:ea typeface="+mn-lt"/>
              <a:cs typeface="+mn-lt"/>
            </a:endParaRPr>
          </a:p>
          <a:p>
            <a:r>
              <a:rPr lang="en-CA" sz="3200">
                <a:ea typeface="+mn-lt"/>
                <a:cs typeface="+mn-lt"/>
              </a:rPr>
              <a:t>Article body used as the response</a:t>
            </a:r>
            <a:endParaRPr lang="en-CA"/>
          </a:p>
          <a:p>
            <a:pPr lvl="1"/>
            <a:r>
              <a:rPr lang="en-CA" sz="2800">
                <a:ea typeface="+mn-lt"/>
                <a:cs typeface="+mn-lt"/>
              </a:rPr>
              <a:t>Preprocessing to remove images, links, etc.</a:t>
            </a:r>
          </a:p>
        </p:txBody>
      </p:sp>
      <p:sp>
        <p:nvSpPr>
          <p:cNvPr id="4" name="Date Placeholder 3">
            <a:extLst>
              <a:ext uri="{FF2B5EF4-FFF2-40B4-BE49-F238E27FC236}">
                <a16:creationId xmlns:a16="http://schemas.microsoft.com/office/drawing/2014/main" id="{BB0ADC0A-DAA6-27D3-BE50-3B0B02998857}"/>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17F1B739-D26E-5929-AEB5-66EFEC694124}"/>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678F0340-ED3B-5C9F-393D-573B8DFF0CD3}"/>
              </a:ext>
            </a:extLst>
          </p:cNvPr>
          <p:cNvSpPr>
            <a:spLocks noGrp="1"/>
          </p:cNvSpPr>
          <p:nvPr>
            <p:ph type="sldNum" sz="quarter" idx="12"/>
          </p:nvPr>
        </p:nvSpPr>
        <p:spPr/>
        <p:txBody>
          <a:bodyPr/>
          <a:lstStyle/>
          <a:p>
            <a:fld id="{D4F24A5E-B0D2-394D-9970-9AE06BCB59C1}" type="slidenum">
              <a:rPr lang="en-US" smtClean="0"/>
              <a:t>40</a:t>
            </a:fld>
            <a:endParaRPr lang="en-US"/>
          </a:p>
        </p:txBody>
      </p:sp>
    </p:spTree>
    <p:extLst>
      <p:ext uri="{BB962C8B-B14F-4D97-AF65-F5344CB8AC3E}">
        <p14:creationId xmlns:p14="http://schemas.microsoft.com/office/powerpoint/2010/main" val="36586590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780C0-DC06-3DCF-DAF7-DA4C8735BB4B}"/>
              </a:ext>
            </a:extLst>
          </p:cNvPr>
          <p:cNvSpPr>
            <a:spLocks noGrp="1"/>
          </p:cNvSpPr>
          <p:nvPr>
            <p:ph type="title"/>
          </p:nvPr>
        </p:nvSpPr>
        <p:spPr/>
        <p:txBody>
          <a:bodyPr/>
          <a:lstStyle/>
          <a:p>
            <a:r>
              <a:rPr lang="en-CA"/>
              <a:t>Data Selection: Pushshift Reddit Dataset</a:t>
            </a:r>
            <a:endParaRPr lang="en-CA">
              <a:cs typeface="Calibri Light"/>
            </a:endParaRPr>
          </a:p>
        </p:txBody>
      </p:sp>
      <p:sp>
        <p:nvSpPr>
          <p:cNvPr id="3" name="Content Placeholder 2">
            <a:extLst>
              <a:ext uri="{FF2B5EF4-FFF2-40B4-BE49-F238E27FC236}">
                <a16:creationId xmlns:a16="http://schemas.microsoft.com/office/drawing/2014/main" id="{7AEE258F-F1AE-3031-01ED-9C622B4337E7}"/>
              </a:ext>
            </a:extLst>
          </p:cNvPr>
          <p:cNvSpPr>
            <a:spLocks noGrp="1"/>
          </p:cNvSpPr>
          <p:nvPr>
            <p:ph idx="1"/>
          </p:nvPr>
        </p:nvSpPr>
        <p:spPr/>
        <p:txBody>
          <a:bodyPr vert="horz" lIns="91440" tIns="45720" rIns="91440" bIns="45720" rtlCol="0" anchor="t">
            <a:noAutofit/>
          </a:bodyPr>
          <a:lstStyle/>
          <a:p>
            <a:r>
              <a:rPr lang="en-CA" sz="3200">
                <a:ea typeface="+mn-lt"/>
                <a:cs typeface="+mn-lt"/>
              </a:rPr>
              <a:t>Reddit is mostly for entertaining</a:t>
            </a:r>
          </a:p>
          <a:p>
            <a:pPr lvl="1"/>
            <a:r>
              <a:rPr lang="en-CA" sz="2800">
                <a:ea typeface="+mn-lt"/>
                <a:cs typeface="+mn-lt"/>
              </a:rPr>
              <a:t>Top voted answers could be witty, sarcastic, humorous</a:t>
            </a:r>
          </a:p>
          <a:p>
            <a:pPr lvl="1"/>
            <a:r>
              <a:rPr lang="en-CA" sz="2800">
                <a:ea typeface="+mn-lt"/>
                <a:cs typeface="+mn-lt"/>
              </a:rPr>
              <a:t>Not a match for helpful AI assistant style</a:t>
            </a:r>
          </a:p>
          <a:p>
            <a:endParaRPr lang="en-CA" sz="3200">
              <a:ea typeface="+mn-lt"/>
              <a:cs typeface="+mn-lt"/>
            </a:endParaRPr>
          </a:p>
          <a:p>
            <a:r>
              <a:rPr lang="en-CA" sz="3200">
                <a:ea typeface="+mn-lt"/>
                <a:cs typeface="+mn-lt"/>
              </a:rPr>
              <a:t>Manually selected examples from within the most upvoted posts</a:t>
            </a:r>
          </a:p>
          <a:p>
            <a:endParaRPr lang="en-CA" sz="3200">
              <a:ea typeface="+mn-lt"/>
              <a:cs typeface="+mn-lt"/>
            </a:endParaRPr>
          </a:p>
          <a:p>
            <a:r>
              <a:rPr lang="en-CA" sz="3200">
                <a:ea typeface="+mn-lt"/>
                <a:cs typeface="+mn-lt"/>
              </a:rPr>
              <a:t>Limited selection to r/</a:t>
            </a:r>
            <a:r>
              <a:rPr lang="en-CA" sz="3200" err="1">
                <a:ea typeface="+mn-lt"/>
                <a:cs typeface="+mn-lt"/>
              </a:rPr>
              <a:t>AskReddit</a:t>
            </a:r>
            <a:r>
              <a:rPr lang="en-CA" sz="3200">
                <a:ea typeface="+mn-lt"/>
                <a:cs typeface="+mn-lt"/>
              </a:rPr>
              <a:t> and r/Prompts</a:t>
            </a:r>
          </a:p>
          <a:p>
            <a:pPr lvl="1"/>
            <a:r>
              <a:rPr lang="en-CA" sz="2800">
                <a:ea typeface="+mn-lt"/>
                <a:cs typeface="+mn-lt"/>
              </a:rPr>
              <a:t>70 title-only questions and their topmost voted answer in test set</a:t>
            </a:r>
          </a:p>
          <a:p>
            <a:pPr lvl="1"/>
            <a:r>
              <a:rPr lang="en-CA" sz="2800">
                <a:ea typeface="+mn-lt"/>
                <a:cs typeface="+mn-lt"/>
              </a:rPr>
              <a:t>150 high quality prompts and responses from r/Prompts</a:t>
            </a:r>
            <a:br>
              <a:rPr lang="en-CA" sz="2800">
                <a:ea typeface="+mn-lt"/>
                <a:cs typeface="+mn-lt"/>
              </a:rPr>
            </a:br>
            <a:endParaRPr lang="en-CA" sz="2800">
              <a:ea typeface="+mn-lt"/>
              <a:cs typeface="+mn-lt"/>
            </a:endParaRPr>
          </a:p>
        </p:txBody>
      </p:sp>
      <p:sp>
        <p:nvSpPr>
          <p:cNvPr id="4" name="Date Placeholder 3">
            <a:extLst>
              <a:ext uri="{FF2B5EF4-FFF2-40B4-BE49-F238E27FC236}">
                <a16:creationId xmlns:a16="http://schemas.microsoft.com/office/drawing/2014/main" id="{BB0ADC0A-DAA6-27D3-BE50-3B0B02998857}"/>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17F1B739-D26E-5929-AEB5-66EFEC694124}"/>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678F0340-ED3B-5C9F-393D-573B8DFF0CD3}"/>
              </a:ext>
            </a:extLst>
          </p:cNvPr>
          <p:cNvSpPr>
            <a:spLocks noGrp="1"/>
          </p:cNvSpPr>
          <p:nvPr>
            <p:ph type="sldNum" sz="quarter" idx="12"/>
          </p:nvPr>
        </p:nvSpPr>
        <p:spPr/>
        <p:txBody>
          <a:bodyPr/>
          <a:lstStyle/>
          <a:p>
            <a:fld id="{D4F24A5E-B0D2-394D-9970-9AE06BCB59C1}" type="slidenum">
              <a:rPr lang="en-US" smtClean="0"/>
              <a:t>41</a:t>
            </a:fld>
            <a:endParaRPr lang="en-US"/>
          </a:p>
        </p:txBody>
      </p:sp>
    </p:spTree>
    <p:extLst>
      <p:ext uri="{BB962C8B-B14F-4D97-AF65-F5344CB8AC3E}">
        <p14:creationId xmlns:p14="http://schemas.microsoft.com/office/powerpoint/2010/main" val="41920869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E3A46-17AB-88C1-C199-3CE6C934E688}"/>
              </a:ext>
            </a:extLst>
          </p:cNvPr>
          <p:cNvSpPr>
            <a:spLocks noGrp="1"/>
          </p:cNvSpPr>
          <p:nvPr>
            <p:ph type="title"/>
          </p:nvPr>
        </p:nvSpPr>
        <p:spPr/>
        <p:txBody>
          <a:bodyPr/>
          <a:lstStyle/>
          <a:p>
            <a:r>
              <a:rPr lang="en-CA"/>
              <a:t>Manual Prompt Creation</a:t>
            </a:r>
          </a:p>
        </p:txBody>
      </p:sp>
      <p:sp>
        <p:nvSpPr>
          <p:cNvPr id="3" name="Content Placeholder 2">
            <a:extLst>
              <a:ext uri="{FF2B5EF4-FFF2-40B4-BE49-F238E27FC236}">
                <a16:creationId xmlns:a16="http://schemas.microsoft.com/office/drawing/2014/main" id="{2791EFEE-231E-E847-C229-91FAD85C86D5}"/>
              </a:ext>
            </a:extLst>
          </p:cNvPr>
          <p:cNvSpPr>
            <a:spLocks noGrp="1"/>
          </p:cNvSpPr>
          <p:nvPr>
            <p:ph idx="1"/>
          </p:nvPr>
        </p:nvSpPr>
        <p:spPr/>
        <p:txBody>
          <a:bodyPr vert="horz" lIns="91440" tIns="45720" rIns="91440" bIns="45720" rtlCol="0" anchor="t">
            <a:normAutofit/>
          </a:bodyPr>
          <a:lstStyle/>
          <a:p>
            <a:r>
              <a:rPr lang="en-CA">
                <a:cs typeface="Calibri"/>
              </a:rPr>
              <a:t>Two groups of authors wrote 250 prompts based on their interest</a:t>
            </a:r>
          </a:p>
          <a:p>
            <a:pPr lvl="1"/>
            <a:r>
              <a:rPr lang="en-CA">
                <a:cs typeface="Calibri"/>
              </a:rPr>
              <a:t>Group A: 200 training, 50 dev set split</a:t>
            </a:r>
          </a:p>
          <a:p>
            <a:pPr lvl="1"/>
            <a:r>
              <a:rPr lang="en-CA">
                <a:cs typeface="Calibri"/>
              </a:rPr>
              <a:t>Group B: filtered out 20, the remaining 230 for held-out for test</a:t>
            </a:r>
          </a:p>
          <a:p>
            <a:pPr lvl="1"/>
            <a:endParaRPr lang="en-CA">
              <a:cs typeface="Calibri"/>
            </a:endParaRPr>
          </a:p>
          <a:p>
            <a:r>
              <a:rPr lang="en-CA">
                <a:cs typeface="Calibri"/>
              </a:rPr>
              <a:t>Wrote high quality responses for the 200 prompts in training set</a:t>
            </a:r>
          </a:p>
          <a:p>
            <a:pPr lvl="1"/>
            <a:r>
              <a:rPr lang="en-CA">
                <a:cs typeface="Calibri"/>
              </a:rPr>
              <a:t>Acknowledgement of the question followed by the answer assists the model in forming chain of thought</a:t>
            </a:r>
          </a:p>
          <a:p>
            <a:pPr lvl="1"/>
            <a:endParaRPr lang="en-CA">
              <a:cs typeface="Calibri"/>
            </a:endParaRPr>
          </a:p>
          <a:p>
            <a:r>
              <a:rPr lang="en-CA">
                <a:ea typeface="+mn-lt"/>
                <a:cs typeface="+mn-lt"/>
              </a:rPr>
              <a:t>A single training example from 50 natural language generation tasks such as summarization, paraphrasing, etc.</a:t>
            </a:r>
          </a:p>
          <a:p>
            <a:pPr lvl="1"/>
            <a:r>
              <a:rPr lang="en-CA">
                <a:cs typeface="Calibri"/>
              </a:rPr>
              <a:t>Increases the prompt diversity</a:t>
            </a:r>
          </a:p>
          <a:p>
            <a:pPr lvl="1"/>
            <a:endParaRPr lang="en-CA">
              <a:cs typeface="Calibri"/>
            </a:endParaRPr>
          </a:p>
          <a:p>
            <a:pPr lvl="1"/>
            <a:endParaRPr lang="en-CA">
              <a:cs typeface="Calibri"/>
            </a:endParaRPr>
          </a:p>
        </p:txBody>
      </p:sp>
      <p:sp>
        <p:nvSpPr>
          <p:cNvPr id="4" name="Date Placeholder 3">
            <a:extLst>
              <a:ext uri="{FF2B5EF4-FFF2-40B4-BE49-F238E27FC236}">
                <a16:creationId xmlns:a16="http://schemas.microsoft.com/office/drawing/2014/main" id="{6B6DD5F3-81DC-EED8-CAE6-BB18D1B3BA0C}"/>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E6B34835-160E-20AB-E5B7-46EAFB1C0818}"/>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006E51DC-379C-C8C9-5CFB-5509F073F37F}"/>
              </a:ext>
            </a:extLst>
          </p:cNvPr>
          <p:cNvSpPr>
            <a:spLocks noGrp="1"/>
          </p:cNvSpPr>
          <p:nvPr>
            <p:ph type="sldNum" sz="quarter" idx="12"/>
          </p:nvPr>
        </p:nvSpPr>
        <p:spPr/>
        <p:txBody>
          <a:bodyPr/>
          <a:lstStyle/>
          <a:p>
            <a:fld id="{D4F24A5E-B0D2-394D-9970-9AE06BCB59C1}" type="slidenum">
              <a:rPr lang="en-US" smtClean="0"/>
              <a:t>42</a:t>
            </a:fld>
            <a:endParaRPr lang="en-US"/>
          </a:p>
        </p:txBody>
      </p:sp>
    </p:spTree>
    <p:extLst>
      <p:ext uri="{BB962C8B-B14F-4D97-AF65-F5344CB8AC3E}">
        <p14:creationId xmlns:p14="http://schemas.microsoft.com/office/powerpoint/2010/main" val="2161974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B27B9-7630-C75A-6A54-BDDDD3F5FE37}"/>
              </a:ext>
            </a:extLst>
          </p:cNvPr>
          <p:cNvSpPr>
            <a:spLocks noGrp="1"/>
          </p:cNvSpPr>
          <p:nvPr>
            <p:ph type="title"/>
          </p:nvPr>
        </p:nvSpPr>
        <p:spPr/>
        <p:txBody>
          <a:bodyPr/>
          <a:lstStyle/>
          <a:p>
            <a:r>
              <a:rPr lang="en-CA"/>
              <a:t>Training LIMA</a:t>
            </a:r>
          </a:p>
        </p:txBody>
      </p:sp>
      <p:sp>
        <p:nvSpPr>
          <p:cNvPr id="3" name="Content Placeholder 2">
            <a:extLst>
              <a:ext uri="{FF2B5EF4-FFF2-40B4-BE49-F238E27FC236}">
                <a16:creationId xmlns:a16="http://schemas.microsoft.com/office/drawing/2014/main" id="{C2383CD2-EB5D-F963-94F1-AF6D27DCDFCF}"/>
              </a:ext>
            </a:extLst>
          </p:cNvPr>
          <p:cNvSpPr>
            <a:spLocks noGrp="1"/>
          </p:cNvSpPr>
          <p:nvPr>
            <p:ph idx="1"/>
          </p:nvPr>
        </p:nvSpPr>
        <p:spPr/>
        <p:txBody>
          <a:bodyPr vert="horz" lIns="91440" tIns="45720" rIns="91440" bIns="45720" rtlCol="0" anchor="t">
            <a:normAutofit/>
          </a:bodyPr>
          <a:lstStyle/>
          <a:p>
            <a:r>
              <a:rPr lang="en-CA" sz="3200">
                <a:ea typeface="+mn-lt"/>
                <a:cs typeface="+mn-lt"/>
              </a:rPr>
              <a:t>Used </a:t>
            </a:r>
            <a:r>
              <a:rPr lang="en-CA" sz="3200" err="1">
                <a:ea typeface="+mn-lt"/>
                <a:cs typeface="+mn-lt"/>
              </a:rPr>
              <a:t>LLaMa</a:t>
            </a:r>
            <a:r>
              <a:rPr lang="en-CA" sz="3200">
                <a:ea typeface="+mn-lt"/>
                <a:cs typeface="+mn-lt"/>
              </a:rPr>
              <a:t> 65B as the base model </a:t>
            </a:r>
          </a:p>
          <a:p>
            <a:r>
              <a:rPr lang="en-CA" sz="3200">
                <a:ea typeface="+mn-lt"/>
                <a:cs typeface="+mn-lt"/>
              </a:rPr>
              <a:t>Trained on 1000 examples with batch size of 32 for 15 epochs</a:t>
            </a:r>
          </a:p>
          <a:p>
            <a:r>
              <a:rPr lang="en-CA" sz="3200">
                <a:ea typeface="+mn-lt"/>
                <a:cs typeface="+mn-lt"/>
              </a:rPr>
              <a:t>Introduced a special end-of-turn token (EOT) to differentiate between </a:t>
            </a:r>
            <a:r>
              <a:rPr lang="en-CA" sz="3200" i="1">
                <a:ea typeface="+mn-lt"/>
                <a:cs typeface="+mn-lt"/>
              </a:rPr>
              <a:t>user</a:t>
            </a:r>
            <a:r>
              <a:rPr lang="en-CA" sz="3200">
                <a:ea typeface="+mn-lt"/>
                <a:cs typeface="+mn-lt"/>
              </a:rPr>
              <a:t> and </a:t>
            </a:r>
            <a:r>
              <a:rPr lang="en-CA" sz="3200" i="1">
                <a:ea typeface="+mn-lt"/>
                <a:cs typeface="+mn-lt"/>
              </a:rPr>
              <a:t>assistant</a:t>
            </a:r>
            <a:r>
              <a:rPr lang="en-CA" sz="3200">
                <a:ea typeface="+mn-lt"/>
                <a:cs typeface="+mn-lt"/>
              </a:rPr>
              <a:t> roles.</a:t>
            </a:r>
          </a:p>
          <a:p>
            <a:r>
              <a:rPr lang="en-CA" sz="3200">
                <a:ea typeface="+mn-lt"/>
                <a:cs typeface="+mn-lt"/>
              </a:rPr>
              <a:t>Context size 2048</a:t>
            </a:r>
          </a:p>
          <a:p>
            <a:r>
              <a:rPr lang="en-CA" sz="3200" err="1">
                <a:ea typeface="+mn-lt"/>
                <a:cs typeface="+mn-lt"/>
              </a:rPr>
              <a:t>AdamW</a:t>
            </a:r>
            <a:r>
              <a:rPr lang="en-CA" sz="3200">
                <a:ea typeface="+mn-lt"/>
                <a:cs typeface="+mn-lt"/>
              </a:rPr>
              <a:t> optimizer</a:t>
            </a:r>
          </a:p>
          <a:p>
            <a:r>
              <a:rPr lang="en-CA" sz="3200">
                <a:ea typeface="+mn-lt"/>
                <a:cs typeface="+mn-lt"/>
              </a:rPr>
              <a:t>Dropout over residual networks</a:t>
            </a:r>
          </a:p>
        </p:txBody>
      </p:sp>
      <p:sp>
        <p:nvSpPr>
          <p:cNvPr id="4" name="Date Placeholder 3">
            <a:extLst>
              <a:ext uri="{FF2B5EF4-FFF2-40B4-BE49-F238E27FC236}">
                <a16:creationId xmlns:a16="http://schemas.microsoft.com/office/drawing/2014/main" id="{D7A97375-43FC-C68E-F9E7-34B8D23984F6}"/>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ECCC59DA-992A-A3F4-827C-64F199889667}"/>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9FC1DE45-F549-B96F-E31D-653070AFCE7E}"/>
              </a:ext>
            </a:extLst>
          </p:cNvPr>
          <p:cNvSpPr>
            <a:spLocks noGrp="1"/>
          </p:cNvSpPr>
          <p:nvPr>
            <p:ph type="sldNum" sz="quarter" idx="12"/>
          </p:nvPr>
        </p:nvSpPr>
        <p:spPr/>
        <p:txBody>
          <a:bodyPr/>
          <a:lstStyle/>
          <a:p>
            <a:fld id="{D4F24A5E-B0D2-394D-9970-9AE06BCB59C1}" type="slidenum">
              <a:rPr lang="en-US" smtClean="0"/>
              <a:t>43</a:t>
            </a:fld>
            <a:endParaRPr lang="en-US"/>
          </a:p>
        </p:txBody>
      </p:sp>
    </p:spTree>
    <p:extLst>
      <p:ext uri="{BB962C8B-B14F-4D97-AF65-F5344CB8AC3E}">
        <p14:creationId xmlns:p14="http://schemas.microsoft.com/office/powerpoint/2010/main" val="42541749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975C4-1B75-C847-25A5-EA2B956C85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D8F4EB-A3F8-233B-2425-79FE522DE84A}"/>
              </a:ext>
            </a:extLst>
          </p:cNvPr>
          <p:cNvSpPr>
            <a:spLocks noGrp="1"/>
          </p:cNvSpPr>
          <p:nvPr>
            <p:ph type="title"/>
          </p:nvPr>
        </p:nvSpPr>
        <p:spPr/>
        <p:txBody>
          <a:bodyPr/>
          <a:lstStyle/>
          <a:p>
            <a:r>
              <a:rPr lang="en-CA"/>
              <a:t>Evaluation Methodology</a:t>
            </a:r>
            <a:endParaRPr lang="en-US"/>
          </a:p>
        </p:txBody>
      </p:sp>
      <p:sp>
        <p:nvSpPr>
          <p:cNvPr id="3" name="Content Placeholder 2">
            <a:extLst>
              <a:ext uri="{FF2B5EF4-FFF2-40B4-BE49-F238E27FC236}">
                <a16:creationId xmlns:a16="http://schemas.microsoft.com/office/drawing/2014/main" id="{1F49B5D9-EA8D-EF79-DB6F-E0AA31877C02}"/>
              </a:ext>
            </a:extLst>
          </p:cNvPr>
          <p:cNvSpPr>
            <a:spLocks noGrp="1"/>
          </p:cNvSpPr>
          <p:nvPr>
            <p:ph idx="1"/>
          </p:nvPr>
        </p:nvSpPr>
        <p:spPr/>
        <p:txBody>
          <a:bodyPr vert="horz" lIns="91440" tIns="45720" rIns="91440" bIns="45720" rtlCol="0" anchor="t">
            <a:normAutofit/>
          </a:bodyPr>
          <a:lstStyle/>
          <a:p>
            <a:r>
              <a:rPr lang="en-CA">
                <a:cs typeface="Calibri"/>
              </a:rPr>
              <a:t>Humans compare models' responses for a given prompt</a:t>
            </a:r>
          </a:p>
          <a:p>
            <a:pPr lvl="1"/>
            <a:r>
              <a:rPr lang="en-CA">
                <a:cs typeface="Calibri"/>
              </a:rPr>
              <a:t>Prefer LIMA</a:t>
            </a:r>
          </a:p>
          <a:p>
            <a:pPr lvl="1"/>
            <a:r>
              <a:rPr lang="en-CA">
                <a:cs typeface="Calibri"/>
              </a:rPr>
              <a:t>Prefer the other model</a:t>
            </a:r>
          </a:p>
          <a:p>
            <a:pPr lvl="1"/>
            <a:r>
              <a:rPr lang="en-CA">
                <a:cs typeface="Calibri"/>
              </a:rPr>
              <a:t>It is a tie</a:t>
            </a:r>
          </a:p>
          <a:p>
            <a:pPr lvl="1"/>
            <a:endParaRPr lang="en-CA">
              <a:cs typeface="Calibri"/>
            </a:endParaRPr>
          </a:p>
          <a:p>
            <a:r>
              <a:rPr lang="en-CA">
                <a:cs typeface="Calibri"/>
              </a:rPr>
              <a:t>Inter-Annotator agreement measured over 50 randomly selected annotations</a:t>
            </a:r>
          </a:p>
          <a:p>
            <a:pPr lvl="1"/>
            <a:r>
              <a:rPr lang="en-CA">
                <a:ea typeface="+mn-lt"/>
                <a:cs typeface="+mn-lt"/>
              </a:rPr>
              <a:t>crowd-crowd 82%</a:t>
            </a:r>
          </a:p>
          <a:p>
            <a:pPr lvl="1"/>
            <a:r>
              <a:rPr lang="en-CA">
                <a:ea typeface="+mn-lt"/>
                <a:cs typeface="+mn-lt"/>
              </a:rPr>
              <a:t>crowd-author 81%</a:t>
            </a:r>
          </a:p>
          <a:p>
            <a:pPr lvl="1"/>
            <a:r>
              <a:rPr lang="en-CA">
                <a:ea typeface="+mn-lt"/>
                <a:cs typeface="+mn-lt"/>
              </a:rPr>
              <a:t>author-author 78% </a:t>
            </a:r>
            <a:br>
              <a:rPr lang="en-CA">
                <a:ea typeface="+mn-lt"/>
                <a:cs typeface="+mn-lt"/>
              </a:rPr>
            </a:br>
            <a:endParaRPr lang="en-CA">
              <a:ea typeface="+mn-lt"/>
              <a:cs typeface="+mn-lt"/>
            </a:endParaRPr>
          </a:p>
        </p:txBody>
      </p:sp>
      <p:sp>
        <p:nvSpPr>
          <p:cNvPr id="4" name="Date Placeholder 3">
            <a:extLst>
              <a:ext uri="{FF2B5EF4-FFF2-40B4-BE49-F238E27FC236}">
                <a16:creationId xmlns:a16="http://schemas.microsoft.com/office/drawing/2014/main" id="{6E60E999-2F2C-1C83-8860-8CB877B4A239}"/>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F4A755C4-1B38-F38D-C6D8-8C7472D42D78}"/>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D65E0068-38DA-3033-1F34-13E620F5F20E}"/>
              </a:ext>
            </a:extLst>
          </p:cNvPr>
          <p:cNvSpPr>
            <a:spLocks noGrp="1"/>
          </p:cNvSpPr>
          <p:nvPr>
            <p:ph type="sldNum" sz="quarter" idx="12"/>
          </p:nvPr>
        </p:nvSpPr>
        <p:spPr/>
        <p:txBody>
          <a:bodyPr/>
          <a:lstStyle/>
          <a:p>
            <a:fld id="{D4F24A5E-B0D2-394D-9970-9AE06BCB59C1}" type="slidenum">
              <a:rPr lang="en-US" smtClean="0"/>
              <a:t>44</a:t>
            </a:fld>
            <a:endParaRPr lang="en-US"/>
          </a:p>
        </p:txBody>
      </p:sp>
    </p:spTree>
    <p:extLst>
      <p:ext uri="{BB962C8B-B14F-4D97-AF65-F5344CB8AC3E}">
        <p14:creationId xmlns:p14="http://schemas.microsoft.com/office/powerpoint/2010/main" val="30934464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975C4-1B75-C847-25A5-EA2B956C85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D8F4EB-A3F8-233B-2425-79FE522DE84A}"/>
              </a:ext>
            </a:extLst>
          </p:cNvPr>
          <p:cNvSpPr>
            <a:spLocks noGrp="1"/>
          </p:cNvSpPr>
          <p:nvPr>
            <p:ph type="title"/>
          </p:nvPr>
        </p:nvSpPr>
        <p:spPr/>
        <p:txBody>
          <a:bodyPr/>
          <a:lstStyle/>
          <a:p>
            <a:r>
              <a:rPr lang="en-CA"/>
              <a:t>Human Evaluation</a:t>
            </a:r>
            <a:endParaRPr lang="en-US"/>
          </a:p>
        </p:txBody>
      </p:sp>
      <p:sp>
        <p:nvSpPr>
          <p:cNvPr id="4" name="Date Placeholder 3">
            <a:extLst>
              <a:ext uri="{FF2B5EF4-FFF2-40B4-BE49-F238E27FC236}">
                <a16:creationId xmlns:a16="http://schemas.microsoft.com/office/drawing/2014/main" id="{6E60E999-2F2C-1C83-8860-8CB877B4A239}"/>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F4A755C4-1B38-F38D-C6D8-8C7472D42D78}"/>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D65E0068-38DA-3033-1F34-13E620F5F20E}"/>
              </a:ext>
            </a:extLst>
          </p:cNvPr>
          <p:cNvSpPr>
            <a:spLocks noGrp="1"/>
          </p:cNvSpPr>
          <p:nvPr>
            <p:ph type="sldNum" sz="quarter" idx="12"/>
          </p:nvPr>
        </p:nvSpPr>
        <p:spPr/>
        <p:txBody>
          <a:bodyPr/>
          <a:lstStyle/>
          <a:p>
            <a:fld id="{D4F24A5E-B0D2-394D-9970-9AE06BCB59C1}" type="slidenum">
              <a:rPr lang="en-US" smtClean="0"/>
              <a:t>45</a:t>
            </a:fld>
            <a:endParaRPr lang="en-US"/>
          </a:p>
        </p:txBody>
      </p:sp>
      <p:sp>
        <p:nvSpPr>
          <p:cNvPr id="9" name="Content Placeholder 8">
            <a:extLst>
              <a:ext uri="{FF2B5EF4-FFF2-40B4-BE49-F238E27FC236}">
                <a16:creationId xmlns:a16="http://schemas.microsoft.com/office/drawing/2014/main" id="{396E9726-189C-A24B-22DF-81597E6376AF}"/>
              </a:ext>
            </a:extLst>
          </p:cNvPr>
          <p:cNvSpPr>
            <a:spLocks noGrp="1"/>
          </p:cNvSpPr>
          <p:nvPr>
            <p:ph idx="1"/>
          </p:nvPr>
        </p:nvSpPr>
        <p:spPr/>
        <p:txBody>
          <a:bodyPr vert="horz" lIns="91440" tIns="45720" rIns="91440" bIns="45720" rtlCol="0" anchor="t">
            <a:normAutofit/>
          </a:bodyPr>
          <a:lstStyle/>
          <a:p>
            <a:endParaRPr lang="en-US">
              <a:cs typeface="Calibri"/>
            </a:endParaRPr>
          </a:p>
          <a:p>
            <a:endParaRPr lang="en-US">
              <a:cs typeface="Calibri"/>
            </a:endParaRPr>
          </a:p>
          <a:p>
            <a:endParaRPr lang="en-US">
              <a:cs typeface="Calibri"/>
            </a:endParaRPr>
          </a:p>
          <a:p>
            <a:pPr marL="0" indent="0">
              <a:buNone/>
            </a:pPr>
            <a:r>
              <a:rPr lang="en-US">
                <a:solidFill>
                  <a:srgbClr val="C00000"/>
                </a:solidFill>
                <a:cs typeface="Calibri"/>
              </a:rPr>
              <a:t>In 74% of the test prompts</a:t>
            </a:r>
          </a:p>
          <a:p>
            <a:pPr marL="0" indent="0">
              <a:buNone/>
            </a:pPr>
            <a:r>
              <a:rPr lang="en-US">
                <a:solidFill>
                  <a:srgbClr val="C00000"/>
                </a:solidFill>
                <a:cs typeface="Calibri"/>
              </a:rPr>
              <a:t>LIMA's response is better</a:t>
            </a:r>
          </a:p>
          <a:p>
            <a:pPr marL="0" indent="0">
              <a:buNone/>
            </a:pPr>
            <a:r>
              <a:rPr lang="en-US">
                <a:solidFill>
                  <a:srgbClr val="C00000"/>
                </a:solidFill>
                <a:cs typeface="Calibri"/>
              </a:rPr>
              <a:t>than or equal to the same</a:t>
            </a:r>
          </a:p>
          <a:p>
            <a:pPr marL="0" indent="0">
              <a:buNone/>
            </a:pPr>
            <a:r>
              <a:rPr lang="en-US">
                <a:solidFill>
                  <a:srgbClr val="C00000"/>
                </a:solidFill>
                <a:cs typeface="Calibri"/>
              </a:rPr>
              <a:t>size Alpaca finetuned with</a:t>
            </a:r>
          </a:p>
          <a:p>
            <a:pPr marL="0" indent="0">
              <a:buNone/>
            </a:pPr>
            <a:r>
              <a:rPr lang="en-US">
                <a:solidFill>
                  <a:srgbClr val="C00000"/>
                </a:solidFill>
                <a:cs typeface="Calibri"/>
              </a:rPr>
              <a:t>x52 more data </a:t>
            </a:r>
            <a:r>
              <a:rPr lang="en-US">
                <a:cs typeface="Calibri"/>
              </a:rPr>
              <a:t>                                                               </a:t>
            </a:r>
            <a:endParaRPr lang="en-US"/>
          </a:p>
          <a:p>
            <a:pPr marL="0" indent="0">
              <a:buNone/>
            </a:pPr>
            <a:r>
              <a:rPr lang="en-US">
                <a:cs typeface="Calibri"/>
              </a:rPr>
              <a:t>                            </a:t>
            </a:r>
          </a:p>
          <a:p>
            <a:pPr marL="0" indent="0">
              <a:buNone/>
            </a:pPr>
            <a:r>
              <a:rPr lang="en-US">
                <a:cs typeface="Calibri"/>
              </a:rPr>
              <a:t>                                                                 </a:t>
            </a:r>
            <a:r>
              <a:rPr lang="en-US" sz="1800">
                <a:cs typeface="Calibri"/>
              </a:rPr>
              <a:t>Human preference evaluation on 300 test prompts</a:t>
            </a:r>
          </a:p>
        </p:txBody>
      </p:sp>
      <p:pic>
        <p:nvPicPr>
          <p:cNvPr id="10" name="Picture 9" descr="A graph with numbers and percentages&#10;&#10;Description automatically generated">
            <a:extLst>
              <a:ext uri="{FF2B5EF4-FFF2-40B4-BE49-F238E27FC236}">
                <a16:creationId xmlns:a16="http://schemas.microsoft.com/office/drawing/2014/main" id="{339B0142-5481-1696-9049-8A7F0E0ACB40}"/>
              </a:ext>
            </a:extLst>
          </p:cNvPr>
          <p:cNvPicPr>
            <a:picLocks noChangeAspect="1"/>
          </p:cNvPicPr>
          <p:nvPr/>
        </p:nvPicPr>
        <p:blipFill>
          <a:blip r:embed="rId2"/>
          <a:stretch>
            <a:fillRect/>
          </a:stretch>
        </p:blipFill>
        <p:spPr>
          <a:xfrm>
            <a:off x="4789034" y="1309007"/>
            <a:ext cx="6761390" cy="4185559"/>
          </a:xfrm>
          <a:prstGeom prst="rect">
            <a:avLst/>
          </a:prstGeom>
        </p:spPr>
      </p:pic>
      <p:sp>
        <p:nvSpPr>
          <p:cNvPr id="12" name="Rectangle 11">
            <a:extLst>
              <a:ext uri="{FF2B5EF4-FFF2-40B4-BE49-F238E27FC236}">
                <a16:creationId xmlns:a16="http://schemas.microsoft.com/office/drawing/2014/main" id="{9E8FCC69-9AEE-8FFA-C360-8FFFAF7FCE6B}"/>
              </a:ext>
            </a:extLst>
          </p:cNvPr>
          <p:cNvSpPr/>
          <p:nvPr/>
        </p:nvSpPr>
        <p:spPr>
          <a:xfrm>
            <a:off x="4825550" y="1782288"/>
            <a:ext cx="6514683" cy="755590"/>
          </a:xfrm>
          <a:prstGeom prst="rect">
            <a:avLst/>
          </a:prstGeom>
          <a:noFill/>
          <a:ln w="381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a:p>
        </p:txBody>
      </p:sp>
    </p:spTree>
    <p:extLst>
      <p:ext uri="{BB962C8B-B14F-4D97-AF65-F5344CB8AC3E}">
        <p14:creationId xmlns:p14="http://schemas.microsoft.com/office/powerpoint/2010/main" val="18394552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975C4-1B75-C847-25A5-EA2B956C85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D8F4EB-A3F8-233B-2425-79FE522DE84A}"/>
              </a:ext>
            </a:extLst>
          </p:cNvPr>
          <p:cNvSpPr>
            <a:spLocks noGrp="1"/>
          </p:cNvSpPr>
          <p:nvPr>
            <p:ph type="title"/>
          </p:nvPr>
        </p:nvSpPr>
        <p:spPr/>
        <p:txBody>
          <a:bodyPr/>
          <a:lstStyle/>
          <a:p>
            <a:r>
              <a:rPr lang="en-CA"/>
              <a:t>Human Evaluation</a:t>
            </a:r>
            <a:endParaRPr lang="en-US"/>
          </a:p>
        </p:txBody>
      </p:sp>
      <p:sp>
        <p:nvSpPr>
          <p:cNvPr id="4" name="Date Placeholder 3">
            <a:extLst>
              <a:ext uri="{FF2B5EF4-FFF2-40B4-BE49-F238E27FC236}">
                <a16:creationId xmlns:a16="http://schemas.microsoft.com/office/drawing/2014/main" id="{6E60E999-2F2C-1C83-8860-8CB877B4A239}"/>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F4A755C4-1B38-F38D-C6D8-8C7472D42D78}"/>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D65E0068-38DA-3033-1F34-13E620F5F20E}"/>
              </a:ext>
            </a:extLst>
          </p:cNvPr>
          <p:cNvSpPr>
            <a:spLocks noGrp="1"/>
          </p:cNvSpPr>
          <p:nvPr>
            <p:ph type="sldNum" sz="quarter" idx="12"/>
          </p:nvPr>
        </p:nvSpPr>
        <p:spPr/>
        <p:txBody>
          <a:bodyPr/>
          <a:lstStyle/>
          <a:p>
            <a:fld id="{D4F24A5E-B0D2-394D-9970-9AE06BCB59C1}" type="slidenum">
              <a:rPr lang="en-US" smtClean="0"/>
              <a:t>46</a:t>
            </a:fld>
            <a:endParaRPr lang="en-US"/>
          </a:p>
        </p:txBody>
      </p:sp>
      <p:sp>
        <p:nvSpPr>
          <p:cNvPr id="9" name="Content Placeholder 8">
            <a:extLst>
              <a:ext uri="{FF2B5EF4-FFF2-40B4-BE49-F238E27FC236}">
                <a16:creationId xmlns:a16="http://schemas.microsoft.com/office/drawing/2014/main" id="{396E9726-189C-A24B-22DF-81597E6376AF}"/>
              </a:ext>
            </a:extLst>
          </p:cNvPr>
          <p:cNvSpPr>
            <a:spLocks noGrp="1"/>
          </p:cNvSpPr>
          <p:nvPr>
            <p:ph idx="1"/>
          </p:nvPr>
        </p:nvSpPr>
        <p:spPr/>
        <p:txBody>
          <a:bodyPr vert="horz" lIns="91440" tIns="45720" rIns="91440" bIns="45720" rtlCol="0" anchor="t">
            <a:normAutofit/>
          </a:bodyPr>
          <a:lstStyle/>
          <a:p>
            <a:endParaRPr lang="en-US">
              <a:cs typeface="Calibri"/>
            </a:endParaRPr>
          </a:p>
          <a:p>
            <a:endParaRPr lang="en-US">
              <a:cs typeface="Calibri"/>
            </a:endParaRPr>
          </a:p>
          <a:p>
            <a:endParaRPr lang="en-US">
              <a:cs typeface="Calibri"/>
            </a:endParaRPr>
          </a:p>
          <a:p>
            <a:endParaRPr lang="en-US">
              <a:cs typeface="Calibri"/>
            </a:endParaRPr>
          </a:p>
          <a:p>
            <a:pPr marL="0" indent="0">
              <a:buNone/>
            </a:pPr>
            <a:r>
              <a:rPr lang="en-US">
                <a:solidFill>
                  <a:srgbClr val="C00000"/>
                </a:solidFill>
                <a:cs typeface="Calibri"/>
              </a:rPr>
              <a:t>In 43% of the test prompts</a:t>
            </a:r>
          </a:p>
          <a:p>
            <a:pPr marL="0" indent="0">
              <a:buNone/>
            </a:pPr>
            <a:r>
              <a:rPr lang="en-US">
                <a:solidFill>
                  <a:srgbClr val="C00000"/>
                </a:solidFill>
                <a:cs typeface="Calibri"/>
              </a:rPr>
              <a:t>LIMA's response is better</a:t>
            </a:r>
          </a:p>
          <a:p>
            <a:pPr marL="0" indent="0">
              <a:buNone/>
            </a:pPr>
            <a:r>
              <a:rPr lang="en-US">
                <a:solidFill>
                  <a:srgbClr val="C00000"/>
                </a:solidFill>
                <a:cs typeface="Calibri"/>
              </a:rPr>
              <a:t>than or equal to GPT-4</a:t>
            </a:r>
          </a:p>
          <a:p>
            <a:pPr marL="0" indent="0">
              <a:buNone/>
            </a:pPr>
            <a:r>
              <a:rPr lang="en-US">
                <a:cs typeface="Calibri"/>
              </a:rPr>
              <a:t>                                                                   </a:t>
            </a:r>
          </a:p>
          <a:p>
            <a:pPr marL="0" indent="0">
              <a:buNone/>
            </a:pPr>
            <a:r>
              <a:rPr lang="en-US">
                <a:cs typeface="Calibri"/>
              </a:rPr>
              <a:t>                            </a:t>
            </a:r>
          </a:p>
          <a:p>
            <a:pPr marL="0" indent="0">
              <a:buNone/>
            </a:pPr>
            <a:r>
              <a:rPr lang="en-US">
                <a:cs typeface="Calibri"/>
              </a:rPr>
              <a:t>                                                                 </a:t>
            </a:r>
            <a:r>
              <a:rPr lang="en-US" sz="1800">
                <a:cs typeface="Calibri"/>
              </a:rPr>
              <a:t>Human preference evaluation on 300 test prompts</a:t>
            </a:r>
          </a:p>
        </p:txBody>
      </p:sp>
      <p:pic>
        <p:nvPicPr>
          <p:cNvPr id="10" name="Picture 9" descr="A graph with numbers and percentages&#10;&#10;Description automatically generated">
            <a:extLst>
              <a:ext uri="{FF2B5EF4-FFF2-40B4-BE49-F238E27FC236}">
                <a16:creationId xmlns:a16="http://schemas.microsoft.com/office/drawing/2014/main" id="{339B0142-5481-1696-9049-8A7F0E0ACB40}"/>
              </a:ext>
            </a:extLst>
          </p:cNvPr>
          <p:cNvPicPr>
            <a:picLocks noChangeAspect="1"/>
          </p:cNvPicPr>
          <p:nvPr/>
        </p:nvPicPr>
        <p:blipFill>
          <a:blip r:embed="rId2"/>
          <a:stretch>
            <a:fillRect/>
          </a:stretch>
        </p:blipFill>
        <p:spPr>
          <a:xfrm>
            <a:off x="4789034" y="1309007"/>
            <a:ext cx="6761390" cy="4185559"/>
          </a:xfrm>
          <a:prstGeom prst="rect">
            <a:avLst/>
          </a:prstGeom>
        </p:spPr>
      </p:pic>
      <p:sp>
        <p:nvSpPr>
          <p:cNvPr id="12" name="Rectangle 11">
            <a:extLst>
              <a:ext uri="{FF2B5EF4-FFF2-40B4-BE49-F238E27FC236}">
                <a16:creationId xmlns:a16="http://schemas.microsoft.com/office/drawing/2014/main" id="{9E8FCC69-9AEE-8FFA-C360-8FFFAF7FCE6B}"/>
              </a:ext>
            </a:extLst>
          </p:cNvPr>
          <p:cNvSpPr/>
          <p:nvPr/>
        </p:nvSpPr>
        <p:spPr>
          <a:xfrm>
            <a:off x="4825550" y="4242459"/>
            <a:ext cx="6514683" cy="755590"/>
          </a:xfrm>
          <a:prstGeom prst="rect">
            <a:avLst/>
          </a:prstGeom>
          <a:noFill/>
          <a:ln w="381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a:p>
        </p:txBody>
      </p:sp>
    </p:spTree>
    <p:extLst>
      <p:ext uri="{BB962C8B-B14F-4D97-AF65-F5344CB8AC3E}">
        <p14:creationId xmlns:p14="http://schemas.microsoft.com/office/powerpoint/2010/main" val="27150323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975C4-1B75-C847-25A5-EA2B956C85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D8F4EB-A3F8-233B-2425-79FE522DE84A}"/>
              </a:ext>
            </a:extLst>
          </p:cNvPr>
          <p:cNvSpPr>
            <a:spLocks noGrp="1"/>
          </p:cNvSpPr>
          <p:nvPr>
            <p:ph type="title"/>
          </p:nvPr>
        </p:nvSpPr>
        <p:spPr/>
        <p:txBody>
          <a:bodyPr/>
          <a:lstStyle/>
          <a:p>
            <a:r>
              <a:rPr lang="en-CA"/>
              <a:t>GPT-4 Evaluation</a:t>
            </a:r>
            <a:endParaRPr lang="en-US"/>
          </a:p>
        </p:txBody>
      </p:sp>
      <p:sp>
        <p:nvSpPr>
          <p:cNvPr id="4" name="Date Placeholder 3">
            <a:extLst>
              <a:ext uri="{FF2B5EF4-FFF2-40B4-BE49-F238E27FC236}">
                <a16:creationId xmlns:a16="http://schemas.microsoft.com/office/drawing/2014/main" id="{6E60E999-2F2C-1C83-8860-8CB877B4A239}"/>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F4A755C4-1B38-F38D-C6D8-8C7472D42D78}"/>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D65E0068-38DA-3033-1F34-13E620F5F20E}"/>
              </a:ext>
            </a:extLst>
          </p:cNvPr>
          <p:cNvSpPr>
            <a:spLocks noGrp="1"/>
          </p:cNvSpPr>
          <p:nvPr>
            <p:ph type="sldNum" sz="quarter" idx="12"/>
          </p:nvPr>
        </p:nvSpPr>
        <p:spPr/>
        <p:txBody>
          <a:bodyPr/>
          <a:lstStyle/>
          <a:p>
            <a:fld id="{D4F24A5E-B0D2-394D-9970-9AE06BCB59C1}" type="slidenum">
              <a:rPr lang="en-US" smtClean="0"/>
              <a:t>47</a:t>
            </a:fld>
            <a:endParaRPr lang="en-US"/>
          </a:p>
        </p:txBody>
      </p:sp>
      <p:sp>
        <p:nvSpPr>
          <p:cNvPr id="9" name="Content Placeholder 8">
            <a:extLst>
              <a:ext uri="{FF2B5EF4-FFF2-40B4-BE49-F238E27FC236}">
                <a16:creationId xmlns:a16="http://schemas.microsoft.com/office/drawing/2014/main" id="{396E9726-189C-A24B-22DF-81597E6376AF}"/>
              </a:ext>
            </a:extLst>
          </p:cNvPr>
          <p:cNvSpPr>
            <a:spLocks noGrp="1"/>
          </p:cNvSpPr>
          <p:nvPr>
            <p:ph idx="1"/>
          </p:nvPr>
        </p:nvSpPr>
        <p:spPr/>
        <p:txBody>
          <a:bodyPr vert="horz" lIns="91440" tIns="45720" rIns="91440" bIns="45720" rtlCol="0" anchor="t">
            <a:normAutofit/>
          </a:bodyPr>
          <a:lstStyle/>
          <a:p>
            <a:endParaRPr lang="en-US">
              <a:cs typeface="Calibri"/>
            </a:endParaRPr>
          </a:p>
          <a:p>
            <a:endParaRPr lang="en-US">
              <a:cs typeface="Calibri"/>
            </a:endParaRPr>
          </a:p>
          <a:p>
            <a:endParaRPr lang="en-US">
              <a:cs typeface="Calibri"/>
            </a:endParaRPr>
          </a:p>
          <a:p>
            <a:pPr marL="0" indent="0">
              <a:buNone/>
            </a:pPr>
            <a:r>
              <a:rPr lang="en-US">
                <a:solidFill>
                  <a:srgbClr val="C00000"/>
                </a:solidFill>
                <a:cs typeface="Calibri"/>
              </a:rPr>
              <a:t>Similar trend, but GPT4</a:t>
            </a:r>
          </a:p>
          <a:p>
            <a:pPr marL="0" indent="0">
              <a:buNone/>
            </a:pPr>
            <a:r>
              <a:rPr lang="en-US">
                <a:solidFill>
                  <a:srgbClr val="C00000"/>
                </a:solidFill>
                <a:cs typeface="Calibri"/>
              </a:rPr>
              <a:t>prefers larger model</a:t>
            </a:r>
          </a:p>
          <a:p>
            <a:pPr marL="0" indent="0">
              <a:buNone/>
            </a:pPr>
            <a:r>
              <a:rPr lang="en-US">
                <a:solidFill>
                  <a:srgbClr val="C00000"/>
                </a:solidFill>
                <a:cs typeface="Calibri"/>
              </a:rPr>
              <a:t>responses more often</a:t>
            </a:r>
            <a:r>
              <a:rPr lang="en-US">
                <a:cs typeface="Calibri"/>
              </a:rPr>
              <a:t>                                     </a:t>
            </a:r>
            <a:endParaRPr lang="en-US">
              <a:solidFill>
                <a:srgbClr val="C00000"/>
              </a:solidFill>
              <a:cs typeface="Calibri"/>
            </a:endParaRPr>
          </a:p>
          <a:p>
            <a:pPr marL="0" indent="0">
              <a:buNone/>
            </a:pPr>
            <a:r>
              <a:rPr lang="en-US">
                <a:cs typeface="Calibri"/>
              </a:rPr>
              <a:t>                            </a:t>
            </a:r>
          </a:p>
          <a:p>
            <a:pPr marL="0" indent="0">
              <a:buNone/>
            </a:pPr>
            <a:r>
              <a:rPr lang="en-US">
                <a:cs typeface="Calibri"/>
              </a:rPr>
              <a:t>                                                                 </a:t>
            </a:r>
            <a:r>
              <a:rPr lang="en-US" sz="1800">
                <a:cs typeface="Calibri"/>
              </a:rPr>
              <a:t>Human preference evaluation on 300 test prompts</a:t>
            </a:r>
          </a:p>
        </p:txBody>
      </p:sp>
      <p:pic>
        <p:nvPicPr>
          <p:cNvPr id="10" name="Picture 9" descr="A graph with numbers and percentages&#10;&#10;Description automatically generated">
            <a:extLst>
              <a:ext uri="{FF2B5EF4-FFF2-40B4-BE49-F238E27FC236}">
                <a16:creationId xmlns:a16="http://schemas.microsoft.com/office/drawing/2014/main" id="{339B0142-5481-1696-9049-8A7F0E0ACB40}"/>
              </a:ext>
            </a:extLst>
          </p:cNvPr>
          <p:cNvPicPr>
            <a:picLocks noChangeAspect="1"/>
          </p:cNvPicPr>
          <p:nvPr/>
        </p:nvPicPr>
        <p:blipFill>
          <a:blip r:embed="rId2"/>
          <a:stretch>
            <a:fillRect/>
          </a:stretch>
        </p:blipFill>
        <p:spPr>
          <a:xfrm>
            <a:off x="4789034" y="1309007"/>
            <a:ext cx="6761390" cy="4185559"/>
          </a:xfrm>
          <a:prstGeom prst="rect">
            <a:avLst/>
          </a:prstGeom>
        </p:spPr>
      </p:pic>
      <p:sp>
        <p:nvSpPr>
          <p:cNvPr id="12" name="Rectangle 11">
            <a:extLst>
              <a:ext uri="{FF2B5EF4-FFF2-40B4-BE49-F238E27FC236}">
                <a16:creationId xmlns:a16="http://schemas.microsoft.com/office/drawing/2014/main" id="{9E8FCC69-9AEE-8FFA-C360-8FFFAF7FCE6B}"/>
              </a:ext>
            </a:extLst>
          </p:cNvPr>
          <p:cNvSpPr/>
          <p:nvPr/>
        </p:nvSpPr>
        <p:spPr>
          <a:xfrm>
            <a:off x="4803779" y="4242459"/>
            <a:ext cx="6514683" cy="755590"/>
          </a:xfrm>
          <a:prstGeom prst="rect">
            <a:avLst/>
          </a:prstGeom>
          <a:noFill/>
          <a:ln w="381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a:p>
        </p:txBody>
      </p:sp>
      <p:pic>
        <p:nvPicPr>
          <p:cNvPr id="3" name="Picture 2">
            <a:extLst>
              <a:ext uri="{FF2B5EF4-FFF2-40B4-BE49-F238E27FC236}">
                <a16:creationId xmlns:a16="http://schemas.microsoft.com/office/drawing/2014/main" id="{8B468F9A-F503-1536-7145-68754F62581A}"/>
              </a:ext>
            </a:extLst>
          </p:cNvPr>
          <p:cNvPicPr>
            <a:picLocks noChangeAspect="1"/>
          </p:cNvPicPr>
          <p:nvPr/>
        </p:nvPicPr>
        <p:blipFill>
          <a:blip r:embed="rId3"/>
          <a:stretch>
            <a:fillRect/>
          </a:stretch>
        </p:blipFill>
        <p:spPr>
          <a:xfrm>
            <a:off x="4784951" y="1364117"/>
            <a:ext cx="6551841" cy="4129768"/>
          </a:xfrm>
          <a:prstGeom prst="rect">
            <a:avLst/>
          </a:prstGeom>
        </p:spPr>
      </p:pic>
    </p:spTree>
    <p:extLst>
      <p:ext uri="{BB962C8B-B14F-4D97-AF65-F5344CB8AC3E}">
        <p14:creationId xmlns:p14="http://schemas.microsoft.com/office/powerpoint/2010/main" val="14607489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B431C5-E824-35C6-A865-0D70EBE37934}"/>
              </a:ext>
            </a:extLst>
          </p:cNvPr>
          <p:cNvPicPr>
            <a:picLocks noChangeAspect="1"/>
          </p:cNvPicPr>
          <p:nvPr/>
        </p:nvPicPr>
        <p:blipFill>
          <a:blip r:embed="rId2"/>
          <a:stretch>
            <a:fillRect/>
          </a:stretch>
        </p:blipFill>
        <p:spPr>
          <a:xfrm>
            <a:off x="6221866" y="2843892"/>
            <a:ext cx="4940755" cy="3249387"/>
          </a:xfrm>
          <a:prstGeom prst="rect">
            <a:avLst/>
          </a:prstGeom>
        </p:spPr>
      </p:pic>
      <p:sp>
        <p:nvSpPr>
          <p:cNvPr id="2" name="Title 1">
            <a:extLst>
              <a:ext uri="{FF2B5EF4-FFF2-40B4-BE49-F238E27FC236}">
                <a16:creationId xmlns:a16="http://schemas.microsoft.com/office/drawing/2014/main" id="{658D918C-9D43-D271-FEA8-F745F338C998}"/>
              </a:ext>
            </a:extLst>
          </p:cNvPr>
          <p:cNvSpPr>
            <a:spLocks noGrp="1"/>
          </p:cNvSpPr>
          <p:nvPr>
            <p:ph type="title"/>
          </p:nvPr>
        </p:nvSpPr>
        <p:spPr/>
        <p:txBody>
          <a:bodyPr>
            <a:normAutofit/>
          </a:bodyPr>
          <a:lstStyle/>
          <a:p>
            <a:r>
              <a:rPr lang="en-CA"/>
              <a:t>Ablation study: Quantity, Quality, Diversity</a:t>
            </a:r>
          </a:p>
        </p:txBody>
      </p:sp>
      <p:sp>
        <p:nvSpPr>
          <p:cNvPr id="3" name="Content Placeholder 2">
            <a:extLst>
              <a:ext uri="{FF2B5EF4-FFF2-40B4-BE49-F238E27FC236}">
                <a16:creationId xmlns:a16="http://schemas.microsoft.com/office/drawing/2014/main" id="{44C5A7A3-E94D-3904-DD8B-03F13F80EE09}"/>
              </a:ext>
            </a:extLst>
          </p:cNvPr>
          <p:cNvSpPr>
            <a:spLocks noGrp="1"/>
          </p:cNvSpPr>
          <p:nvPr>
            <p:ph idx="1"/>
          </p:nvPr>
        </p:nvSpPr>
        <p:spPr/>
        <p:txBody>
          <a:bodyPr vert="horz" lIns="91440" tIns="45720" rIns="91440" bIns="45720" rtlCol="0" anchor="t">
            <a:normAutofit/>
          </a:bodyPr>
          <a:lstStyle/>
          <a:p>
            <a:r>
              <a:rPr lang="en-CA">
                <a:cs typeface="Calibri"/>
              </a:rPr>
              <a:t>Fine tune a 7B version using 2000 examples from different datasets</a:t>
            </a:r>
          </a:p>
          <a:p>
            <a:r>
              <a:rPr lang="en-CA">
                <a:cs typeface="Calibri"/>
              </a:rPr>
              <a:t>Ask ChatGPT to grade helpfulness in </a:t>
            </a:r>
            <a:r>
              <a:rPr lang="en-CA">
                <a:ea typeface="+mn-lt"/>
                <a:cs typeface="+mn-lt"/>
              </a:rPr>
              <a:t>1-6 Likert scale </a:t>
            </a:r>
          </a:p>
          <a:p>
            <a:r>
              <a:rPr lang="en-CA">
                <a:ea typeface="+mn-lt"/>
                <a:cs typeface="+mn-lt"/>
              </a:rPr>
              <a:t>For each dataset 5 examples from its test split are randomly selected</a:t>
            </a:r>
          </a:p>
          <a:p>
            <a:endParaRPr lang="en-CA">
              <a:ea typeface="+mn-lt"/>
              <a:cs typeface="+mn-lt"/>
            </a:endParaRPr>
          </a:p>
          <a:p>
            <a:endParaRPr lang="en-CA">
              <a:ea typeface="+mn-lt"/>
              <a:cs typeface="+mn-lt"/>
            </a:endParaRPr>
          </a:p>
          <a:p>
            <a:pPr marL="0" indent="0">
              <a:buNone/>
            </a:pPr>
            <a:r>
              <a:rPr lang="en-CA">
                <a:solidFill>
                  <a:srgbClr val="C00000"/>
                </a:solidFill>
                <a:ea typeface="+mn-lt"/>
                <a:cs typeface="+mn-lt"/>
              </a:rPr>
              <a:t>High quality but low diversity,</a:t>
            </a:r>
          </a:p>
          <a:p>
            <a:pPr marL="0" indent="0">
              <a:buNone/>
            </a:pPr>
            <a:r>
              <a:rPr lang="en-CA">
                <a:solidFill>
                  <a:srgbClr val="C00000"/>
                </a:solidFill>
                <a:ea typeface="+mn-lt"/>
                <a:cs typeface="+mn-lt"/>
              </a:rPr>
              <a:t>All "How to" prompts</a:t>
            </a:r>
            <a:br>
              <a:rPr lang="en-CA">
                <a:ea typeface="+mn-lt"/>
                <a:cs typeface="+mn-lt"/>
              </a:rPr>
            </a:br>
            <a:endParaRPr lang="en-CA">
              <a:ea typeface="+mn-lt"/>
              <a:cs typeface="+mn-lt"/>
            </a:endParaRPr>
          </a:p>
        </p:txBody>
      </p:sp>
      <p:sp>
        <p:nvSpPr>
          <p:cNvPr id="4" name="Date Placeholder 3">
            <a:extLst>
              <a:ext uri="{FF2B5EF4-FFF2-40B4-BE49-F238E27FC236}">
                <a16:creationId xmlns:a16="http://schemas.microsoft.com/office/drawing/2014/main" id="{559905AB-D3FB-5B7B-DE75-17E367FA13BE}"/>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C6CBBE66-137B-2AA3-57F6-A86413E37128}"/>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DA0E2CA7-6BA1-13AB-9EE3-1C2281622D60}"/>
              </a:ext>
            </a:extLst>
          </p:cNvPr>
          <p:cNvSpPr>
            <a:spLocks noGrp="1"/>
          </p:cNvSpPr>
          <p:nvPr>
            <p:ph type="sldNum" sz="quarter" idx="12"/>
          </p:nvPr>
        </p:nvSpPr>
        <p:spPr/>
        <p:txBody>
          <a:bodyPr/>
          <a:lstStyle/>
          <a:p>
            <a:fld id="{D4F24A5E-B0D2-394D-9970-9AE06BCB59C1}" type="slidenum">
              <a:rPr lang="en-US" smtClean="0"/>
              <a:t>48</a:t>
            </a:fld>
            <a:endParaRPr lang="en-US"/>
          </a:p>
        </p:txBody>
      </p:sp>
      <p:sp>
        <p:nvSpPr>
          <p:cNvPr id="9" name="Rectangle 8">
            <a:extLst>
              <a:ext uri="{FF2B5EF4-FFF2-40B4-BE49-F238E27FC236}">
                <a16:creationId xmlns:a16="http://schemas.microsoft.com/office/drawing/2014/main" id="{D68081A4-2DB4-B0B4-85F4-4B29848CD5AA}"/>
              </a:ext>
            </a:extLst>
          </p:cNvPr>
          <p:cNvSpPr/>
          <p:nvPr/>
        </p:nvSpPr>
        <p:spPr>
          <a:xfrm>
            <a:off x="6991807" y="4144488"/>
            <a:ext cx="897655" cy="1626447"/>
          </a:xfrm>
          <a:prstGeom prst="rect">
            <a:avLst/>
          </a:prstGeom>
          <a:noFill/>
          <a:ln w="381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a:p>
        </p:txBody>
      </p:sp>
    </p:spTree>
    <p:extLst>
      <p:ext uri="{BB962C8B-B14F-4D97-AF65-F5344CB8AC3E}">
        <p14:creationId xmlns:p14="http://schemas.microsoft.com/office/powerpoint/2010/main" val="13780875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D918C-9D43-D271-FEA8-F745F338C998}"/>
              </a:ext>
            </a:extLst>
          </p:cNvPr>
          <p:cNvSpPr>
            <a:spLocks noGrp="1"/>
          </p:cNvSpPr>
          <p:nvPr>
            <p:ph type="title"/>
          </p:nvPr>
        </p:nvSpPr>
        <p:spPr/>
        <p:txBody>
          <a:bodyPr>
            <a:normAutofit/>
          </a:bodyPr>
          <a:lstStyle/>
          <a:p>
            <a:r>
              <a:rPr lang="en-CA"/>
              <a:t>Ablation study: Quantity, Quality, Diversity</a:t>
            </a:r>
          </a:p>
        </p:txBody>
      </p:sp>
      <p:sp>
        <p:nvSpPr>
          <p:cNvPr id="3" name="Content Placeholder 2">
            <a:extLst>
              <a:ext uri="{FF2B5EF4-FFF2-40B4-BE49-F238E27FC236}">
                <a16:creationId xmlns:a16="http://schemas.microsoft.com/office/drawing/2014/main" id="{44C5A7A3-E94D-3904-DD8B-03F13F80EE09}"/>
              </a:ext>
            </a:extLst>
          </p:cNvPr>
          <p:cNvSpPr>
            <a:spLocks noGrp="1"/>
          </p:cNvSpPr>
          <p:nvPr>
            <p:ph idx="1"/>
          </p:nvPr>
        </p:nvSpPr>
        <p:spPr/>
        <p:txBody>
          <a:bodyPr vert="horz" lIns="91440" tIns="45720" rIns="91440" bIns="45720" rtlCol="0" anchor="t">
            <a:normAutofit/>
          </a:bodyPr>
          <a:lstStyle/>
          <a:p>
            <a:r>
              <a:rPr lang="en-CA">
                <a:cs typeface="Calibri"/>
              </a:rPr>
              <a:t>Fine tune a 7B version using 2000 examples from different datasets</a:t>
            </a:r>
          </a:p>
          <a:p>
            <a:r>
              <a:rPr lang="en-CA">
                <a:cs typeface="Calibri"/>
              </a:rPr>
              <a:t>Ask ChatGPT to grade helpfulness in </a:t>
            </a:r>
            <a:r>
              <a:rPr lang="en-CA">
                <a:ea typeface="+mn-lt"/>
                <a:cs typeface="+mn-lt"/>
              </a:rPr>
              <a:t>1-6 Likert scale </a:t>
            </a:r>
          </a:p>
          <a:p>
            <a:r>
              <a:rPr lang="en-CA">
                <a:ea typeface="+mn-lt"/>
                <a:cs typeface="+mn-lt"/>
              </a:rPr>
              <a:t>For each dataset 5 examples from its test split are randomly selected</a:t>
            </a:r>
          </a:p>
          <a:p>
            <a:endParaRPr lang="en-CA">
              <a:ea typeface="+mn-lt"/>
              <a:cs typeface="+mn-lt"/>
            </a:endParaRPr>
          </a:p>
          <a:p>
            <a:endParaRPr lang="en-CA">
              <a:ea typeface="+mn-lt"/>
              <a:cs typeface="+mn-lt"/>
            </a:endParaRPr>
          </a:p>
          <a:p>
            <a:pPr marL="0" indent="0">
              <a:buNone/>
            </a:pPr>
            <a:r>
              <a:rPr lang="en-CA">
                <a:solidFill>
                  <a:srgbClr val="C00000"/>
                </a:solidFill>
                <a:ea typeface="+mn-lt"/>
                <a:cs typeface="+mn-lt"/>
              </a:rPr>
              <a:t>High diversity but low quality,</a:t>
            </a:r>
            <a:endParaRPr lang="en-CA">
              <a:solidFill>
                <a:srgbClr val="000000"/>
              </a:solidFill>
              <a:ea typeface="+mn-lt"/>
              <a:cs typeface="+mn-lt"/>
            </a:endParaRPr>
          </a:p>
          <a:p>
            <a:pPr marL="0" indent="0">
              <a:buNone/>
            </a:pPr>
            <a:r>
              <a:rPr lang="en-CA">
                <a:solidFill>
                  <a:srgbClr val="C00000"/>
                </a:solidFill>
                <a:ea typeface="+mn-lt"/>
                <a:cs typeface="+mn-lt"/>
              </a:rPr>
              <a:t>since it is unfiltered</a:t>
            </a:r>
            <a:br>
              <a:rPr lang="en-CA">
                <a:ea typeface="+mn-lt"/>
                <a:cs typeface="+mn-lt"/>
              </a:rPr>
            </a:br>
            <a:endParaRPr lang="en-CA">
              <a:ea typeface="+mn-lt"/>
              <a:cs typeface="+mn-lt"/>
            </a:endParaRPr>
          </a:p>
        </p:txBody>
      </p:sp>
      <p:sp>
        <p:nvSpPr>
          <p:cNvPr id="4" name="Date Placeholder 3">
            <a:extLst>
              <a:ext uri="{FF2B5EF4-FFF2-40B4-BE49-F238E27FC236}">
                <a16:creationId xmlns:a16="http://schemas.microsoft.com/office/drawing/2014/main" id="{559905AB-D3FB-5B7B-DE75-17E367FA13BE}"/>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C6CBBE66-137B-2AA3-57F6-A86413E37128}"/>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DA0E2CA7-6BA1-13AB-9EE3-1C2281622D60}"/>
              </a:ext>
            </a:extLst>
          </p:cNvPr>
          <p:cNvSpPr>
            <a:spLocks noGrp="1"/>
          </p:cNvSpPr>
          <p:nvPr>
            <p:ph type="sldNum" sz="quarter" idx="12"/>
          </p:nvPr>
        </p:nvSpPr>
        <p:spPr/>
        <p:txBody>
          <a:bodyPr/>
          <a:lstStyle/>
          <a:p>
            <a:fld id="{D4F24A5E-B0D2-394D-9970-9AE06BCB59C1}" type="slidenum">
              <a:rPr lang="en-US" smtClean="0"/>
              <a:t>49</a:t>
            </a:fld>
            <a:endParaRPr lang="en-US"/>
          </a:p>
        </p:txBody>
      </p:sp>
      <p:pic>
        <p:nvPicPr>
          <p:cNvPr id="7" name="Picture 6">
            <a:extLst>
              <a:ext uri="{FF2B5EF4-FFF2-40B4-BE49-F238E27FC236}">
                <a16:creationId xmlns:a16="http://schemas.microsoft.com/office/drawing/2014/main" id="{C0B431C5-E824-35C6-A865-0D70EBE37934}"/>
              </a:ext>
            </a:extLst>
          </p:cNvPr>
          <p:cNvPicPr>
            <a:picLocks noChangeAspect="1"/>
          </p:cNvPicPr>
          <p:nvPr/>
        </p:nvPicPr>
        <p:blipFill>
          <a:blip r:embed="rId2"/>
          <a:stretch>
            <a:fillRect/>
          </a:stretch>
        </p:blipFill>
        <p:spPr>
          <a:xfrm>
            <a:off x="6221866" y="2843892"/>
            <a:ext cx="4940755" cy="3249387"/>
          </a:xfrm>
          <a:prstGeom prst="rect">
            <a:avLst/>
          </a:prstGeom>
        </p:spPr>
      </p:pic>
      <p:sp>
        <p:nvSpPr>
          <p:cNvPr id="9" name="Rectangle 8">
            <a:extLst>
              <a:ext uri="{FF2B5EF4-FFF2-40B4-BE49-F238E27FC236}">
                <a16:creationId xmlns:a16="http://schemas.microsoft.com/office/drawing/2014/main" id="{D68081A4-2DB4-B0B4-85F4-4B29848CD5AA}"/>
              </a:ext>
            </a:extLst>
          </p:cNvPr>
          <p:cNvSpPr/>
          <p:nvPr/>
        </p:nvSpPr>
        <p:spPr>
          <a:xfrm>
            <a:off x="8472264" y="4677888"/>
            <a:ext cx="908540" cy="1027733"/>
          </a:xfrm>
          <a:prstGeom prst="rect">
            <a:avLst/>
          </a:prstGeom>
          <a:noFill/>
          <a:ln w="381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a:p>
        </p:txBody>
      </p:sp>
    </p:spTree>
    <p:extLst>
      <p:ext uri="{BB962C8B-B14F-4D97-AF65-F5344CB8AC3E}">
        <p14:creationId xmlns:p14="http://schemas.microsoft.com/office/powerpoint/2010/main" val="532832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3077-D33E-2ADF-872E-DF1A2017764B}"/>
              </a:ext>
            </a:extLst>
          </p:cNvPr>
          <p:cNvSpPr>
            <a:spLocks noGrp="1"/>
          </p:cNvSpPr>
          <p:nvPr>
            <p:ph type="title"/>
          </p:nvPr>
        </p:nvSpPr>
        <p:spPr>
          <a:xfrm>
            <a:off x="838200" y="36512"/>
            <a:ext cx="10515600" cy="1325563"/>
          </a:xfrm>
        </p:spPr>
        <p:txBody>
          <a:bodyPr/>
          <a:lstStyle/>
          <a:p>
            <a:pPr algn="ctr"/>
            <a:r>
              <a:rPr lang="en-US" dirty="0"/>
              <a:t>Tool use and interactive protocols</a:t>
            </a:r>
          </a:p>
        </p:txBody>
      </p:sp>
      <p:sp>
        <p:nvSpPr>
          <p:cNvPr id="4" name="TextBox 3">
            <a:extLst>
              <a:ext uri="{FF2B5EF4-FFF2-40B4-BE49-F238E27FC236}">
                <a16:creationId xmlns:a16="http://schemas.microsoft.com/office/drawing/2014/main" id="{996A168D-7E5F-EE31-C780-F6EB949A3D3F}"/>
              </a:ext>
            </a:extLst>
          </p:cNvPr>
          <p:cNvSpPr txBox="1"/>
          <p:nvPr/>
        </p:nvSpPr>
        <p:spPr>
          <a:xfrm>
            <a:off x="3957936" y="1704080"/>
            <a:ext cx="4878596" cy="5117408"/>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How many shares of MSFT can I buy for $10,000?</a:t>
            </a:r>
          </a:p>
          <a:p>
            <a:endParaRPr lang="en-US" sz="1600" dirty="0">
              <a:latin typeface="Times New Roman" panose="02020603050405020304" pitchFamily="18" charset="0"/>
              <a:cs typeface="Times New Roman" panose="02020603050405020304" pitchFamily="18" charset="0"/>
            </a:endParaRPr>
          </a:p>
          <a:p>
            <a:r>
              <a:rPr lang="en-US" sz="1600" b="1" dirty="0">
                <a:solidFill>
                  <a:srgbClr val="7030A0"/>
                </a:solidFill>
                <a:latin typeface="Times New Roman" panose="02020603050405020304" pitchFamily="18" charset="0"/>
                <a:cs typeface="Times New Roman" panose="02020603050405020304" pitchFamily="18" charset="0"/>
              </a:rPr>
              <a:t>[invoke search MSFT]</a:t>
            </a:r>
          </a:p>
          <a:p>
            <a:endParaRPr lang="en-US" sz="1600" dirty="0">
              <a:latin typeface="Times New Roman" panose="02020603050405020304" pitchFamily="18" charset="0"/>
              <a:cs typeface="Times New Roman" panose="02020603050405020304" pitchFamily="18" charset="0"/>
            </a:endParaRPr>
          </a:p>
          <a:p>
            <a:r>
              <a:rPr lang="en-US" sz="1600" dirty="0">
                <a:solidFill>
                  <a:schemeClr val="accent6"/>
                </a:solidFill>
                <a:latin typeface="Times New Roman" panose="02020603050405020304" pitchFamily="18" charset="0"/>
                <a:cs typeface="Times New Roman" panose="02020603050405020304" pitchFamily="18" charset="0"/>
              </a:rPr>
              <a:t>Microsoft Corp, NASDAQ: MSFT.</a:t>
            </a:r>
          </a:p>
          <a:p>
            <a:r>
              <a:rPr lang="en-US" sz="1600" dirty="0">
                <a:solidFill>
                  <a:schemeClr val="accent6"/>
                </a:solidFill>
                <a:latin typeface="Times New Roman" panose="02020603050405020304" pitchFamily="18" charset="0"/>
                <a:cs typeface="Times New Roman" panose="02020603050405020304" pitchFamily="18" charset="0"/>
              </a:rPr>
              <a:t>Market Summary &gt; Microsoft Corp</a:t>
            </a:r>
          </a:p>
          <a:p>
            <a:r>
              <a:rPr lang="en-US" sz="1600" dirty="0">
                <a:solidFill>
                  <a:schemeClr val="accent6"/>
                </a:solidFill>
                <a:latin typeface="Times New Roman" panose="02020603050405020304" pitchFamily="18" charset="0"/>
                <a:cs typeface="Times New Roman" panose="02020603050405020304" pitchFamily="18" charset="0"/>
              </a:rPr>
              <a:t>280.57 USD</a:t>
            </a:r>
          </a:p>
          <a:p>
            <a:r>
              <a:rPr lang="en-US" sz="1600" dirty="0">
                <a:solidFill>
                  <a:schemeClr val="accent6"/>
                </a:solidFill>
                <a:latin typeface="Times New Roman" panose="02020603050405020304" pitchFamily="18" charset="0"/>
                <a:cs typeface="Times New Roman" panose="02020603050405020304" pitchFamily="18" charset="0"/>
              </a:rPr>
              <a:t>+2.91 (1.05%) today</a:t>
            </a:r>
          </a:p>
          <a:p>
            <a:r>
              <a:rPr lang="en-US" sz="1600" dirty="0">
                <a:solidFill>
                  <a:schemeClr val="accent6"/>
                </a:solidFill>
                <a:latin typeface="Times New Roman" panose="02020603050405020304" pitchFamily="18" charset="0"/>
                <a:cs typeface="Times New Roman" panose="02020603050405020304" pitchFamily="18" charset="0"/>
              </a:rPr>
              <a:t>Mkt Cap 2.09T</a:t>
            </a:r>
          </a:p>
          <a:p>
            <a:r>
              <a:rPr lang="en-US" sz="1600" dirty="0">
                <a:solidFill>
                  <a:schemeClr val="accent6"/>
                </a:solidFill>
                <a:latin typeface="Times New Roman" panose="02020603050405020304" pitchFamily="18" charset="0"/>
                <a:cs typeface="Times New Roman" panose="02020603050405020304" pitchFamily="18" charset="0"/>
              </a:rPr>
              <a:t>P/E ratio 31.19</a:t>
            </a:r>
          </a:p>
          <a:p>
            <a:r>
              <a:rPr lang="en-US" sz="1600" dirty="0" err="1">
                <a:solidFill>
                  <a:schemeClr val="accent6"/>
                </a:solidFill>
                <a:latin typeface="Times New Roman" panose="02020603050405020304" pitchFamily="18" charset="0"/>
                <a:cs typeface="Times New Roman" panose="02020603050405020304" pitchFamily="18" charset="0"/>
              </a:rPr>
              <a:t>Div</a:t>
            </a:r>
            <a:r>
              <a:rPr lang="en-US" sz="1600" dirty="0">
                <a:solidFill>
                  <a:schemeClr val="accent6"/>
                </a:solidFill>
                <a:latin typeface="Times New Roman" panose="02020603050405020304" pitchFamily="18" charset="0"/>
                <a:cs typeface="Times New Roman" panose="02020603050405020304" pitchFamily="18" charset="0"/>
              </a:rPr>
              <a:t> yield 0.97%</a:t>
            </a:r>
          </a:p>
          <a:p>
            <a:r>
              <a:rPr lang="en-US" sz="1600" dirty="0">
                <a:solidFill>
                  <a:schemeClr val="accent6"/>
                </a:solidFill>
                <a:latin typeface="Times New Roman" panose="02020603050405020304" pitchFamily="18" charset="0"/>
                <a:cs typeface="Times New Roman" panose="02020603050405020304" pitchFamily="18" charset="0"/>
              </a:rPr>
              <a:t>[response complete]</a:t>
            </a:r>
          </a:p>
          <a:p>
            <a:endParaRPr lang="en-US" sz="1600" dirty="0">
              <a:latin typeface="Times New Roman" panose="02020603050405020304" pitchFamily="18" charset="0"/>
              <a:cs typeface="Times New Roman" panose="02020603050405020304" pitchFamily="18" charset="0"/>
            </a:endParaRPr>
          </a:p>
          <a:p>
            <a:r>
              <a:rPr lang="en-US" sz="1600" b="1" dirty="0">
                <a:solidFill>
                  <a:srgbClr val="7030A0"/>
                </a:solidFill>
                <a:latin typeface="Times New Roman" panose="02020603050405020304" pitchFamily="18" charset="0"/>
                <a:cs typeface="Times New Roman" panose="02020603050405020304" pitchFamily="18" charset="0"/>
              </a:rPr>
              <a:t>[invoke calculator 10000 / 280.57]</a:t>
            </a:r>
          </a:p>
          <a:p>
            <a:endParaRPr lang="en-US" sz="1600" dirty="0">
              <a:latin typeface="Times New Roman" panose="02020603050405020304" pitchFamily="18" charset="0"/>
              <a:cs typeface="Times New Roman" panose="02020603050405020304" pitchFamily="18" charset="0"/>
            </a:endParaRPr>
          </a:p>
          <a:p>
            <a:r>
              <a:rPr lang="en-US" sz="1600" dirty="0">
                <a:solidFill>
                  <a:schemeClr val="accent6"/>
                </a:solidFill>
                <a:latin typeface="Times New Roman" panose="02020603050405020304" pitchFamily="18" charset="0"/>
                <a:cs typeface="Times New Roman" panose="02020603050405020304" pitchFamily="18" charset="0"/>
              </a:rPr>
              <a:t>35.6417293367</a:t>
            </a:r>
          </a:p>
          <a:p>
            <a:r>
              <a:rPr lang="en-US" sz="1600" dirty="0">
                <a:solidFill>
                  <a:schemeClr val="accent6"/>
                </a:solidFill>
                <a:latin typeface="Times New Roman" panose="02020603050405020304" pitchFamily="18" charset="0"/>
                <a:cs typeface="Times New Roman" panose="02020603050405020304" pitchFamily="18" charset="0"/>
              </a:rPr>
              <a:t>[response complete]</a:t>
            </a:r>
          </a:p>
          <a:p>
            <a:endParaRPr lang="en-US" sz="1600" b="1" dirty="0">
              <a:latin typeface="Times New Roman" panose="02020603050405020304" pitchFamily="18" charset="0"/>
              <a:cs typeface="Times New Roman" panose="02020603050405020304" pitchFamily="18" charset="0"/>
            </a:endParaRPr>
          </a:p>
          <a:p>
            <a:r>
              <a:rPr lang="en-US" sz="1600" b="1" dirty="0">
                <a:solidFill>
                  <a:srgbClr val="7030A0"/>
                </a:solidFill>
                <a:latin typeface="Times New Roman" panose="02020603050405020304" pitchFamily="18" charset="0"/>
                <a:cs typeface="Times New Roman" panose="02020603050405020304" pitchFamily="18" charset="0"/>
              </a:rPr>
              <a:t>At today’s price of 280.57, you can buy 35 shares. </a:t>
            </a:r>
          </a:p>
        </p:txBody>
      </p:sp>
      <p:sp>
        <p:nvSpPr>
          <p:cNvPr id="5" name="Rectangle 4">
            <a:extLst>
              <a:ext uri="{FF2B5EF4-FFF2-40B4-BE49-F238E27FC236}">
                <a16:creationId xmlns:a16="http://schemas.microsoft.com/office/drawing/2014/main" id="{693394F5-446B-43D9-A191-3C941F919646}"/>
              </a:ext>
            </a:extLst>
          </p:cNvPr>
          <p:cNvSpPr/>
          <p:nvPr/>
        </p:nvSpPr>
        <p:spPr>
          <a:xfrm>
            <a:off x="3957936" y="1644172"/>
            <a:ext cx="4519271" cy="435369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Rectangle 5">
            <a:extLst>
              <a:ext uri="{FF2B5EF4-FFF2-40B4-BE49-F238E27FC236}">
                <a16:creationId xmlns:a16="http://schemas.microsoft.com/office/drawing/2014/main" id="{2D02911B-8C7B-EA7A-87E0-B5823A5EABFE}"/>
              </a:ext>
            </a:extLst>
          </p:cNvPr>
          <p:cNvSpPr/>
          <p:nvPr/>
        </p:nvSpPr>
        <p:spPr>
          <a:xfrm>
            <a:off x="3957935" y="6085049"/>
            <a:ext cx="4519271" cy="397380"/>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0" name="Picture 2" descr="Person icon - Ikonate">
            <a:extLst>
              <a:ext uri="{FF2B5EF4-FFF2-40B4-BE49-F238E27FC236}">
                <a16:creationId xmlns:a16="http://schemas.microsoft.com/office/drawing/2014/main" id="{0222B4B0-AE13-5062-5A3D-E88EF6D59D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6225" y="1569469"/>
            <a:ext cx="902014" cy="902014"/>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a:extLst>
              <a:ext uri="{FF2B5EF4-FFF2-40B4-BE49-F238E27FC236}">
                <a16:creationId xmlns:a16="http://schemas.microsoft.com/office/drawing/2014/main" id="{58D83A5D-79D6-8413-27F1-711E2883B377}"/>
              </a:ext>
            </a:extLst>
          </p:cNvPr>
          <p:cNvCxnSpPr>
            <a:cxnSpLocks/>
          </p:cNvCxnSpPr>
          <p:nvPr/>
        </p:nvCxnSpPr>
        <p:spPr>
          <a:xfrm>
            <a:off x="2317788" y="1867031"/>
            <a:ext cx="1420616"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A674FAB8-74D7-0721-D498-CBCF83827767}"/>
              </a:ext>
            </a:extLst>
          </p:cNvPr>
          <p:cNvGrpSpPr/>
          <p:nvPr/>
        </p:nvGrpSpPr>
        <p:grpSpPr>
          <a:xfrm>
            <a:off x="2466029" y="1851736"/>
            <a:ext cx="1487695" cy="886508"/>
            <a:chOff x="2466029" y="1851736"/>
            <a:chExt cx="1487695" cy="886508"/>
          </a:xfrm>
        </p:grpSpPr>
        <p:sp>
          <p:nvSpPr>
            <p:cNvPr id="8" name="Freeform 7">
              <a:extLst>
                <a:ext uri="{FF2B5EF4-FFF2-40B4-BE49-F238E27FC236}">
                  <a16:creationId xmlns:a16="http://schemas.microsoft.com/office/drawing/2014/main" id="{6A282132-A972-421C-06A8-35B1F1064632}"/>
                </a:ext>
              </a:extLst>
            </p:cNvPr>
            <p:cNvSpPr/>
            <p:nvPr/>
          </p:nvSpPr>
          <p:spPr>
            <a:xfrm rot="5400000">
              <a:off x="3544099" y="2046041"/>
              <a:ext cx="603930" cy="215320"/>
            </a:xfrm>
            <a:custGeom>
              <a:avLst/>
              <a:gdLst>
                <a:gd name="connsiteX0" fmla="*/ 0 w 1428750"/>
                <a:gd name="connsiteY0" fmla="*/ 0 h 300066"/>
                <a:gd name="connsiteX1" fmla="*/ 742950 w 1428750"/>
                <a:gd name="connsiteY1" fmla="*/ 300037 h 300066"/>
                <a:gd name="connsiteX2" fmla="*/ 1428750 w 1428750"/>
                <a:gd name="connsiteY2" fmla="*/ 14287 h 300066"/>
                <a:gd name="connsiteX0" fmla="*/ 0 w 1357313"/>
                <a:gd name="connsiteY0" fmla="*/ 71438 h 285779"/>
                <a:gd name="connsiteX1" fmla="*/ 671513 w 1357313"/>
                <a:gd name="connsiteY1" fmla="*/ 285750 h 285779"/>
                <a:gd name="connsiteX2" fmla="*/ 1357313 w 1357313"/>
                <a:gd name="connsiteY2" fmla="*/ 0 h 285779"/>
              </a:gdLst>
              <a:ahLst/>
              <a:cxnLst>
                <a:cxn ang="0">
                  <a:pos x="connsiteX0" y="connsiteY0"/>
                </a:cxn>
                <a:cxn ang="0">
                  <a:pos x="connsiteX1" y="connsiteY1"/>
                </a:cxn>
                <a:cxn ang="0">
                  <a:pos x="connsiteX2" y="connsiteY2"/>
                </a:cxn>
              </a:cxnLst>
              <a:rect l="l" t="t" r="r" b="b"/>
              <a:pathLst>
                <a:path w="1357313" h="285779">
                  <a:moveTo>
                    <a:pt x="0" y="71438"/>
                  </a:moveTo>
                  <a:cubicBezTo>
                    <a:pt x="252412" y="220266"/>
                    <a:pt x="433388" y="283369"/>
                    <a:pt x="671513" y="285750"/>
                  </a:cubicBezTo>
                  <a:cubicBezTo>
                    <a:pt x="909638" y="288131"/>
                    <a:pt x="1133475" y="144065"/>
                    <a:pt x="1357313" y="0"/>
                  </a:cubicBezTo>
                </a:path>
              </a:pathLst>
            </a:custGeom>
            <a:noFill/>
            <a:ln w="76200">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 name="TextBox 15">
              <a:extLst>
                <a:ext uri="{FF2B5EF4-FFF2-40B4-BE49-F238E27FC236}">
                  <a16:creationId xmlns:a16="http://schemas.microsoft.com/office/drawing/2014/main" id="{F822C0B3-ACEB-DCFD-3ED6-4ED147CC362F}"/>
                </a:ext>
              </a:extLst>
            </p:cNvPr>
            <p:cNvSpPr txBox="1"/>
            <p:nvPr/>
          </p:nvSpPr>
          <p:spPr>
            <a:xfrm>
              <a:off x="2466029" y="2110949"/>
              <a:ext cx="1248194" cy="627295"/>
            </a:xfrm>
            <a:prstGeom prst="rect">
              <a:avLst/>
            </a:prstGeom>
            <a:noFill/>
          </p:spPr>
          <p:txBody>
            <a:bodyPr wrap="none" rtlCol="0">
              <a:spAutoFit/>
            </a:bodyPr>
            <a:lstStyle/>
            <a:p>
              <a:pPr algn="r"/>
              <a:r>
                <a:rPr lang="en-US" sz="1600" b="1" dirty="0">
                  <a:solidFill>
                    <a:srgbClr val="7030A0"/>
                  </a:solidFill>
                  <a:latin typeface="Times New Roman" panose="02020603050405020304" pitchFamily="18" charset="0"/>
                  <a:cs typeface="Times New Roman" panose="02020603050405020304" pitchFamily="18" charset="0"/>
                </a:rPr>
                <a:t>next word</a:t>
              </a:r>
              <a:br>
                <a:rPr lang="en-US" sz="1600" b="1" dirty="0">
                  <a:solidFill>
                    <a:srgbClr val="7030A0"/>
                  </a:solidFill>
                  <a:latin typeface="Times New Roman" panose="02020603050405020304" pitchFamily="18" charset="0"/>
                  <a:cs typeface="Times New Roman" panose="02020603050405020304" pitchFamily="18" charset="0"/>
                </a:rPr>
              </a:br>
              <a:r>
                <a:rPr lang="en-US" sz="1600" b="1" dirty="0">
                  <a:solidFill>
                    <a:srgbClr val="7030A0"/>
                  </a:solidFill>
                  <a:latin typeface="Times New Roman" panose="02020603050405020304" pitchFamily="18" charset="0"/>
                  <a:cs typeface="Times New Roman" panose="02020603050405020304" pitchFamily="18" charset="0"/>
                </a:rPr>
                <a:t>predictions</a:t>
              </a:r>
            </a:p>
          </p:txBody>
        </p:sp>
      </p:grpSp>
      <p:grpSp>
        <p:nvGrpSpPr>
          <p:cNvPr id="31" name="Group 30">
            <a:extLst>
              <a:ext uri="{FF2B5EF4-FFF2-40B4-BE49-F238E27FC236}">
                <a16:creationId xmlns:a16="http://schemas.microsoft.com/office/drawing/2014/main" id="{E8E3426D-8105-DC62-6BD2-B85769CFA761}"/>
              </a:ext>
            </a:extLst>
          </p:cNvPr>
          <p:cNvGrpSpPr/>
          <p:nvPr/>
        </p:nvGrpSpPr>
        <p:grpSpPr>
          <a:xfrm>
            <a:off x="6972333" y="2842654"/>
            <a:ext cx="1867163" cy="380559"/>
            <a:chOff x="6972333" y="2842654"/>
            <a:chExt cx="1867163" cy="380559"/>
          </a:xfrm>
        </p:grpSpPr>
        <p:cxnSp>
          <p:nvCxnSpPr>
            <p:cNvPr id="13" name="Straight Arrow Connector 12">
              <a:extLst>
                <a:ext uri="{FF2B5EF4-FFF2-40B4-BE49-F238E27FC236}">
                  <a16:creationId xmlns:a16="http://schemas.microsoft.com/office/drawing/2014/main" id="{28542F16-7AA8-950A-A021-D5D88BF1BA2A}"/>
                </a:ext>
              </a:extLst>
            </p:cNvPr>
            <p:cNvCxnSpPr>
              <a:cxnSpLocks/>
            </p:cNvCxnSpPr>
            <p:nvPr/>
          </p:nvCxnSpPr>
          <p:spPr>
            <a:xfrm flipH="1">
              <a:off x="6972333" y="2842654"/>
              <a:ext cx="1867163" cy="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D3F07EE-8CA0-A183-4AC8-5238A850ED59}"/>
                </a:ext>
              </a:extLst>
            </p:cNvPr>
            <p:cNvSpPr txBox="1"/>
            <p:nvPr/>
          </p:nvSpPr>
          <p:spPr>
            <a:xfrm>
              <a:off x="6992371" y="2860043"/>
              <a:ext cx="1455092" cy="363170"/>
            </a:xfrm>
            <a:prstGeom prst="rect">
              <a:avLst/>
            </a:prstGeom>
            <a:noFill/>
          </p:spPr>
          <p:txBody>
            <a:bodyPr wrap="none" rtlCol="0">
              <a:spAutoFit/>
            </a:bodyPr>
            <a:lstStyle/>
            <a:p>
              <a:pPr algn="r"/>
              <a:r>
                <a:rPr lang="en-US" sz="1600" dirty="0">
                  <a:solidFill>
                    <a:schemeClr val="accent6"/>
                  </a:solidFill>
                  <a:latin typeface="Times New Roman" panose="02020603050405020304" pitchFamily="18" charset="0"/>
                  <a:cs typeface="Times New Roman" panose="02020603050405020304" pitchFamily="18" charset="0"/>
                </a:rPr>
                <a:t>tool responses</a:t>
              </a:r>
            </a:p>
          </p:txBody>
        </p:sp>
      </p:grpSp>
      <p:grpSp>
        <p:nvGrpSpPr>
          <p:cNvPr id="32" name="Group 31">
            <a:extLst>
              <a:ext uri="{FF2B5EF4-FFF2-40B4-BE49-F238E27FC236}">
                <a16:creationId xmlns:a16="http://schemas.microsoft.com/office/drawing/2014/main" id="{2DB23A25-06F5-444E-23E8-D57696004193}"/>
              </a:ext>
            </a:extLst>
          </p:cNvPr>
          <p:cNvGrpSpPr/>
          <p:nvPr/>
        </p:nvGrpSpPr>
        <p:grpSpPr>
          <a:xfrm>
            <a:off x="2466029" y="4497718"/>
            <a:ext cx="1487694" cy="667046"/>
            <a:chOff x="2466029" y="4497718"/>
            <a:chExt cx="1487694" cy="667046"/>
          </a:xfrm>
        </p:grpSpPr>
        <p:sp>
          <p:nvSpPr>
            <p:cNvPr id="9" name="Freeform 8">
              <a:extLst>
                <a:ext uri="{FF2B5EF4-FFF2-40B4-BE49-F238E27FC236}">
                  <a16:creationId xmlns:a16="http://schemas.microsoft.com/office/drawing/2014/main" id="{5E9C07CC-B1EF-E7A8-3581-A290444D4C19}"/>
                </a:ext>
              </a:extLst>
            </p:cNvPr>
            <p:cNvSpPr/>
            <p:nvPr/>
          </p:nvSpPr>
          <p:spPr>
            <a:xfrm rot="5400000">
              <a:off x="3544098" y="4692023"/>
              <a:ext cx="603930" cy="215320"/>
            </a:xfrm>
            <a:custGeom>
              <a:avLst/>
              <a:gdLst>
                <a:gd name="connsiteX0" fmla="*/ 0 w 1428750"/>
                <a:gd name="connsiteY0" fmla="*/ 0 h 300066"/>
                <a:gd name="connsiteX1" fmla="*/ 742950 w 1428750"/>
                <a:gd name="connsiteY1" fmla="*/ 300037 h 300066"/>
                <a:gd name="connsiteX2" fmla="*/ 1428750 w 1428750"/>
                <a:gd name="connsiteY2" fmla="*/ 14287 h 300066"/>
                <a:gd name="connsiteX0" fmla="*/ 0 w 1357313"/>
                <a:gd name="connsiteY0" fmla="*/ 71438 h 285779"/>
                <a:gd name="connsiteX1" fmla="*/ 671513 w 1357313"/>
                <a:gd name="connsiteY1" fmla="*/ 285750 h 285779"/>
                <a:gd name="connsiteX2" fmla="*/ 1357313 w 1357313"/>
                <a:gd name="connsiteY2" fmla="*/ 0 h 285779"/>
              </a:gdLst>
              <a:ahLst/>
              <a:cxnLst>
                <a:cxn ang="0">
                  <a:pos x="connsiteX0" y="connsiteY0"/>
                </a:cxn>
                <a:cxn ang="0">
                  <a:pos x="connsiteX1" y="connsiteY1"/>
                </a:cxn>
                <a:cxn ang="0">
                  <a:pos x="connsiteX2" y="connsiteY2"/>
                </a:cxn>
              </a:cxnLst>
              <a:rect l="l" t="t" r="r" b="b"/>
              <a:pathLst>
                <a:path w="1357313" h="285779">
                  <a:moveTo>
                    <a:pt x="0" y="71438"/>
                  </a:moveTo>
                  <a:cubicBezTo>
                    <a:pt x="252412" y="220266"/>
                    <a:pt x="433388" y="283369"/>
                    <a:pt x="671513" y="285750"/>
                  </a:cubicBezTo>
                  <a:cubicBezTo>
                    <a:pt x="909638" y="288131"/>
                    <a:pt x="1133475" y="144065"/>
                    <a:pt x="1357313" y="0"/>
                  </a:cubicBezTo>
                </a:path>
              </a:pathLst>
            </a:custGeom>
            <a:noFill/>
            <a:ln w="76200">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8" name="TextBox 17">
              <a:extLst>
                <a:ext uri="{FF2B5EF4-FFF2-40B4-BE49-F238E27FC236}">
                  <a16:creationId xmlns:a16="http://schemas.microsoft.com/office/drawing/2014/main" id="{A8CD5B3A-493E-7D58-391A-354FFABFD61F}"/>
                </a:ext>
              </a:extLst>
            </p:cNvPr>
            <p:cNvSpPr txBox="1"/>
            <p:nvPr/>
          </p:nvSpPr>
          <p:spPr>
            <a:xfrm>
              <a:off x="2466029" y="4537469"/>
              <a:ext cx="1248194" cy="627295"/>
            </a:xfrm>
            <a:prstGeom prst="rect">
              <a:avLst/>
            </a:prstGeom>
            <a:noFill/>
          </p:spPr>
          <p:txBody>
            <a:bodyPr wrap="none" rtlCol="0">
              <a:spAutoFit/>
            </a:bodyPr>
            <a:lstStyle/>
            <a:p>
              <a:pPr algn="r"/>
              <a:r>
                <a:rPr lang="en-US" sz="1600" b="1" dirty="0">
                  <a:solidFill>
                    <a:srgbClr val="7030A0"/>
                  </a:solidFill>
                  <a:latin typeface="Times New Roman" panose="02020603050405020304" pitchFamily="18" charset="0"/>
                  <a:cs typeface="Times New Roman" panose="02020603050405020304" pitchFamily="18" charset="0"/>
                </a:rPr>
                <a:t>next word</a:t>
              </a:r>
              <a:br>
                <a:rPr lang="en-US" sz="1600" b="1" dirty="0">
                  <a:solidFill>
                    <a:srgbClr val="7030A0"/>
                  </a:solidFill>
                  <a:latin typeface="Times New Roman" panose="02020603050405020304" pitchFamily="18" charset="0"/>
                  <a:cs typeface="Times New Roman" panose="02020603050405020304" pitchFamily="18" charset="0"/>
                </a:rPr>
              </a:br>
              <a:r>
                <a:rPr lang="en-US" sz="1600" b="1" dirty="0">
                  <a:solidFill>
                    <a:srgbClr val="7030A0"/>
                  </a:solidFill>
                  <a:latin typeface="Times New Roman" panose="02020603050405020304" pitchFamily="18" charset="0"/>
                  <a:cs typeface="Times New Roman" panose="02020603050405020304" pitchFamily="18" charset="0"/>
                </a:rPr>
                <a:t>predictions</a:t>
              </a:r>
            </a:p>
          </p:txBody>
        </p:sp>
      </p:grpSp>
      <p:grpSp>
        <p:nvGrpSpPr>
          <p:cNvPr id="34" name="Group 33">
            <a:extLst>
              <a:ext uri="{FF2B5EF4-FFF2-40B4-BE49-F238E27FC236}">
                <a16:creationId xmlns:a16="http://schemas.microsoft.com/office/drawing/2014/main" id="{9448B7E3-A82B-26B8-B87D-980C08241EC8}"/>
              </a:ext>
            </a:extLst>
          </p:cNvPr>
          <p:cNvGrpSpPr/>
          <p:nvPr/>
        </p:nvGrpSpPr>
        <p:grpSpPr>
          <a:xfrm>
            <a:off x="5719237" y="5542452"/>
            <a:ext cx="3120259" cy="363170"/>
            <a:chOff x="5719237" y="5542452"/>
            <a:chExt cx="3120259" cy="363170"/>
          </a:xfrm>
        </p:grpSpPr>
        <p:cxnSp>
          <p:nvCxnSpPr>
            <p:cNvPr id="15" name="Straight Arrow Connector 14">
              <a:extLst>
                <a:ext uri="{FF2B5EF4-FFF2-40B4-BE49-F238E27FC236}">
                  <a16:creationId xmlns:a16="http://schemas.microsoft.com/office/drawing/2014/main" id="{08E0622E-A2C6-51CE-6026-0FC1AD6BE1A5}"/>
                </a:ext>
              </a:extLst>
            </p:cNvPr>
            <p:cNvCxnSpPr>
              <a:cxnSpLocks/>
            </p:cNvCxnSpPr>
            <p:nvPr/>
          </p:nvCxnSpPr>
          <p:spPr>
            <a:xfrm flipH="1">
              <a:off x="5719237" y="5550964"/>
              <a:ext cx="3120259" cy="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6501FEC-BFF1-D249-52AB-B0887CFD86EE}"/>
                </a:ext>
              </a:extLst>
            </p:cNvPr>
            <p:cNvSpPr txBox="1"/>
            <p:nvPr/>
          </p:nvSpPr>
          <p:spPr>
            <a:xfrm>
              <a:off x="6920797" y="5542452"/>
              <a:ext cx="1455092" cy="363170"/>
            </a:xfrm>
            <a:prstGeom prst="rect">
              <a:avLst/>
            </a:prstGeom>
            <a:noFill/>
          </p:spPr>
          <p:txBody>
            <a:bodyPr wrap="none" rtlCol="0">
              <a:spAutoFit/>
            </a:bodyPr>
            <a:lstStyle/>
            <a:p>
              <a:pPr algn="r"/>
              <a:r>
                <a:rPr lang="en-US" sz="1600" dirty="0">
                  <a:solidFill>
                    <a:schemeClr val="accent6"/>
                  </a:solidFill>
                  <a:latin typeface="Times New Roman" panose="02020603050405020304" pitchFamily="18" charset="0"/>
                  <a:cs typeface="Times New Roman" panose="02020603050405020304" pitchFamily="18" charset="0"/>
                </a:rPr>
                <a:t>tool responses</a:t>
              </a:r>
            </a:p>
          </p:txBody>
        </p:sp>
      </p:grpSp>
      <p:sp>
        <p:nvSpPr>
          <p:cNvPr id="21" name="TextBox 20">
            <a:extLst>
              <a:ext uri="{FF2B5EF4-FFF2-40B4-BE49-F238E27FC236}">
                <a16:creationId xmlns:a16="http://schemas.microsoft.com/office/drawing/2014/main" id="{A8BB70EC-26C4-3C0D-BB8A-DE61BC99DF4B}"/>
              </a:ext>
            </a:extLst>
          </p:cNvPr>
          <p:cNvSpPr txBox="1"/>
          <p:nvPr/>
        </p:nvSpPr>
        <p:spPr>
          <a:xfrm>
            <a:off x="2216584" y="1501253"/>
            <a:ext cx="1615010" cy="363170"/>
          </a:xfrm>
          <a:prstGeom prst="rect">
            <a:avLst/>
          </a:prstGeom>
          <a:noFill/>
        </p:spPr>
        <p:txBody>
          <a:bodyPr wrap="none" rtlCol="0">
            <a:spAutoFit/>
          </a:bodyPr>
          <a:lstStyle/>
          <a:p>
            <a:pPr algn="ctr"/>
            <a:r>
              <a:rPr lang="en-US" sz="1600" dirty="0">
                <a:latin typeface="Times New Roman" panose="02020603050405020304" pitchFamily="18" charset="0"/>
                <a:cs typeface="Times New Roman" panose="02020603050405020304" pitchFamily="18" charset="0"/>
              </a:rPr>
              <a:t>User instruction</a:t>
            </a:r>
          </a:p>
        </p:txBody>
      </p:sp>
      <p:grpSp>
        <p:nvGrpSpPr>
          <p:cNvPr id="30" name="Group 29">
            <a:extLst>
              <a:ext uri="{FF2B5EF4-FFF2-40B4-BE49-F238E27FC236}">
                <a16:creationId xmlns:a16="http://schemas.microsoft.com/office/drawing/2014/main" id="{53E64836-794D-658D-6551-03021ED6AB17}"/>
              </a:ext>
            </a:extLst>
          </p:cNvPr>
          <p:cNvGrpSpPr/>
          <p:nvPr/>
        </p:nvGrpSpPr>
        <p:grpSpPr>
          <a:xfrm>
            <a:off x="5983836" y="2001761"/>
            <a:ext cx="4202041" cy="1679658"/>
            <a:chOff x="5983836" y="2001761"/>
            <a:chExt cx="4202041" cy="1679658"/>
          </a:xfrm>
        </p:grpSpPr>
        <p:cxnSp>
          <p:nvCxnSpPr>
            <p:cNvPr id="12" name="Straight Arrow Connector 11">
              <a:extLst>
                <a:ext uri="{FF2B5EF4-FFF2-40B4-BE49-F238E27FC236}">
                  <a16:creationId xmlns:a16="http://schemas.microsoft.com/office/drawing/2014/main" id="{F551B941-B813-0FC9-EF93-630993A7249D}"/>
                </a:ext>
              </a:extLst>
            </p:cNvPr>
            <p:cNvCxnSpPr>
              <a:cxnSpLocks/>
            </p:cNvCxnSpPr>
            <p:nvPr/>
          </p:nvCxnSpPr>
          <p:spPr>
            <a:xfrm>
              <a:off x="5983836" y="2361280"/>
              <a:ext cx="2855660" cy="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
              <a:extLst>
                <a:ext uri="{FF2B5EF4-FFF2-40B4-BE49-F238E27FC236}">
                  <a16:creationId xmlns:a16="http://schemas.microsoft.com/office/drawing/2014/main" id="{C00D9E3E-6CA5-FF6E-4925-474BC56BC7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041" t="14546" r="22078" b="16143"/>
            <a:stretch/>
          </p:blipFill>
          <p:spPr bwMode="auto">
            <a:xfrm>
              <a:off x="8949195" y="2001761"/>
              <a:ext cx="1124626" cy="1346735"/>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C715E1D0-E518-8BE4-A50F-57E810FBE73E}"/>
                </a:ext>
              </a:extLst>
            </p:cNvPr>
            <p:cNvSpPr txBox="1"/>
            <p:nvPr/>
          </p:nvSpPr>
          <p:spPr>
            <a:xfrm>
              <a:off x="9024830" y="3318249"/>
              <a:ext cx="1161047" cy="363170"/>
            </a:xfrm>
            <a:prstGeom prst="rect">
              <a:avLst/>
            </a:prstGeom>
            <a:noFill/>
          </p:spPr>
          <p:txBody>
            <a:bodyPr wrap="none" rtlCol="0">
              <a:spAutoFit/>
            </a:bodyPr>
            <a:lstStyle/>
            <a:p>
              <a:pPr algn="ctr"/>
              <a:r>
                <a:rPr lang="en-US" sz="1600" dirty="0">
                  <a:solidFill>
                    <a:schemeClr val="accent6"/>
                  </a:solidFill>
                  <a:latin typeface="Times New Roman" panose="02020603050405020304" pitchFamily="18" charset="0"/>
                  <a:cs typeface="Times New Roman" panose="02020603050405020304" pitchFamily="18" charset="0"/>
                </a:rPr>
                <a:t>search tool</a:t>
              </a:r>
            </a:p>
          </p:txBody>
        </p:sp>
      </p:grpSp>
      <p:grpSp>
        <p:nvGrpSpPr>
          <p:cNvPr id="33" name="Group 32">
            <a:extLst>
              <a:ext uri="{FF2B5EF4-FFF2-40B4-BE49-F238E27FC236}">
                <a16:creationId xmlns:a16="http://schemas.microsoft.com/office/drawing/2014/main" id="{6C1A70B2-2747-7309-F8D4-AB5E99CB5B6C}"/>
              </a:ext>
            </a:extLst>
          </p:cNvPr>
          <p:cNvGrpSpPr/>
          <p:nvPr/>
        </p:nvGrpSpPr>
        <p:grpSpPr>
          <a:xfrm>
            <a:off x="6972333" y="4699838"/>
            <a:ext cx="3273601" cy="1507749"/>
            <a:chOff x="6972333" y="4699838"/>
            <a:chExt cx="3273601" cy="1507749"/>
          </a:xfrm>
        </p:grpSpPr>
        <p:cxnSp>
          <p:nvCxnSpPr>
            <p:cNvPr id="14" name="Straight Arrow Connector 13">
              <a:extLst>
                <a:ext uri="{FF2B5EF4-FFF2-40B4-BE49-F238E27FC236}">
                  <a16:creationId xmlns:a16="http://schemas.microsoft.com/office/drawing/2014/main" id="{D2458C60-4BD2-25CC-6DDF-518FD090C536}"/>
                </a:ext>
              </a:extLst>
            </p:cNvPr>
            <p:cNvCxnSpPr>
              <a:cxnSpLocks/>
            </p:cNvCxnSpPr>
            <p:nvPr/>
          </p:nvCxnSpPr>
          <p:spPr>
            <a:xfrm>
              <a:off x="6972333" y="5076685"/>
              <a:ext cx="1867163" cy="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4">
              <a:extLst>
                <a:ext uri="{FF2B5EF4-FFF2-40B4-BE49-F238E27FC236}">
                  <a16:creationId xmlns:a16="http://schemas.microsoft.com/office/drawing/2014/main" id="{509AC806-DB64-9347-B989-A359105040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4916" y="4699838"/>
              <a:ext cx="1253183" cy="125318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BAE02F7B-6C64-2FE9-EA00-4FBC61376833}"/>
                </a:ext>
              </a:extLst>
            </p:cNvPr>
            <p:cNvSpPr txBox="1"/>
            <p:nvPr/>
          </p:nvSpPr>
          <p:spPr>
            <a:xfrm>
              <a:off x="8777086" y="5844417"/>
              <a:ext cx="1468848" cy="363170"/>
            </a:xfrm>
            <a:prstGeom prst="rect">
              <a:avLst/>
            </a:prstGeom>
            <a:noFill/>
          </p:spPr>
          <p:txBody>
            <a:bodyPr wrap="none" rtlCol="0">
              <a:spAutoFit/>
            </a:bodyPr>
            <a:lstStyle/>
            <a:p>
              <a:pPr algn="ctr"/>
              <a:r>
                <a:rPr lang="en-US" sz="1600" dirty="0">
                  <a:solidFill>
                    <a:schemeClr val="accent6"/>
                  </a:solidFill>
                  <a:latin typeface="Times New Roman" panose="02020603050405020304" pitchFamily="18" charset="0"/>
                  <a:cs typeface="Times New Roman" panose="02020603050405020304" pitchFamily="18" charset="0"/>
                </a:rPr>
                <a:t>calculator tool</a:t>
              </a:r>
            </a:p>
          </p:txBody>
        </p:sp>
      </p:grpSp>
      <p:grpSp>
        <p:nvGrpSpPr>
          <p:cNvPr id="36" name="Group 35">
            <a:extLst>
              <a:ext uri="{FF2B5EF4-FFF2-40B4-BE49-F238E27FC236}">
                <a16:creationId xmlns:a16="http://schemas.microsoft.com/office/drawing/2014/main" id="{9FD957F6-AF5A-DEEF-44D2-D0C8C9B03E48}"/>
              </a:ext>
            </a:extLst>
          </p:cNvPr>
          <p:cNvGrpSpPr/>
          <p:nvPr/>
        </p:nvGrpSpPr>
        <p:grpSpPr>
          <a:xfrm>
            <a:off x="1536225" y="5667416"/>
            <a:ext cx="2146685" cy="902014"/>
            <a:chOff x="1536225" y="5667416"/>
            <a:chExt cx="2146685" cy="902014"/>
          </a:xfrm>
        </p:grpSpPr>
        <p:pic>
          <p:nvPicPr>
            <p:cNvPr id="20" name="Picture 2" descr="Person icon - Ikonate">
              <a:extLst>
                <a:ext uri="{FF2B5EF4-FFF2-40B4-BE49-F238E27FC236}">
                  <a16:creationId xmlns:a16="http://schemas.microsoft.com/office/drawing/2014/main" id="{E9F85313-35A9-2BFE-70CE-4CFA77F219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6225" y="5667416"/>
              <a:ext cx="902014" cy="902014"/>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Straight Arrow Connector 26">
              <a:extLst>
                <a:ext uri="{FF2B5EF4-FFF2-40B4-BE49-F238E27FC236}">
                  <a16:creationId xmlns:a16="http://schemas.microsoft.com/office/drawing/2014/main" id="{0E6649E4-335D-0718-0EDC-A30880B50E58}"/>
                </a:ext>
              </a:extLst>
            </p:cNvPr>
            <p:cNvCxnSpPr>
              <a:cxnSpLocks/>
            </p:cNvCxnSpPr>
            <p:nvPr/>
          </p:nvCxnSpPr>
          <p:spPr>
            <a:xfrm flipH="1">
              <a:off x="2317788" y="6283738"/>
              <a:ext cx="1365122" cy="2108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AC50796E-F440-37FC-E26F-F2AB0AC46336}"/>
              </a:ext>
            </a:extLst>
          </p:cNvPr>
          <p:cNvGrpSpPr/>
          <p:nvPr/>
        </p:nvGrpSpPr>
        <p:grpSpPr>
          <a:xfrm>
            <a:off x="2083738" y="5670934"/>
            <a:ext cx="1869987" cy="633885"/>
            <a:chOff x="2083738" y="5670934"/>
            <a:chExt cx="1869987" cy="633885"/>
          </a:xfrm>
        </p:grpSpPr>
        <p:sp>
          <p:nvSpPr>
            <p:cNvPr id="7" name="Freeform 6">
              <a:extLst>
                <a:ext uri="{FF2B5EF4-FFF2-40B4-BE49-F238E27FC236}">
                  <a16:creationId xmlns:a16="http://schemas.microsoft.com/office/drawing/2014/main" id="{64D0BBBA-9BCC-F635-35BF-5AD6E850257E}"/>
                </a:ext>
              </a:extLst>
            </p:cNvPr>
            <p:cNvSpPr/>
            <p:nvPr/>
          </p:nvSpPr>
          <p:spPr>
            <a:xfrm rot="5400000">
              <a:off x="3544100" y="5895194"/>
              <a:ext cx="603930" cy="215320"/>
            </a:xfrm>
            <a:custGeom>
              <a:avLst/>
              <a:gdLst>
                <a:gd name="connsiteX0" fmla="*/ 0 w 1428750"/>
                <a:gd name="connsiteY0" fmla="*/ 0 h 300066"/>
                <a:gd name="connsiteX1" fmla="*/ 742950 w 1428750"/>
                <a:gd name="connsiteY1" fmla="*/ 300037 h 300066"/>
                <a:gd name="connsiteX2" fmla="*/ 1428750 w 1428750"/>
                <a:gd name="connsiteY2" fmla="*/ 14287 h 300066"/>
                <a:gd name="connsiteX0" fmla="*/ 0 w 1357313"/>
                <a:gd name="connsiteY0" fmla="*/ 71438 h 285779"/>
                <a:gd name="connsiteX1" fmla="*/ 671513 w 1357313"/>
                <a:gd name="connsiteY1" fmla="*/ 285750 h 285779"/>
                <a:gd name="connsiteX2" fmla="*/ 1357313 w 1357313"/>
                <a:gd name="connsiteY2" fmla="*/ 0 h 285779"/>
              </a:gdLst>
              <a:ahLst/>
              <a:cxnLst>
                <a:cxn ang="0">
                  <a:pos x="connsiteX0" y="connsiteY0"/>
                </a:cxn>
                <a:cxn ang="0">
                  <a:pos x="connsiteX1" y="connsiteY1"/>
                </a:cxn>
                <a:cxn ang="0">
                  <a:pos x="connsiteX2" y="connsiteY2"/>
                </a:cxn>
              </a:cxnLst>
              <a:rect l="l" t="t" r="r" b="b"/>
              <a:pathLst>
                <a:path w="1357313" h="285779">
                  <a:moveTo>
                    <a:pt x="0" y="71438"/>
                  </a:moveTo>
                  <a:cubicBezTo>
                    <a:pt x="252412" y="220266"/>
                    <a:pt x="433388" y="283369"/>
                    <a:pt x="671513" y="285750"/>
                  </a:cubicBezTo>
                  <a:cubicBezTo>
                    <a:pt x="909638" y="288131"/>
                    <a:pt x="1133475" y="144065"/>
                    <a:pt x="1357313" y="0"/>
                  </a:cubicBezTo>
                </a:path>
              </a:pathLst>
            </a:custGeom>
            <a:noFill/>
            <a:ln w="76200">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 name="TextBox 21">
              <a:extLst>
                <a:ext uri="{FF2B5EF4-FFF2-40B4-BE49-F238E27FC236}">
                  <a16:creationId xmlns:a16="http://schemas.microsoft.com/office/drawing/2014/main" id="{D7E11FB1-FAFF-A0D1-EF68-C68B679B0305}"/>
                </a:ext>
              </a:extLst>
            </p:cNvPr>
            <p:cNvSpPr txBox="1"/>
            <p:nvPr/>
          </p:nvSpPr>
          <p:spPr>
            <a:xfrm>
              <a:off x="2083738" y="5670934"/>
              <a:ext cx="1630486" cy="627295"/>
            </a:xfrm>
            <a:prstGeom prst="rect">
              <a:avLst/>
            </a:prstGeom>
            <a:noFill/>
          </p:spPr>
          <p:txBody>
            <a:bodyPr wrap="none" rtlCol="0">
              <a:spAutoFit/>
            </a:bodyPr>
            <a:lstStyle/>
            <a:p>
              <a:pPr algn="r"/>
              <a:r>
                <a:rPr lang="en-US" sz="1600" b="1" dirty="0">
                  <a:solidFill>
                    <a:srgbClr val="7030A0"/>
                  </a:solidFill>
                  <a:latin typeface="Times New Roman" panose="02020603050405020304" pitchFamily="18" charset="0"/>
                  <a:cs typeface="Times New Roman" panose="02020603050405020304" pitchFamily="18" charset="0"/>
                </a:rPr>
                <a:t>final next word</a:t>
              </a:r>
              <a:br>
                <a:rPr lang="en-US" sz="1600" b="1" dirty="0">
                  <a:solidFill>
                    <a:srgbClr val="7030A0"/>
                  </a:solidFill>
                  <a:latin typeface="Times New Roman" panose="02020603050405020304" pitchFamily="18" charset="0"/>
                  <a:cs typeface="Times New Roman" panose="02020603050405020304" pitchFamily="18" charset="0"/>
                </a:rPr>
              </a:br>
              <a:r>
                <a:rPr lang="en-US" sz="1600" b="1" dirty="0">
                  <a:solidFill>
                    <a:srgbClr val="7030A0"/>
                  </a:solidFill>
                  <a:latin typeface="Times New Roman" panose="02020603050405020304" pitchFamily="18" charset="0"/>
                  <a:cs typeface="Times New Roman" panose="02020603050405020304" pitchFamily="18" charset="0"/>
                </a:rPr>
                <a:t>predictions</a:t>
              </a:r>
            </a:p>
          </p:txBody>
        </p:sp>
      </p:grpSp>
      <p:grpSp>
        <p:nvGrpSpPr>
          <p:cNvPr id="37" name="Group 36">
            <a:extLst>
              <a:ext uri="{FF2B5EF4-FFF2-40B4-BE49-F238E27FC236}">
                <a16:creationId xmlns:a16="http://schemas.microsoft.com/office/drawing/2014/main" id="{67C6CEAE-B2AC-3157-ACC3-B399A1A700F7}"/>
              </a:ext>
            </a:extLst>
          </p:cNvPr>
          <p:cNvGrpSpPr/>
          <p:nvPr/>
        </p:nvGrpSpPr>
        <p:grpSpPr>
          <a:xfrm>
            <a:off x="317809" y="2855386"/>
            <a:ext cx="2345514" cy="1767490"/>
            <a:chOff x="9703016" y="2049175"/>
            <a:chExt cx="2345514" cy="1767490"/>
          </a:xfrm>
        </p:grpSpPr>
        <p:pic>
          <p:nvPicPr>
            <p:cNvPr id="38" name="Picture 37">
              <a:extLst>
                <a:ext uri="{FF2B5EF4-FFF2-40B4-BE49-F238E27FC236}">
                  <a16:creationId xmlns:a16="http://schemas.microsoft.com/office/drawing/2014/main" id="{DC4FB195-CD7A-7D6F-FDBC-F0EC6B1CA054}"/>
                </a:ext>
              </a:extLst>
            </p:cNvPr>
            <p:cNvPicPr>
              <a:picLocks noChangeAspect="1"/>
            </p:cNvPicPr>
            <p:nvPr/>
          </p:nvPicPr>
          <p:blipFill>
            <a:blip r:embed="rId5"/>
            <a:stretch>
              <a:fillRect/>
            </a:stretch>
          </p:blipFill>
          <p:spPr>
            <a:xfrm>
              <a:off x="9724318" y="2049175"/>
              <a:ext cx="2302905" cy="1325563"/>
            </a:xfrm>
            <a:prstGeom prst="rect">
              <a:avLst/>
            </a:prstGeom>
          </p:spPr>
        </p:pic>
        <p:sp>
          <p:nvSpPr>
            <p:cNvPr id="39" name="TextBox 38">
              <a:extLst>
                <a:ext uri="{FF2B5EF4-FFF2-40B4-BE49-F238E27FC236}">
                  <a16:creationId xmlns:a16="http://schemas.microsoft.com/office/drawing/2014/main" id="{AF3BCFE2-BAC1-A466-86EA-5DCFA9E3DB1E}"/>
                </a:ext>
              </a:extLst>
            </p:cNvPr>
            <p:cNvSpPr txBox="1"/>
            <p:nvPr/>
          </p:nvSpPr>
          <p:spPr>
            <a:xfrm>
              <a:off x="9703016" y="3396101"/>
              <a:ext cx="2345514" cy="420564"/>
            </a:xfrm>
            <a:prstGeom prst="rect">
              <a:avLst/>
            </a:prstGeom>
            <a:noFill/>
          </p:spPr>
          <p:txBody>
            <a:bodyPr wrap="none" rtlCol="0">
              <a:spAutoFit/>
            </a:bodyPr>
            <a:lstStyle/>
            <a:p>
              <a:pPr algn="ctr"/>
              <a:r>
                <a:rPr lang="en-US" sz="2133" dirty="0">
                  <a:solidFill>
                    <a:srgbClr val="7030A0"/>
                  </a:solidFill>
                  <a:latin typeface="Times New Roman" panose="02020603050405020304" pitchFamily="18" charset="0"/>
                  <a:cs typeface="Times New Roman" panose="02020603050405020304" pitchFamily="18" charset="0"/>
                </a:rPr>
                <a:t>tool-use-tuned GPT</a:t>
              </a:r>
            </a:p>
          </p:txBody>
        </p:sp>
      </p:grpSp>
    </p:spTree>
    <p:extLst>
      <p:ext uri="{BB962C8B-B14F-4D97-AF65-F5344CB8AC3E}">
        <p14:creationId xmlns:p14="http://schemas.microsoft.com/office/powerpoint/2010/main" val="663139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
                                            <p:txEl>
                                              <p:pRg st="15" end="15"/>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
                                            <p:txEl>
                                              <p:pRg st="16" end="1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
                                            <p:txEl>
                                              <p:pRg st="18" end="18"/>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D918C-9D43-D271-FEA8-F745F338C998}"/>
              </a:ext>
            </a:extLst>
          </p:cNvPr>
          <p:cNvSpPr>
            <a:spLocks noGrp="1"/>
          </p:cNvSpPr>
          <p:nvPr>
            <p:ph type="title"/>
          </p:nvPr>
        </p:nvSpPr>
        <p:spPr/>
        <p:txBody>
          <a:bodyPr>
            <a:normAutofit/>
          </a:bodyPr>
          <a:lstStyle/>
          <a:p>
            <a:r>
              <a:rPr lang="en-CA"/>
              <a:t>Ablation study: Quantity, Quality, Diversity</a:t>
            </a:r>
          </a:p>
        </p:txBody>
      </p:sp>
      <p:sp>
        <p:nvSpPr>
          <p:cNvPr id="3" name="Content Placeholder 2">
            <a:extLst>
              <a:ext uri="{FF2B5EF4-FFF2-40B4-BE49-F238E27FC236}">
                <a16:creationId xmlns:a16="http://schemas.microsoft.com/office/drawing/2014/main" id="{44C5A7A3-E94D-3904-DD8B-03F13F80EE09}"/>
              </a:ext>
            </a:extLst>
          </p:cNvPr>
          <p:cNvSpPr>
            <a:spLocks noGrp="1"/>
          </p:cNvSpPr>
          <p:nvPr>
            <p:ph idx="1"/>
          </p:nvPr>
        </p:nvSpPr>
        <p:spPr/>
        <p:txBody>
          <a:bodyPr vert="horz" lIns="91440" tIns="45720" rIns="91440" bIns="45720" rtlCol="0" anchor="t">
            <a:normAutofit/>
          </a:bodyPr>
          <a:lstStyle/>
          <a:p>
            <a:r>
              <a:rPr lang="en-CA">
                <a:cs typeface="Calibri"/>
              </a:rPr>
              <a:t>Fine tune a 7B version using 2000 examples from different datasets</a:t>
            </a:r>
          </a:p>
          <a:p>
            <a:r>
              <a:rPr lang="en-CA">
                <a:cs typeface="Calibri"/>
              </a:rPr>
              <a:t>Ask </a:t>
            </a:r>
            <a:r>
              <a:rPr lang="en-CA" err="1">
                <a:cs typeface="Calibri"/>
              </a:rPr>
              <a:t>ChatGPT</a:t>
            </a:r>
            <a:r>
              <a:rPr lang="en-CA">
                <a:cs typeface="Calibri"/>
              </a:rPr>
              <a:t> to grade helpfulness in </a:t>
            </a:r>
            <a:r>
              <a:rPr lang="en-CA">
                <a:ea typeface="+mn-lt"/>
                <a:cs typeface="+mn-lt"/>
              </a:rPr>
              <a:t>1-6 Likert scale </a:t>
            </a:r>
          </a:p>
          <a:p>
            <a:r>
              <a:rPr lang="en-CA">
                <a:ea typeface="+mn-lt"/>
                <a:cs typeface="+mn-lt"/>
              </a:rPr>
              <a:t>For each dataset 5 examples from its test split are randomly selected</a:t>
            </a:r>
          </a:p>
          <a:p>
            <a:endParaRPr lang="en-CA">
              <a:ea typeface="+mn-lt"/>
              <a:cs typeface="+mn-lt"/>
            </a:endParaRPr>
          </a:p>
          <a:p>
            <a:endParaRPr lang="en-CA">
              <a:ea typeface="+mn-lt"/>
              <a:cs typeface="+mn-lt"/>
            </a:endParaRPr>
          </a:p>
          <a:p>
            <a:pPr marL="0" indent="0">
              <a:buNone/>
            </a:pPr>
            <a:r>
              <a:rPr lang="en-CA">
                <a:solidFill>
                  <a:srgbClr val="C00000"/>
                </a:solidFill>
                <a:ea typeface="+mn-lt"/>
                <a:cs typeface="+mn-lt"/>
              </a:rPr>
              <a:t>Both high quality and diversity</a:t>
            </a:r>
            <a:endParaRPr lang="en-CA">
              <a:solidFill>
                <a:srgbClr val="000000"/>
              </a:solidFill>
              <a:ea typeface="+mn-lt"/>
              <a:cs typeface="+mn-lt"/>
            </a:endParaRPr>
          </a:p>
          <a:p>
            <a:pPr marL="0" indent="0">
              <a:buNone/>
            </a:pPr>
            <a:r>
              <a:rPr lang="en-CA">
                <a:solidFill>
                  <a:srgbClr val="C00000"/>
                </a:solidFill>
                <a:ea typeface="+mn-lt"/>
                <a:cs typeface="+mn-lt"/>
              </a:rPr>
              <a:t>performs best</a:t>
            </a:r>
            <a:br>
              <a:rPr lang="en-CA">
                <a:ea typeface="+mn-lt"/>
                <a:cs typeface="+mn-lt"/>
              </a:rPr>
            </a:br>
            <a:endParaRPr lang="en-CA">
              <a:ea typeface="+mn-lt"/>
              <a:cs typeface="+mn-lt"/>
            </a:endParaRPr>
          </a:p>
        </p:txBody>
      </p:sp>
      <p:sp>
        <p:nvSpPr>
          <p:cNvPr id="4" name="Date Placeholder 3">
            <a:extLst>
              <a:ext uri="{FF2B5EF4-FFF2-40B4-BE49-F238E27FC236}">
                <a16:creationId xmlns:a16="http://schemas.microsoft.com/office/drawing/2014/main" id="{559905AB-D3FB-5B7B-DE75-17E367FA13BE}"/>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C6CBBE66-137B-2AA3-57F6-A86413E37128}"/>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DA0E2CA7-6BA1-13AB-9EE3-1C2281622D60}"/>
              </a:ext>
            </a:extLst>
          </p:cNvPr>
          <p:cNvSpPr>
            <a:spLocks noGrp="1"/>
          </p:cNvSpPr>
          <p:nvPr>
            <p:ph type="sldNum" sz="quarter" idx="12"/>
          </p:nvPr>
        </p:nvSpPr>
        <p:spPr/>
        <p:txBody>
          <a:bodyPr/>
          <a:lstStyle/>
          <a:p>
            <a:fld id="{D4F24A5E-B0D2-394D-9970-9AE06BCB59C1}" type="slidenum">
              <a:rPr lang="en-US" smtClean="0"/>
              <a:t>50</a:t>
            </a:fld>
            <a:endParaRPr lang="en-US"/>
          </a:p>
        </p:txBody>
      </p:sp>
      <p:pic>
        <p:nvPicPr>
          <p:cNvPr id="7" name="Picture 6">
            <a:extLst>
              <a:ext uri="{FF2B5EF4-FFF2-40B4-BE49-F238E27FC236}">
                <a16:creationId xmlns:a16="http://schemas.microsoft.com/office/drawing/2014/main" id="{C0B431C5-E824-35C6-A865-0D70EBE37934}"/>
              </a:ext>
            </a:extLst>
          </p:cNvPr>
          <p:cNvPicPr>
            <a:picLocks noChangeAspect="1"/>
          </p:cNvPicPr>
          <p:nvPr/>
        </p:nvPicPr>
        <p:blipFill>
          <a:blip r:embed="rId2"/>
          <a:stretch>
            <a:fillRect/>
          </a:stretch>
        </p:blipFill>
        <p:spPr>
          <a:xfrm>
            <a:off x="6221866" y="2843892"/>
            <a:ext cx="4940755" cy="3249387"/>
          </a:xfrm>
          <a:prstGeom prst="rect">
            <a:avLst/>
          </a:prstGeom>
        </p:spPr>
      </p:pic>
      <p:sp>
        <p:nvSpPr>
          <p:cNvPr id="9" name="Rectangle 8">
            <a:extLst>
              <a:ext uri="{FF2B5EF4-FFF2-40B4-BE49-F238E27FC236}">
                <a16:creationId xmlns:a16="http://schemas.microsoft.com/office/drawing/2014/main" id="{D68081A4-2DB4-B0B4-85F4-4B29848CD5AA}"/>
              </a:ext>
            </a:extLst>
          </p:cNvPr>
          <p:cNvSpPr/>
          <p:nvPr/>
        </p:nvSpPr>
        <p:spPr>
          <a:xfrm>
            <a:off x="9985377" y="3164774"/>
            <a:ext cx="919426" cy="2540847"/>
          </a:xfrm>
          <a:prstGeom prst="rect">
            <a:avLst/>
          </a:prstGeom>
          <a:noFill/>
          <a:ln w="381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CA"/>
          </a:p>
        </p:txBody>
      </p:sp>
    </p:spTree>
    <p:extLst>
      <p:ext uri="{BB962C8B-B14F-4D97-AF65-F5344CB8AC3E}">
        <p14:creationId xmlns:p14="http://schemas.microsoft.com/office/powerpoint/2010/main" val="28980260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8E252-16EC-737A-1A5D-A8E029F8F801}"/>
              </a:ext>
            </a:extLst>
          </p:cNvPr>
          <p:cNvSpPr>
            <a:spLocks noGrp="1"/>
          </p:cNvSpPr>
          <p:nvPr>
            <p:ph type="title"/>
          </p:nvPr>
        </p:nvSpPr>
        <p:spPr/>
        <p:txBody>
          <a:bodyPr/>
          <a:lstStyle/>
          <a:p>
            <a:r>
              <a:rPr lang="en-US"/>
              <a:t>RLHF</a:t>
            </a:r>
          </a:p>
        </p:txBody>
      </p:sp>
      <p:sp>
        <p:nvSpPr>
          <p:cNvPr id="3" name="Content Placeholder 2">
            <a:extLst>
              <a:ext uri="{FF2B5EF4-FFF2-40B4-BE49-F238E27FC236}">
                <a16:creationId xmlns:a16="http://schemas.microsoft.com/office/drawing/2014/main" id="{0A072B6D-EA28-ABAF-F253-151708D4A313}"/>
              </a:ext>
            </a:extLst>
          </p:cNvPr>
          <p:cNvSpPr>
            <a:spLocks noGrp="1"/>
          </p:cNvSpPr>
          <p:nvPr>
            <p:ph idx="1"/>
          </p:nvPr>
        </p:nvSpPr>
        <p:spPr/>
        <p:txBody>
          <a:bodyPr/>
          <a:lstStyle/>
          <a:p>
            <a:r>
              <a:rPr lang="en-US" i="1"/>
              <a:t>RLHF - Reinforcement Learning from Human feedback</a:t>
            </a:r>
          </a:p>
          <a:p>
            <a:endParaRPr lang="en-US" i="1"/>
          </a:p>
          <a:p>
            <a:r>
              <a:rPr lang="en-CA" b="1" i="0" u="none" strike="noStrike">
                <a:solidFill>
                  <a:srgbClr val="222222"/>
                </a:solidFill>
                <a:effectLst/>
              </a:rPr>
              <a:t>Training language models to follow instructions with human feedback</a:t>
            </a:r>
            <a:r>
              <a:rPr lang="en-CA" b="0" i="0" u="none" strike="noStrike">
                <a:solidFill>
                  <a:srgbClr val="222222"/>
                </a:solidFill>
                <a:effectLst/>
              </a:rPr>
              <a:t>, Long Ouyang et al. </a:t>
            </a:r>
            <a:r>
              <a:rPr lang="en-CA" b="0" i="1" u="none" strike="noStrike">
                <a:solidFill>
                  <a:srgbClr val="222222"/>
                </a:solidFill>
                <a:effectLst/>
              </a:rPr>
              <a:t>Advances in Neural Information Processing Systems</a:t>
            </a:r>
            <a:r>
              <a:rPr lang="en-CA" b="0" i="0" u="none" strike="noStrike">
                <a:solidFill>
                  <a:srgbClr val="222222"/>
                </a:solidFill>
                <a:effectLst/>
              </a:rPr>
              <a:t> (2022), from </a:t>
            </a:r>
            <a:r>
              <a:rPr lang="en-CA" b="0" i="0" u="none" strike="noStrike" err="1">
                <a:solidFill>
                  <a:srgbClr val="222222"/>
                </a:solidFill>
                <a:effectLst/>
              </a:rPr>
              <a:t>OpenAI</a:t>
            </a:r>
            <a:endParaRPr lang="en-US"/>
          </a:p>
        </p:txBody>
      </p:sp>
      <p:sp>
        <p:nvSpPr>
          <p:cNvPr id="4" name="Date Placeholder 3">
            <a:extLst>
              <a:ext uri="{FF2B5EF4-FFF2-40B4-BE49-F238E27FC236}">
                <a16:creationId xmlns:a16="http://schemas.microsoft.com/office/drawing/2014/main" id="{359B22B4-D673-B153-E018-290D12C8E398}"/>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3DCF11A9-B59B-510D-F64C-D49D71F592CC}"/>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1E96F7C4-2935-C91C-1E90-24F5E84A466D}"/>
              </a:ext>
            </a:extLst>
          </p:cNvPr>
          <p:cNvSpPr>
            <a:spLocks noGrp="1"/>
          </p:cNvSpPr>
          <p:nvPr>
            <p:ph type="sldNum" sz="quarter" idx="12"/>
          </p:nvPr>
        </p:nvSpPr>
        <p:spPr/>
        <p:txBody>
          <a:bodyPr/>
          <a:lstStyle/>
          <a:p>
            <a:fld id="{D4F24A5E-B0D2-394D-9970-9AE06BCB59C1}" type="slidenum">
              <a:rPr lang="en-US" smtClean="0"/>
              <a:t>51</a:t>
            </a:fld>
            <a:endParaRPr lang="en-US"/>
          </a:p>
        </p:txBody>
      </p:sp>
    </p:spTree>
    <p:extLst>
      <p:ext uri="{BB962C8B-B14F-4D97-AF65-F5344CB8AC3E}">
        <p14:creationId xmlns:p14="http://schemas.microsoft.com/office/powerpoint/2010/main" val="12364340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8B82F-1877-B2EE-B466-61957826914B}"/>
              </a:ext>
            </a:extLst>
          </p:cNvPr>
          <p:cNvSpPr>
            <a:spLocks noGrp="1"/>
          </p:cNvSpPr>
          <p:nvPr>
            <p:ph type="title"/>
          </p:nvPr>
        </p:nvSpPr>
        <p:spPr/>
        <p:txBody>
          <a:bodyPr/>
          <a:lstStyle/>
          <a:p>
            <a:r>
              <a:rPr lang="en-US"/>
              <a:t>Motivation for RLHF in LLMs</a:t>
            </a:r>
          </a:p>
        </p:txBody>
      </p:sp>
      <p:sp>
        <p:nvSpPr>
          <p:cNvPr id="3" name="Content Placeholder 2">
            <a:extLst>
              <a:ext uri="{FF2B5EF4-FFF2-40B4-BE49-F238E27FC236}">
                <a16:creationId xmlns:a16="http://schemas.microsoft.com/office/drawing/2014/main" id="{C044132B-1547-DBE2-4601-FC89F1D046C7}"/>
              </a:ext>
            </a:extLst>
          </p:cNvPr>
          <p:cNvSpPr>
            <a:spLocks noGrp="1"/>
          </p:cNvSpPr>
          <p:nvPr>
            <p:ph idx="1"/>
          </p:nvPr>
        </p:nvSpPr>
        <p:spPr/>
        <p:txBody>
          <a:bodyPr>
            <a:normAutofit/>
          </a:bodyPr>
          <a:lstStyle/>
          <a:p>
            <a:r>
              <a:rPr lang="en-US"/>
              <a:t>Part of a broader research in aligning AI systems with human intentions</a:t>
            </a:r>
          </a:p>
          <a:p>
            <a:endParaRPr lang="en-US"/>
          </a:p>
          <a:p>
            <a:r>
              <a:rPr lang="en-US" b="1"/>
              <a:t>Default LLM </a:t>
            </a:r>
            <a:r>
              <a:rPr lang="en-US" b="1" err="1"/>
              <a:t>Behaviour</a:t>
            </a:r>
            <a:endParaRPr lang="en-US" b="1"/>
          </a:p>
          <a:p>
            <a:pPr lvl="1"/>
            <a:r>
              <a:rPr lang="en-US"/>
              <a:t>Optimize next word prediction objective</a:t>
            </a:r>
          </a:p>
          <a:p>
            <a:pPr lvl="1"/>
            <a:r>
              <a:rPr lang="en-US"/>
              <a:t>Lead to unintended output</a:t>
            </a:r>
          </a:p>
          <a:p>
            <a:pPr lvl="2"/>
            <a:r>
              <a:rPr lang="en-US"/>
              <a:t>Made up facts</a:t>
            </a:r>
          </a:p>
          <a:p>
            <a:pPr lvl="2"/>
            <a:r>
              <a:rPr lang="en-US"/>
              <a:t>Biased or toxic text</a:t>
            </a:r>
          </a:p>
          <a:p>
            <a:pPr lvl="2"/>
            <a:r>
              <a:rPr lang="en-US"/>
              <a:t>Simply not following instructions</a:t>
            </a:r>
          </a:p>
          <a:p>
            <a:pPr lvl="2"/>
            <a:endParaRPr lang="en-US"/>
          </a:p>
          <a:p>
            <a:pPr marL="0" indent="0" algn="ctr">
              <a:buNone/>
            </a:pPr>
            <a:r>
              <a:rPr lang="en-US" b="1"/>
              <a:t>Clear Misalignment!</a:t>
            </a:r>
          </a:p>
          <a:p>
            <a:pPr marL="914400" lvl="2" indent="0">
              <a:buNone/>
            </a:pPr>
            <a:endParaRPr lang="en-US"/>
          </a:p>
          <a:p>
            <a:pPr marL="0" indent="0">
              <a:buNone/>
            </a:pPr>
            <a:endParaRPr lang="en-US"/>
          </a:p>
        </p:txBody>
      </p:sp>
      <p:sp>
        <p:nvSpPr>
          <p:cNvPr id="4" name="Date Placeholder 3">
            <a:extLst>
              <a:ext uri="{FF2B5EF4-FFF2-40B4-BE49-F238E27FC236}">
                <a16:creationId xmlns:a16="http://schemas.microsoft.com/office/drawing/2014/main" id="{50770625-440D-9DB1-1AA8-03534A0CE9A4}"/>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2B91D096-DA2F-85FF-553F-B49055937F7A}"/>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A3469256-754F-CDF7-C50F-52CE0855AEFD}"/>
              </a:ext>
            </a:extLst>
          </p:cNvPr>
          <p:cNvSpPr>
            <a:spLocks noGrp="1"/>
          </p:cNvSpPr>
          <p:nvPr>
            <p:ph type="sldNum" sz="quarter" idx="12"/>
          </p:nvPr>
        </p:nvSpPr>
        <p:spPr/>
        <p:txBody>
          <a:bodyPr/>
          <a:lstStyle/>
          <a:p>
            <a:fld id="{D4F24A5E-B0D2-394D-9970-9AE06BCB59C1}" type="slidenum">
              <a:rPr lang="en-US" smtClean="0"/>
              <a:t>52</a:t>
            </a:fld>
            <a:endParaRPr lang="en-US"/>
          </a:p>
        </p:txBody>
      </p:sp>
    </p:spTree>
    <p:extLst>
      <p:ext uri="{BB962C8B-B14F-4D97-AF65-F5344CB8AC3E}">
        <p14:creationId xmlns:p14="http://schemas.microsoft.com/office/powerpoint/2010/main" val="34513118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C7A71-59B8-C435-2C88-FF3A7EED86F9}"/>
              </a:ext>
            </a:extLst>
          </p:cNvPr>
          <p:cNvSpPr>
            <a:spLocks noGrp="1"/>
          </p:cNvSpPr>
          <p:nvPr>
            <p:ph type="title"/>
          </p:nvPr>
        </p:nvSpPr>
        <p:spPr/>
        <p:txBody>
          <a:bodyPr/>
          <a:lstStyle/>
          <a:p>
            <a:r>
              <a:rPr lang="en-US"/>
              <a:t>Motivation for RLHF in LLMs</a:t>
            </a:r>
          </a:p>
        </p:txBody>
      </p:sp>
      <p:pic>
        <p:nvPicPr>
          <p:cNvPr id="8" name="Content Placeholder 7" descr="A white background with black text&#10;&#10;Description automatically generated">
            <a:extLst>
              <a:ext uri="{FF2B5EF4-FFF2-40B4-BE49-F238E27FC236}">
                <a16:creationId xmlns:a16="http://schemas.microsoft.com/office/drawing/2014/main" id="{931AE0F8-462A-68BD-BD69-E982D043F820}"/>
              </a:ext>
            </a:extLst>
          </p:cNvPr>
          <p:cNvPicPr>
            <a:picLocks noGrp="1" noChangeAspect="1"/>
          </p:cNvPicPr>
          <p:nvPr>
            <p:ph idx="1"/>
          </p:nvPr>
        </p:nvPicPr>
        <p:blipFill>
          <a:blip r:embed="rId3"/>
          <a:stretch>
            <a:fillRect/>
          </a:stretch>
        </p:blipFill>
        <p:spPr>
          <a:xfrm>
            <a:off x="1289050" y="1953419"/>
            <a:ext cx="9613900" cy="3530600"/>
          </a:xfrm>
        </p:spPr>
      </p:pic>
      <p:sp>
        <p:nvSpPr>
          <p:cNvPr id="4" name="Date Placeholder 3">
            <a:extLst>
              <a:ext uri="{FF2B5EF4-FFF2-40B4-BE49-F238E27FC236}">
                <a16:creationId xmlns:a16="http://schemas.microsoft.com/office/drawing/2014/main" id="{0A6C1DDC-C36F-C6B0-D88D-E87D0F3024C2}"/>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11D08252-A576-FE97-4A3F-ACB6784B8E29}"/>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74BB2DDB-674F-4BE8-CFDB-8E056F82766B}"/>
              </a:ext>
            </a:extLst>
          </p:cNvPr>
          <p:cNvSpPr>
            <a:spLocks noGrp="1"/>
          </p:cNvSpPr>
          <p:nvPr>
            <p:ph type="sldNum" sz="quarter" idx="12"/>
          </p:nvPr>
        </p:nvSpPr>
        <p:spPr/>
        <p:txBody>
          <a:bodyPr/>
          <a:lstStyle/>
          <a:p>
            <a:fld id="{D4F24A5E-B0D2-394D-9970-9AE06BCB59C1}" type="slidenum">
              <a:rPr lang="en-US" smtClean="0"/>
              <a:t>53</a:t>
            </a:fld>
            <a:endParaRPr lang="en-US"/>
          </a:p>
        </p:txBody>
      </p:sp>
      <p:sp>
        <p:nvSpPr>
          <p:cNvPr id="10" name="TextBox 9">
            <a:extLst>
              <a:ext uri="{FF2B5EF4-FFF2-40B4-BE49-F238E27FC236}">
                <a16:creationId xmlns:a16="http://schemas.microsoft.com/office/drawing/2014/main" id="{769CCD58-8125-4175-84D3-9D3F176B29A6}"/>
              </a:ext>
            </a:extLst>
          </p:cNvPr>
          <p:cNvSpPr txBox="1"/>
          <p:nvPr/>
        </p:nvSpPr>
        <p:spPr>
          <a:xfrm>
            <a:off x="8153400" y="1541687"/>
            <a:ext cx="2743200" cy="369332"/>
          </a:xfrm>
          <a:prstGeom prst="rect">
            <a:avLst/>
          </a:prstGeom>
          <a:noFill/>
        </p:spPr>
        <p:txBody>
          <a:bodyPr wrap="square">
            <a:spAutoFit/>
          </a:bodyPr>
          <a:lstStyle/>
          <a:p>
            <a:r>
              <a:rPr lang="en-CA">
                <a:solidFill>
                  <a:srgbClr val="C00000"/>
                </a:solidFill>
              </a:rPr>
              <a:t>Not following instructions</a:t>
            </a:r>
            <a:endParaRPr lang="en-US"/>
          </a:p>
        </p:txBody>
      </p:sp>
    </p:spTree>
    <p:extLst>
      <p:ext uri="{BB962C8B-B14F-4D97-AF65-F5344CB8AC3E}">
        <p14:creationId xmlns:p14="http://schemas.microsoft.com/office/powerpoint/2010/main" val="21553550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C7A71-59B8-C435-2C88-FF3A7EED86F9}"/>
              </a:ext>
            </a:extLst>
          </p:cNvPr>
          <p:cNvSpPr>
            <a:spLocks noGrp="1"/>
          </p:cNvSpPr>
          <p:nvPr>
            <p:ph type="title"/>
          </p:nvPr>
        </p:nvSpPr>
        <p:spPr/>
        <p:txBody>
          <a:bodyPr/>
          <a:lstStyle/>
          <a:p>
            <a:r>
              <a:rPr lang="en-US"/>
              <a:t>Motivation for RLHF in LLMs</a:t>
            </a:r>
          </a:p>
        </p:txBody>
      </p:sp>
      <p:sp>
        <p:nvSpPr>
          <p:cNvPr id="4" name="Date Placeholder 3">
            <a:extLst>
              <a:ext uri="{FF2B5EF4-FFF2-40B4-BE49-F238E27FC236}">
                <a16:creationId xmlns:a16="http://schemas.microsoft.com/office/drawing/2014/main" id="{0A6C1DDC-C36F-C6B0-D88D-E87D0F3024C2}"/>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11D08252-A576-FE97-4A3F-ACB6784B8E29}"/>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74BB2DDB-674F-4BE8-CFDB-8E056F82766B}"/>
              </a:ext>
            </a:extLst>
          </p:cNvPr>
          <p:cNvSpPr>
            <a:spLocks noGrp="1"/>
          </p:cNvSpPr>
          <p:nvPr>
            <p:ph type="sldNum" sz="quarter" idx="12"/>
          </p:nvPr>
        </p:nvSpPr>
        <p:spPr/>
        <p:txBody>
          <a:bodyPr/>
          <a:lstStyle/>
          <a:p>
            <a:fld id="{D4F24A5E-B0D2-394D-9970-9AE06BCB59C1}" type="slidenum">
              <a:rPr lang="en-US" smtClean="0"/>
              <a:t>54</a:t>
            </a:fld>
            <a:endParaRPr lang="en-US"/>
          </a:p>
        </p:txBody>
      </p:sp>
      <p:pic>
        <p:nvPicPr>
          <p:cNvPr id="7" name="Content Placeholder 6" descr="A screenshot of a computer screen&#10;&#10;Description automatically generated">
            <a:extLst>
              <a:ext uri="{FF2B5EF4-FFF2-40B4-BE49-F238E27FC236}">
                <a16:creationId xmlns:a16="http://schemas.microsoft.com/office/drawing/2014/main" id="{F329C243-69E4-6A5F-9426-6215493CDE79}"/>
              </a:ext>
            </a:extLst>
          </p:cNvPr>
          <p:cNvPicPr>
            <a:picLocks noGrp="1" noChangeAspect="1"/>
          </p:cNvPicPr>
          <p:nvPr>
            <p:ph idx="1"/>
          </p:nvPr>
        </p:nvPicPr>
        <p:blipFill>
          <a:blip r:embed="rId3"/>
          <a:stretch>
            <a:fillRect/>
          </a:stretch>
        </p:blipFill>
        <p:spPr>
          <a:xfrm>
            <a:off x="1187450" y="1674019"/>
            <a:ext cx="9817100" cy="4089400"/>
          </a:xfrm>
        </p:spPr>
      </p:pic>
      <p:sp>
        <p:nvSpPr>
          <p:cNvPr id="3" name="TextBox 2">
            <a:extLst>
              <a:ext uri="{FF2B5EF4-FFF2-40B4-BE49-F238E27FC236}">
                <a16:creationId xmlns:a16="http://schemas.microsoft.com/office/drawing/2014/main" id="{C9E05A4A-E7FE-023A-F0B2-C09CEB47A31D}"/>
              </a:ext>
            </a:extLst>
          </p:cNvPr>
          <p:cNvSpPr txBox="1"/>
          <p:nvPr/>
        </p:nvSpPr>
        <p:spPr>
          <a:xfrm>
            <a:off x="9272154" y="1304687"/>
            <a:ext cx="1420091" cy="369332"/>
          </a:xfrm>
          <a:prstGeom prst="rect">
            <a:avLst/>
          </a:prstGeom>
          <a:noFill/>
        </p:spPr>
        <p:txBody>
          <a:bodyPr wrap="square">
            <a:spAutoFit/>
          </a:bodyPr>
          <a:lstStyle/>
          <a:p>
            <a:r>
              <a:rPr lang="en-CA">
                <a:solidFill>
                  <a:srgbClr val="C00000"/>
                </a:solidFill>
              </a:rPr>
              <a:t>Not truthful</a:t>
            </a:r>
            <a:endParaRPr lang="en-US"/>
          </a:p>
        </p:txBody>
      </p:sp>
    </p:spTree>
    <p:extLst>
      <p:ext uri="{BB962C8B-B14F-4D97-AF65-F5344CB8AC3E}">
        <p14:creationId xmlns:p14="http://schemas.microsoft.com/office/powerpoint/2010/main" val="25501551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C7A71-59B8-C435-2C88-FF3A7EED86F9}"/>
              </a:ext>
            </a:extLst>
          </p:cNvPr>
          <p:cNvSpPr>
            <a:spLocks noGrp="1"/>
          </p:cNvSpPr>
          <p:nvPr>
            <p:ph type="title"/>
          </p:nvPr>
        </p:nvSpPr>
        <p:spPr/>
        <p:txBody>
          <a:bodyPr/>
          <a:lstStyle/>
          <a:p>
            <a:r>
              <a:rPr lang="en-US"/>
              <a:t>Motivation for RLHF in LLMs</a:t>
            </a:r>
          </a:p>
        </p:txBody>
      </p:sp>
      <p:sp>
        <p:nvSpPr>
          <p:cNvPr id="4" name="Date Placeholder 3">
            <a:extLst>
              <a:ext uri="{FF2B5EF4-FFF2-40B4-BE49-F238E27FC236}">
                <a16:creationId xmlns:a16="http://schemas.microsoft.com/office/drawing/2014/main" id="{0A6C1DDC-C36F-C6B0-D88D-E87D0F3024C2}"/>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11D08252-A576-FE97-4A3F-ACB6784B8E29}"/>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74BB2DDB-674F-4BE8-CFDB-8E056F82766B}"/>
              </a:ext>
            </a:extLst>
          </p:cNvPr>
          <p:cNvSpPr>
            <a:spLocks noGrp="1"/>
          </p:cNvSpPr>
          <p:nvPr>
            <p:ph type="sldNum" sz="quarter" idx="12"/>
          </p:nvPr>
        </p:nvSpPr>
        <p:spPr/>
        <p:txBody>
          <a:bodyPr/>
          <a:lstStyle/>
          <a:p>
            <a:fld id="{D4F24A5E-B0D2-394D-9970-9AE06BCB59C1}" type="slidenum">
              <a:rPr lang="en-US" smtClean="0"/>
              <a:t>55</a:t>
            </a:fld>
            <a:endParaRPr lang="en-US"/>
          </a:p>
        </p:txBody>
      </p:sp>
      <p:pic>
        <p:nvPicPr>
          <p:cNvPr id="10" name="Content Placeholder 9" descr="A white background with black text&#10;&#10;Description automatically generated">
            <a:extLst>
              <a:ext uri="{FF2B5EF4-FFF2-40B4-BE49-F238E27FC236}">
                <a16:creationId xmlns:a16="http://schemas.microsoft.com/office/drawing/2014/main" id="{0DA12410-D8AB-2940-D69B-B556993E438A}"/>
              </a:ext>
            </a:extLst>
          </p:cNvPr>
          <p:cNvPicPr>
            <a:picLocks noGrp="1" noChangeAspect="1"/>
          </p:cNvPicPr>
          <p:nvPr>
            <p:ph idx="1"/>
          </p:nvPr>
        </p:nvPicPr>
        <p:blipFill>
          <a:blip r:embed="rId3"/>
          <a:stretch>
            <a:fillRect/>
          </a:stretch>
        </p:blipFill>
        <p:spPr>
          <a:xfrm>
            <a:off x="2616200" y="2810669"/>
            <a:ext cx="6959600" cy="1816100"/>
          </a:xfrm>
        </p:spPr>
      </p:pic>
      <p:sp>
        <p:nvSpPr>
          <p:cNvPr id="3" name="TextBox 2">
            <a:extLst>
              <a:ext uri="{FF2B5EF4-FFF2-40B4-BE49-F238E27FC236}">
                <a16:creationId xmlns:a16="http://schemas.microsoft.com/office/drawing/2014/main" id="{FAA49B6F-1FA0-021D-C462-12BF3041BEC0}"/>
              </a:ext>
            </a:extLst>
          </p:cNvPr>
          <p:cNvSpPr txBox="1"/>
          <p:nvPr/>
        </p:nvSpPr>
        <p:spPr>
          <a:xfrm>
            <a:off x="8430491" y="2398937"/>
            <a:ext cx="879764" cy="369332"/>
          </a:xfrm>
          <a:prstGeom prst="rect">
            <a:avLst/>
          </a:prstGeom>
          <a:noFill/>
        </p:spPr>
        <p:txBody>
          <a:bodyPr wrap="square">
            <a:spAutoFit/>
          </a:bodyPr>
          <a:lstStyle/>
          <a:p>
            <a:r>
              <a:rPr lang="en-CA">
                <a:solidFill>
                  <a:srgbClr val="C00000"/>
                </a:solidFill>
              </a:rPr>
              <a:t>Toxic</a:t>
            </a:r>
            <a:endParaRPr lang="en-US"/>
          </a:p>
        </p:txBody>
      </p:sp>
    </p:spTree>
    <p:extLst>
      <p:ext uri="{BB962C8B-B14F-4D97-AF65-F5344CB8AC3E}">
        <p14:creationId xmlns:p14="http://schemas.microsoft.com/office/powerpoint/2010/main" val="12494491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C7A71-59B8-C435-2C88-FF3A7EED86F9}"/>
              </a:ext>
            </a:extLst>
          </p:cNvPr>
          <p:cNvSpPr>
            <a:spLocks noGrp="1"/>
          </p:cNvSpPr>
          <p:nvPr>
            <p:ph type="title"/>
          </p:nvPr>
        </p:nvSpPr>
        <p:spPr/>
        <p:txBody>
          <a:bodyPr/>
          <a:lstStyle/>
          <a:p>
            <a:r>
              <a:rPr lang="en-US"/>
              <a:t>Motivation for RLHF in LLMs</a:t>
            </a:r>
          </a:p>
        </p:txBody>
      </p:sp>
      <p:sp>
        <p:nvSpPr>
          <p:cNvPr id="3" name="Content Placeholder 2">
            <a:extLst>
              <a:ext uri="{FF2B5EF4-FFF2-40B4-BE49-F238E27FC236}">
                <a16:creationId xmlns:a16="http://schemas.microsoft.com/office/drawing/2014/main" id="{711CC9A2-268B-D1BA-63EF-0D97A9483C71}"/>
              </a:ext>
            </a:extLst>
          </p:cNvPr>
          <p:cNvSpPr>
            <a:spLocks noGrp="1"/>
          </p:cNvSpPr>
          <p:nvPr>
            <p:ph idx="1"/>
          </p:nvPr>
        </p:nvSpPr>
        <p:spPr/>
        <p:txBody>
          <a:bodyPr/>
          <a:lstStyle/>
          <a:p>
            <a:r>
              <a:rPr lang="en-US" b="1"/>
              <a:t>Goal</a:t>
            </a:r>
            <a:r>
              <a:rPr lang="en-US"/>
              <a:t>: train LLMs to act in accordance with user’s intention</a:t>
            </a:r>
          </a:p>
          <a:p>
            <a:pPr marL="0" indent="0">
              <a:buNone/>
            </a:pPr>
            <a:endParaRPr lang="en-US"/>
          </a:p>
          <a:p>
            <a:r>
              <a:rPr lang="en-US" b="1"/>
              <a:t>Must Encompass</a:t>
            </a:r>
          </a:p>
          <a:p>
            <a:pPr lvl="1"/>
            <a:r>
              <a:rPr lang="en-US" i="1"/>
              <a:t>Explicit Intentions</a:t>
            </a:r>
            <a:r>
              <a:rPr lang="en-US"/>
              <a:t>: following exact instructions (helpfulness)</a:t>
            </a:r>
          </a:p>
          <a:p>
            <a:pPr lvl="1"/>
            <a:r>
              <a:rPr lang="en-US" i="1"/>
              <a:t>Implicit Intentions</a:t>
            </a:r>
            <a:r>
              <a:rPr lang="en-US"/>
              <a:t>: remaining truthful, unbiased and non-toxic/harmful</a:t>
            </a:r>
          </a:p>
          <a:p>
            <a:pPr marL="0" indent="0">
              <a:buNone/>
            </a:pPr>
            <a:endParaRPr lang="en-US"/>
          </a:p>
          <a:p>
            <a:pPr marL="0" indent="0">
              <a:buNone/>
            </a:pPr>
            <a:r>
              <a:rPr lang="en-US"/>
              <a:t>RLHF uses human preferences as a reward signal to fine-tune LLMs</a:t>
            </a:r>
          </a:p>
        </p:txBody>
      </p:sp>
      <p:sp>
        <p:nvSpPr>
          <p:cNvPr id="4" name="Date Placeholder 3">
            <a:extLst>
              <a:ext uri="{FF2B5EF4-FFF2-40B4-BE49-F238E27FC236}">
                <a16:creationId xmlns:a16="http://schemas.microsoft.com/office/drawing/2014/main" id="{0A6C1DDC-C36F-C6B0-D88D-E87D0F3024C2}"/>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11D08252-A576-FE97-4A3F-ACB6784B8E29}"/>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74BB2DDB-674F-4BE8-CFDB-8E056F82766B}"/>
              </a:ext>
            </a:extLst>
          </p:cNvPr>
          <p:cNvSpPr>
            <a:spLocks noGrp="1"/>
          </p:cNvSpPr>
          <p:nvPr>
            <p:ph type="sldNum" sz="quarter" idx="12"/>
          </p:nvPr>
        </p:nvSpPr>
        <p:spPr/>
        <p:txBody>
          <a:bodyPr/>
          <a:lstStyle/>
          <a:p>
            <a:fld id="{D4F24A5E-B0D2-394D-9970-9AE06BCB59C1}" type="slidenum">
              <a:rPr lang="en-US" smtClean="0"/>
              <a:t>56</a:t>
            </a:fld>
            <a:endParaRPr lang="en-US"/>
          </a:p>
        </p:txBody>
      </p:sp>
    </p:spTree>
    <p:extLst>
      <p:ext uri="{BB962C8B-B14F-4D97-AF65-F5344CB8AC3E}">
        <p14:creationId xmlns:p14="http://schemas.microsoft.com/office/powerpoint/2010/main" val="42613984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53BC1-0582-A47D-871A-3076FA65F04F}"/>
              </a:ext>
            </a:extLst>
          </p:cNvPr>
          <p:cNvSpPr>
            <a:spLocks noGrp="1"/>
          </p:cNvSpPr>
          <p:nvPr>
            <p:ph type="title"/>
          </p:nvPr>
        </p:nvSpPr>
        <p:spPr/>
        <p:txBody>
          <a:bodyPr/>
          <a:lstStyle/>
          <a:p>
            <a:r>
              <a:rPr lang="en-US" err="1"/>
              <a:t>InstructGPT</a:t>
            </a:r>
            <a:endParaRPr lang="en-US"/>
          </a:p>
        </p:txBody>
      </p:sp>
      <p:sp>
        <p:nvSpPr>
          <p:cNvPr id="3" name="Content Placeholder 2">
            <a:extLst>
              <a:ext uri="{FF2B5EF4-FFF2-40B4-BE49-F238E27FC236}">
                <a16:creationId xmlns:a16="http://schemas.microsoft.com/office/drawing/2014/main" id="{F1564DFC-1CB5-7FC6-7817-7A0E46D846F4}"/>
              </a:ext>
            </a:extLst>
          </p:cNvPr>
          <p:cNvSpPr>
            <a:spLocks noGrp="1"/>
          </p:cNvSpPr>
          <p:nvPr>
            <p:ph idx="1"/>
          </p:nvPr>
        </p:nvSpPr>
        <p:spPr/>
        <p:txBody>
          <a:bodyPr/>
          <a:lstStyle/>
          <a:p>
            <a:r>
              <a:rPr lang="en-US"/>
              <a:t>Shows how finetuning with human feedback using RL can be a viable approach for aligning LLMs with human intent</a:t>
            </a:r>
          </a:p>
          <a:p>
            <a:pPr marL="0" indent="0">
              <a:buNone/>
            </a:pPr>
            <a:endParaRPr lang="en-US"/>
          </a:p>
          <a:p>
            <a:r>
              <a:rPr lang="en-US" err="1"/>
              <a:t>InstructGPT</a:t>
            </a:r>
            <a:r>
              <a:rPr lang="en-US"/>
              <a:t> displays improvements on truthfulness and reduces toxic output while maintaining </a:t>
            </a:r>
            <a:r>
              <a:rPr lang="en-CA"/>
              <a:t>the model’s performance across standard NLP datasets</a:t>
            </a:r>
            <a:r>
              <a:rPr lang="en-US"/>
              <a:t> </a:t>
            </a:r>
          </a:p>
          <a:p>
            <a:pPr marL="0" indent="0">
              <a:buNone/>
            </a:pPr>
            <a:endParaRPr lang="en-US"/>
          </a:p>
          <a:p>
            <a:pPr>
              <a:buFont typeface="Arial" panose="020B0604020202020204" pitchFamily="34" charset="0"/>
              <a:buChar char="•"/>
            </a:pPr>
            <a:r>
              <a:rPr lang="en-CA">
                <a:effectLst/>
              </a:rPr>
              <a:t>The refined model operates with 1.3 billion parameters, in contrast to the original GPT-3 model's 175 billion parameters.</a:t>
            </a:r>
          </a:p>
          <a:p>
            <a:pPr marL="0" indent="0">
              <a:buNone/>
            </a:pPr>
            <a:endParaRPr lang="en-CA">
              <a:effectLst/>
            </a:endParaRPr>
          </a:p>
        </p:txBody>
      </p:sp>
      <p:sp>
        <p:nvSpPr>
          <p:cNvPr id="4" name="Date Placeholder 3">
            <a:extLst>
              <a:ext uri="{FF2B5EF4-FFF2-40B4-BE49-F238E27FC236}">
                <a16:creationId xmlns:a16="http://schemas.microsoft.com/office/drawing/2014/main" id="{2C58752E-0674-0A8A-A9F1-1D11ED00B975}"/>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9A696CDB-4035-3537-DF1C-F3B7E129F203}"/>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18527A9B-89BE-CC83-FA92-1395B878AE6D}"/>
              </a:ext>
            </a:extLst>
          </p:cNvPr>
          <p:cNvSpPr>
            <a:spLocks noGrp="1"/>
          </p:cNvSpPr>
          <p:nvPr>
            <p:ph type="sldNum" sz="quarter" idx="12"/>
          </p:nvPr>
        </p:nvSpPr>
        <p:spPr/>
        <p:txBody>
          <a:bodyPr/>
          <a:lstStyle/>
          <a:p>
            <a:fld id="{D4F24A5E-B0D2-394D-9970-9AE06BCB59C1}" type="slidenum">
              <a:rPr lang="en-US" smtClean="0"/>
              <a:t>57</a:t>
            </a:fld>
            <a:endParaRPr lang="en-US"/>
          </a:p>
        </p:txBody>
      </p:sp>
    </p:spTree>
    <p:extLst>
      <p:ext uri="{BB962C8B-B14F-4D97-AF65-F5344CB8AC3E}">
        <p14:creationId xmlns:p14="http://schemas.microsoft.com/office/powerpoint/2010/main" val="20791409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1CE54-0AD8-AC39-6484-D901DDBBD0E9}"/>
              </a:ext>
            </a:extLst>
          </p:cNvPr>
          <p:cNvSpPr>
            <a:spLocks noGrp="1"/>
          </p:cNvSpPr>
          <p:nvPr>
            <p:ph type="title"/>
          </p:nvPr>
        </p:nvSpPr>
        <p:spPr/>
        <p:txBody>
          <a:bodyPr/>
          <a:lstStyle/>
          <a:p>
            <a:r>
              <a:rPr lang="en-US"/>
              <a:t>Background on Reinforcement Learning </a:t>
            </a:r>
          </a:p>
        </p:txBody>
      </p:sp>
      <p:sp>
        <p:nvSpPr>
          <p:cNvPr id="3" name="Content Placeholder 2">
            <a:extLst>
              <a:ext uri="{FF2B5EF4-FFF2-40B4-BE49-F238E27FC236}">
                <a16:creationId xmlns:a16="http://schemas.microsoft.com/office/drawing/2014/main" id="{F716E6BA-E3D7-BE7B-20F8-34E037595BF0}"/>
              </a:ext>
            </a:extLst>
          </p:cNvPr>
          <p:cNvSpPr>
            <a:spLocks noGrp="1"/>
          </p:cNvSpPr>
          <p:nvPr>
            <p:ph idx="1"/>
          </p:nvPr>
        </p:nvSpPr>
        <p:spPr>
          <a:xfrm>
            <a:off x="1833166" y="3641390"/>
            <a:ext cx="1864967" cy="1046291"/>
          </a:xfrm>
        </p:spPr>
        <p:txBody>
          <a:bodyPr>
            <a:normAutofit/>
          </a:bodyPr>
          <a:lstStyle/>
          <a:p>
            <a:pPr marL="0" indent="0" algn="ctr">
              <a:buNone/>
            </a:pPr>
            <a:r>
              <a:rPr lang="en-US" sz="2200"/>
              <a:t>Task Driven (Classification/Regression)</a:t>
            </a:r>
          </a:p>
        </p:txBody>
      </p:sp>
      <p:sp>
        <p:nvSpPr>
          <p:cNvPr id="4" name="Date Placeholder 3">
            <a:extLst>
              <a:ext uri="{FF2B5EF4-FFF2-40B4-BE49-F238E27FC236}">
                <a16:creationId xmlns:a16="http://schemas.microsoft.com/office/drawing/2014/main" id="{9E7F604F-F8F5-2811-5B5F-293EBC05EC46}"/>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CCEFFE67-A79E-61C3-7E6E-86972DC722B2}"/>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ABB1A1E-A64E-3F2A-8B6A-A4B24B9BD997}"/>
              </a:ext>
            </a:extLst>
          </p:cNvPr>
          <p:cNvSpPr>
            <a:spLocks noGrp="1"/>
          </p:cNvSpPr>
          <p:nvPr>
            <p:ph type="sldNum" sz="quarter" idx="12"/>
          </p:nvPr>
        </p:nvSpPr>
        <p:spPr/>
        <p:txBody>
          <a:bodyPr/>
          <a:lstStyle/>
          <a:p>
            <a:fld id="{D4F24A5E-B0D2-394D-9970-9AE06BCB59C1}" type="slidenum">
              <a:rPr lang="en-US" smtClean="0"/>
              <a:t>58</a:t>
            </a:fld>
            <a:endParaRPr lang="en-US"/>
          </a:p>
        </p:txBody>
      </p:sp>
      <p:sp>
        <p:nvSpPr>
          <p:cNvPr id="7" name="Rounded Rectangle 6">
            <a:extLst>
              <a:ext uri="{FF2B5EF4-FFF2-40B4-BE49-F238E27FC236}">
                <a16:creationId xmlns:a16="http://schemas.microsoft.com/office/drawing/2014/main" id="{75E86BF8-F396-17CC-4D9E-40C6C4F05B1D}"/>
              </a:ext>
            </a:extLst>
          </p:cNvPr>
          <p:cNvSpPr/>
          <p:nvPr/>
        </p:nvSpPr>
        <p:spPr>
          <a:xfrm>
            <a:off x="4693099" y="1626929"/>
            <a:ext cx="2805801" cy="69424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Machine Learning</a:t>
            </a:r>
          </a:p>
        </p:txBody>
      </p:sp>
      <p:sp>
        <p:nvSpPr>
          <p:cNvPr id="8" name="Rounded Rectangle 7">
            <a:extLst>
              <a:ext uri="{FF2B5EF4-FFF2-40B4-BE49-F238E27FC236}">
                <a16:creationId xmlns:a16="http://schemas.microsoft.com/office/drawing/2014/main" id="{AF412009-555C-1F9A-A662-7BEB3E7BF6C8}"/>
              </a:ext>
            </a:extLst>
          </p:cNvPr>
          <p:cNvSpPr/>
          <p:nvPr/>
        </p:nvSpPr>
        <p:spPr>
          <a:xfrm>
            <a:off x="4693099" y="2734759"/>
            <a:ext cx="2805801" cy="694241"/>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Unsupervised</a:t>
            </a:r>
          </a:p>
        </p:txBody>
      </p:sp>
      <p:sp>
        <p:nvSpPr>
          <p:cNvPr id="9" name="Rounded Rectangle 8">
            <a:extLst>
              <a:ext uri="{FF2B5EF4-FFF2-40B4-BE49-F238E27FC236}">
                <a16:creationId xmlns:a16="http://schemas.microsoft.com/office/drawing/2014/main" id="{7684345E-E6DB-A8B5-98F3-56A93E7BC59C}"/>
              </a:ext>
            </a:extLst>
          </p:cNvPr>
          <p:cNvSpPr/>
          <p:nvPr/>
        </p:nvSpPr>
        <p:spPr>
          <a:xfrm>
            <a:off x="8023449" y="2734758"/>
            <a:ext cx="2805801" cy="694241"/>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Reinforcement</a:t>
            </a:r>
          </a:p>
        </p:txBody>
      </p:sp>
      <p:sp>
        <p:nvSpPr>
          <p:cNvPr id="10" name="Rounded Rectangle 9">
            <a:extLst>
              <a:ext uri="{FF2B5EF4-FFF2-40B4-BE49-F238E27FC236}">
                <a16:creationId xmlns:a16="http://schemas.microsoft.com/office/drawing/2014/main" id="{5DD26B8B-612B-3044-4CB1-05928386D793}"/>
              </a:ext>
            </a:extLst>
          </p:cNvPr>
          <p:cNvSpPr/>
          <p:nvPr/>
        </p:nvSpPr>
        <p:spPr>
          <a:xfrm>
            <a:off x="1362749" y="2734758"/>
            <a:ext cx="2805801" cy="694241"/>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Supervised</a:t>
            </a:r>
          </a:p>
        </p:txBody>
      </p:sp>
      <p:cxnSp>
        <p:nvCxnSpPr>
          <p:cNvPr id="12" name="Straight Arrow Connector 11">
            <a:extLst>
              <a:ext uri="{FF2B5EF4-FFF2-40B4-BE49-F238E27FC236}">
                <a16:creationId xmlns:a16="http://schemas.microsoft.com/office/drawing/2014/main" id="{97B870B1-9454-7A98-6DAC-8555AE469633}"/>
              </a:ext>
            </a:extLst>
          </p:cNvPr>
          <p:cNvCxnSpPr>
            <a:stCxn id="7" idx="2"/>
            <a:endCxn id="8" idx="0"/>
          </p:cNvCxnSpPr>
          <p:nvPr/>
        </p:nvCxnSpPr>
        <p:spPr>
          <a:xfrm>
            <a:off x="6096000" y="2321170"/>
            <a:ext cx="0" cy="4135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Elbow Connector 15">
            <a:extLst>
              <a:ext uri="{FF2B5EF4-FFF2-40B4-BE49-F238E27FC236}">
                <a16:creationId xmlns:a16="http://schemas.microsoft.com/office/drawing/2014/main" id="{A156484E-B142-2E7C-D8D3-AB63FF459CF0}"/>
              </a:ext>
            </a:extLst>
          </p:cNvPr>
          <p:cNvCxnSpPr>
            <a:endCxn id="9" idx="0"/>
          </p:cNvCxnSpPr>
          <p:nvPr/>
        </p:nvCxnSpPr>
        <p:spPr>
          <a:xfrm>
            <a:off x="6096000" y="2549769"/>
            <a:ext cx="3330350" cy="18498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Elbow Connector 17">
            <a:extLst>
              <a:ext uri="{FF2B5EF4-FFF2-40B4-BE49-F238E27FC236}">
                <a16:creationId xmlns:a16="http://schemas.microsoft.com/office/drawing/2014/main" id="{11690317-88F9-A9EA-2FDC-FFD978635449}"/>
              </a:ext>
            </a:extLst>
          </p:cNvPr>
          <p:cNvCxnSpPr>
            <a:endCxn id="10" idx="0"/>
          </p:cNvCxnSpPr>
          <p:nvPr/>
        </p:nvCxnSpPr>
        <p:spPr>
          <a:xfrm rot="10800000" flipV="1">
            <a:off x="2765650" y="2549768"/>
            <a:ext cx="3330350" cy="18498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951374DC-C7C2-2D6E-9D15-4FA998145DFE}"/>
              </a:ext>
            </a:extLst>
          </p:cNvPr>
          <p:cNvSpPr txBox="1">
            <a:spLocks/>
          </p:cNvSpPr>
          <p:nvPr/>
        </p:nvSpPr>
        <p:spPr>
          <a:xfrm>
            <a:off x="5332534" y="3667416"/>
            <a:ext cx="1526932" cy="10462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200"/>
              <a:t>Data Driven (Clustering)</a:t>
            </a:r>
          </a:p>
        </p:txBody>
      </p:sp>
      <p:sp>
        <p:nvSpPr>
          <p:cNvPr id="20" name="Content Placeholder 2">
            <a:extLst>
              <a:ext uri="{FF2B5EF4-FFF2-40B4-BE49-F238E27FC236}">
                <a16:creationId xmlns:a16="http://schemas.microsoft.com/office/drawing/2014/main" id="{A0278DB4-7737-7884-0BE5-8124B5C30716}"/>
              </a:ext>
            </a:extLst>
          </p:cNvPr>
          <p:cNvSpPr txBox="1">
            <a:spLocks/>
          </p:cNvSpPr>
          <p:nvPr/>
        </p:nvSpPr>
        <p:spPr>
          <a:xfrm>
            <a:off x="8244280" y="3671567"/>
            <a:ext cx="2364137" cy="122110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a:t>Algorithm learns a policy for decision making in an environment</a:t>
            </a:r>
          </a:p>
        </p:txBody>
      </p:sp>
    </p:spTree>
    <p:extLst>
      <p:ext uri="{BB962C8B-B14F-4D97-AF65-F5344CB8AC3E}">
        <p14:creationId xmlns:p14="http://schemas.microsoft.com/office/powerpoint/2010/main" val="26088269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B8958-4EFE-F1C2-28C7-74E5B8FB49D4}"/>
              </a:ext>
            </a:extLst>
          </p:cNvPr>
          <p:cNvSpPr>
            <a:spLocks noGrp="1"/>
          </p:cNvSpPr>
          <p:nvPr>
            <p:ph type="title"/>
          </p:nvPr>
        </p:nvSpPr>
        <p:spPr/>
        <p:txBody>
          <a:bodyPr/>
          <a:lstStyle/>
          <a:p>
            <a:r>
              <a:rPr lang="en-US"/>
              <a:t>Intuitive Example of RL</a:t>
            </a:r>
          </a:p>
        </p:txBody>
      </p:sp>
      <p:pic>
        <p:nvPicPr>
          <p:cNvPr id="8" name="Content Placeholder 7" descr="A person standing in a maze&#10;&#10;Description automatically generated">
            <a:extLst>
              <a:ext uri="{FF2B5EF4-FFF2-40B4-BE49-F238E27FC236}">
                <a16:creationId xmlns:a16="http://schemas.microsoft.com/office/drawing/2014/main" id="{CA6555EA-A1CD-CC93-DAF0-A1C01FE77AF5}"/>
              </a:ext>
            </a:extLst>
          </p:cNvPr>
          <p:cNvPicPr>
            <a:picLocks noGrp="1" noChangeAspect="1"/>
          </p:cNvPicPr>
          <p:nvPr>
            <p:ph idx="1"/>
          </p:nvPr>
        </p:nvPicPr>
        <p:blipFill>
          <a:blip r:embed="rId2"/>
          <a:stretch>
            <a:fillRect/>
          </a:stretch>
        </p:blipFill>
        <p:spPr>
          <a:xfrm>
            <a:off x="6437312" y="1239275"/>
            <a:ext cx="4916488" cy="4916488"/>
          </a:xfrm>
        </p:spPr>
      </p:pic>
      <p:sp>
        <p:nvSpPr>
          <p:cNvPr id="4" name="Date Placeholder 3">
            <a:extLst>
              <a:ext uri="{FF2B5EF4-FFF2-40B4-BE49-F238E27FC236}">
                <a16:creationId xmlns:a16="http://schemas.microsoft.com/office/drawing/2014/main" id="{0EDFBE60-373E-EB2E-B1F3-5B0ADFD6DF3B}"/>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8144EC05-FC9B-E115-262D-5052D56157CB}"/>
              </a:ext>
            </a:extLst>
          </p:cNvPr>
          <p:cNvSpPr>
            <a:spLocks noGrp="1"/>
          </p:cNvSpPr>
          <p:nvPr>
            <p:ph type="ftr" sz="quarter" idx="11"/>
          </p:nvPr>
        </p:nvSpPr>
        <p:spPr/>
        <p:txBody>
          <a:bodyPr/>
          <a:lstStyle/>
          <a:p>
            <a:r>
              <a:rPr lang="en-US"/>
              <a:t>Slides created for CS886 at </a:t>
            </a:r>
            <a:r>
              <a:rPr lang="en-US" err="1"/>
              <a:t>UWaterloo</a:t>
            </a:r>
            <a:endParaRPr lang="en-US"/>
          </a:p>
        </p:txBody>
      </p:sp>
      <p:sp>
        <p:nvSpPr>
          <p:cNvPr id="6" name="Slide Number Placeholder 5">
            <a:extLst>
              <a:ext uri="{FF2B5EF4-FFF2-40B4-BE49-F238E27FC236}">
                <a16:creationId xmlns:a16="http://schemas.microsoft.com/office/drawing/2014/main" id="{1B6DC4F2-D7E5-90DD-84D2-82085223256E}"/>
              </a:ext>
            </a:extLst>
          </p:cNvPr>
          <p:cNvSpPr>
            <a:spLocks noGrp="1"/>
          </p:cNvSpPr>
          <p:nvPr>
            <p:ph type="sldNum" sz="quarter" idx="12"/>
          </p:nvPr>
        </p:nvSpPr>
        <p:spPr/>
        <p:txBody>
          <a:bodyPr/>
          <a:lstStyle/>
          <a:p>
            <a:fld id="{D4F24A5E-B0D2-394D-9970-9AE06BCB59C1}" type="slidenum">
              <a:rPr lang="en-US" smtClean="0"/>
              <a:t>59</a:t>
            </a:fld>
            <a:endParaRPr lang="en-US"/>
          </a:p>
        </p:txBody>
      </p:sp>
      <p:sp>
        <p:nvSpPr>
          <p:cNvPr id="9" name="Content Placeholder 2">
            <a:extLst>
              <a:ext uri="{FF2B5EF4-FFF2-40B4-BE49-F238E27FC236}">
                <a16:creationId xmlns:a16="http://schemas.microsoft.com/office/drawing/2014/main" id="{44A6A3BE-7592-B0DE-C44B-CFC598E09685}"/>
              </a:ext>
            </a:extLst>
          </p:cNvPr>
          <p:cNvSpPr txBox="1">
            <a:spLocks/>
          </p:cNvSpPr>
          <p:nvPr/>
        </p:nvSpPr>
        <p:spPr>
          <a:xfrm>
            <a:off x="838200" y="1260629"/>
            <a:ext cx="5382126" cy="49163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Objective</a:t>
            </a:r>
            <a:r>
              <a:rPr lang="en-US"/>
              <a:t>: cross a dark unknown field containing stones/pits</a:t>
            </a:r>
          </a:p>
          <a:p>
            <a:endParaRPr lang="en-US"/>
          </a:p>
          <a:p>
            <a:r>
              <a:rPr lang="en-US" b="1"/>
              <a:t>Rule</a:t>
            </a:r>
            <a:r>
              <a:rPr lang="en-US"/>
              <a:t>: if you fall into a pit or hit a rock, you must start from beginning</a:t>
            </a:r>
          </a:p>
          <a:p>
            <a:endParaRPr lang="en-US"/>
          </a:p>
          <a:p>
            <a:r>
              <a:rPr lang="en-US"/>
              <a:t>The number of steps you take each try are your points (</a:t>
            </a:r>
            <a:r>
              <a:rPr lang="en-US" i="1"/>
              <a:t>reward)</a:t>
            </a:r>
          </a:p>
        </p:txBody>
      </p:sp>
      <p:sp>
        <p:nvSpPr>
          <p:cNvPr id="3" name="Footer Placeholder 4">
            <a:extLst>
              <a:ext uri="{FF2B5EF4-FFF2-40B4-BE49-F238E27FC236}">
                <a16:creationId xmlns:a16="http://schemas.microsoft.com/office/drawing/2014/main" id="{9AF007BA-A290-F308-8844-520A4363D710}"/>
              </a:ext>
            </a:extLst>
          </p:cNvPr>
          <p:cNvSpPr txBox="1">
            <a:spLocks/>
          </p:cNvSpPr>
          <p:nvPr/>
        </p:nvSpPr>
        <p:spPr>
          <a:xfrm>
            <a:off x="6838156" y="6084094"/>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a:solidFill>
                  <a:schemeClr val="tx2">
                    <a:lumMod val="75000"/>
                  </a:schemeClr>
                </a:solidFill>
              </a:rPr>
              <a:t>Source: </a:t>
            </a:r>
            <a:r>
              <a:rPr lang="en-CA" i="1">
                <a:solidFill>
                  <a:schemeClr val="tx2">
                    <a:lumMod val="75000"/>
                  </a:schemeClr>
                </a:solidFill>
              </a:rPr>
              <a:t>DALL·E 2</a:t>
            </a:r>
            <a:endParaRPr lang="en-US" i="1">
              <a:solidFill>
                <a:schemeClr val="tx2">
                  <a:lumMod val="75000"/>
                </a:schemeClr>
              </a:solidFill>
            </a:endParaRPr>
          </a:p>
        </p:txBody>
      </p:sp>
    </p:spTree>
    <p:extLst>
      <p:ext uri="{BB962C8B-B14F-4D97-AF65-F5344CB8AC3E}">
        <p14:creationId xmlns:p14="http://schemas.microsoft.com/office/powerpoint/2010/main" val="1011616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63F1C4-12A5-9877-A35E-6B37DF339AC2}"/>
              </a:ext>
            </a:extLst>
          </p:cNvPr>
          <p:cNvSpPr>
            <a:spLocks noGrp="1"/>
          </p:cNvSpPr>
          <p:nvPr>
            <p:ph type="title"/>
          </p:nvPr>
        </p:nvSpPr>
        <p:spPr/>
        <p:txBody>
          <a:bodyPr/>
          <a:lstStyle/>
          <a:p>
            <a:r>
              <a:rPr lang="en-US">
                <a:cs typeface="Calibri Light"/>
              </a:rPr>
              <a:t>Common Mitigations</a:t>
            </a:r>
            <a:endParaRPr lang="en-US"/>
          </a:p>
        </p:txBody>
      </p:sp>
      <p:sp>
        <p:nvSpPr>
          <p:cNvPr id="6" name="Content Placeholder 5">
            <a:extLst>
              <a:ext uri="{FF2B5EF4-FFF2-40B4-BE49-F238E27FC236}">
                <a16:creationId xmlns:a16="http://schemas.microsoft.com/office/drawing/2014/main" id="{59CCAB7A-70C8-9175-6E2D-DD2B9A0C14DE}"/>
              </a:ext>
            </a:extLst>
          </p:cNvPr>
          <p:cNvSpPr>
            <a:spLocks noGrp="1"/>
          </p:cNvSpPr>
          <p:nvPr>
            <p:ph idx="1"/>
          </p:nvPr>
        </p:nvSpPr>
        <p:spPr/>
        <p:txBody>
          <a:bodyPr vert="horz" lIns="91440" tIns="45720" rIns="91440" bIns="45720" rtlCol="0" anchor="t">
            <a:normAutofit/>
          </a:bodyPr>
          <a:lstStyle/>
          <a:p>
            <a:pPr marL="0" indent="0">
              <a:buNone/>
            </a:pPr>
            <a:r>
              <a:rPr lang="en-US">
                <a:solidFill>
                  <a:srgbClr val="383838"/>
                </a:solidFill>
                <a:cs typeface="Calibri"/>
              </a:rPr>
              <a:t>(A) Fine-tuning </a:t>
            </a:r>
            <a:endParaRPr lang="en-US">
              <a:solidFill>
                <a:srgbClr val="000000"/>
              </a:solidFill>
              <a:cs typeface="Calibri"/>
            </a:endParaRPr>
          </a:p>
          <a:p>
            <a:pPr marL="914400" lvl="1" indent="-457200"/>
            <a:r>
              <a:rPr lang="en-US">
                <a:solidFill>
                  <a:srgbClr val="383838"/>
                </a:solidFill>
                <a:cs typeface="Calibri"/>
              </a:rPr>
              <a:t>Often requires many example data</a:t>
            </a:r>
            <a:endParaRPr lang="en-US">
              <a:solidFill>
                <a:srgbClr val="000000"/>
              </a:solidFill>
              <a:cs typeface="Calibri"/>
            </a:endParaRPr>
          </a:p>
          <a:p>
            <a:pPr marL="914400" lvl="1" indent="-457200"/>
            <a:r>
              <a:rPr lang="en-US">
                <a:solidFill>
                  <a:srgbClr val="383838"/>
                </a:solidFill>
                <a:cs typeface="Calibri"/>
              </a:rPr>
              <a:t>Task specific</a:t>
            </a:r>
            <a:endParaRPr lang="en-US">
              <a:solidFill>
                <a:srgbClr val="000000"/>
              </a:solidFill>
              <a:cs typeface="Calibri"/>
            </a:endParaRPr>
          </a:p>
          <a:p>
            <a:pPr marL="914400" lvl="1" indent="-457200"/>
            <a:endParaRPr lang="en-US">
              <a:solidFill>
                <a:srgbClr val="383838"/>
              </a:solidFill>
              <a:cs typeface="Calibri"/>
            </a:endParaRPr>
          </a:p>
          <a:p>
            <a:pPr marL="0" indent="0">
              <a:buNone/>
            </a:pPr>
            <a:endParaRPr lang="en-US">
              <a:solidFill>
                <a:srgbClr val="383838"/>
              </a:solidFill>
              <a:cs typeface="Calibri"/>
            </a:endParaRPr>
          </a:p>
          <a:p>
            <a:pPr marL="0" indent="0">
              <a:buNone/>
            </a:pPr>
            <a:r>
              <a:rPr lang="en-US">
                <a:solidFill>
                  <a:srgbClr val="383838"/>
                </a:solidFill>
                <a:cs typeface="Calibri"/>
              </a:rPr>
              <a:t>(B) Few-shot prompting  </a:t>
            </a:r>
            <a:endParaRPr lang="en-US">
              <a:solidFill>
                <a:srgbClr val="000000"/>
              </a:solidFill>
              <a:cs typeface="Calibri"/>
            </a:endParaRPr>
          </a:p>
          <a:p>
            <a:pPr marL="914400" lvl="1" indent="-457200"/>
            <a:r>
              <a:rPr lang="en-US">
                <a:solidFill>
                  <a:srgbClr val="383838"/>
                </a:solidFill>
                <a:cs typeface="Calibri"/>
              </a:rPr>
              <a:t>Prompt engineering</a:t>
            </a:r>
            <a:endParaRPr lang="en-US">
              <a:solidFill>
                <a:srgbClr val="000000"/>
              </a:solidFill>
              <a:cs typeface="Calibri"/>
            </a:endParaRPr>
          </a:p>
          <a:p>
            <a:pPr marL="914400" lvl="1" indent="-457200"/>
            <a:r>
              <a:rPr lang="en-US">
                <a:solidFill>
                  <a:srgbClr val="383838"/>
                </a:solidFill>
                <a:cs typeface="Calibri"/>
              </a:rPr>
              <a:t>Limited context size</a:t>
            </a:r>
            <a:endParaRPr lang="en-US">
              <a:solidFill>
                <a:srgbClr val="000000"/>
              </a:solidFill>
              <a:cs typeface="Calibri"/>
            </a:endParaRPr>
          </a:p>
          <a:p>
            <a:pPr marL="914400" lvl="1" indent="-457200"/>
            <a:r>
              <a:rPr lang="en-US">
                <a:solidFill>
                  <a:srgbClr val="383838"/>
                </a:solidFill>
                <a:cs typeface="Calibri"/>
              </a:rPr>
              <a:t>Expensive Inference</a:t>
            </a:r>
          </a:p>
          <a:p>
            <a:pPr marL="457200" lvl="1" indent="0">
              <a:buNone/>
            </a:pPr>
            <a:endParaRPr lang="en-US">
              <a:solidFill>
                <a:srgbClr val="383838"/>
              </a:solidFill>
              <a:cs typeface="Calibri"/>
            </a:endParaRPr>
          </a:p>
          <a:p>
            <a:pPr lvl="1"/>
            <a:endParaRPr lang="en-US">
              <a:solidFill>
                <a:srgbClr val="383838"/>
              </a:solidFill>
              <a:cs typeface="Calibri"/>
            </a:endParaRPr>
          </a:p>
          <a:p>
            <a:pPr marL="0" indent="0">
              <a:buNone/>
            </a:pPr>
            <a:r>
              <a:rPr lang="en-US" b="1">
                <a:solidFill>
                  <a:srgbClr val="C00000"/>
                </a:solidFill>
                <a:cs typeface="Calibri"/>
              </a:rPr>
              <a:t>Can we do better?</a:t>
            </a:r>
          </a:p>
        </p:txBody>
      </p:sp>
      <p:sp>
        <p:nvSpPr>
          <p:cNvPr id="2" name="Date Placeholder 1">
            <a:extLst>
              <a:ext uri="{FF2B5EF4-FFF2-40B4-BE49-F238E27FC236}">
                <a16:creationId xmlns:a16="http://schemas.microsoft.com/office/drawing/2014/main" id="{B25EFDBE-07F3-320C-6481-3BFDE6276A07}"/>
              </a:ext>
            </a:extLst>
          </p:cNvPr>
          <p:cNvSpPr>
            <a:spLocks noGrp="1"/>
          </p:cNvSpPr>
          <p:nvPr>
            <p:ph type="dt" sz="half" idx="10"/>
          </p:nvPr>
        </p:nvSpPr>
        <p:spPr/>
        <p:txBody>
          <a:bodyPr/>
          <a:lstStyle/>
          <a:p>
            <a:fld id="{9A561D02-7E11-1544-897F-A30819BC8F60}" type="datetime1">
              <a:rPr lang="en-CA" smtClean="0"/>
              <a:t>2024-04-04</a:t>
            </a:fld>
            <a:endParaRPr lang="en-US"/>
          </a:p>
        </p:txBody>
      </p:sp>
      <p:sp>
        <p:nvSpPr>
          <p:cNvPr id="3" name="Footer Placeholder 2">
            <a:extLst>
              <a:ext uri="{FF2B5EF4-FFF2-40B4-BE49-F238E27FC236}">
                <a16:creationId xmlns:a16="http://schemas.microsoft.com/office/drawing/2014/main" id="{19D13BBC-FECD-E1BD-44A2-106829173839}"/>
              </a:ext>
            </a:extLst>
          </p:cNvPr>
          <p:cNvSpPr>
            <a:spLocks noGrp="1"/>
          </p:cNvSpPr>
          <p:nvPr>
            <p:ph type="ftr" sz="quarter" idx="11"/>
          </p:nvPr>
        </p:nvSpPr>
        <p:spPr/>
        <p:txBody>
          <a:bodyPr/>
          <a:lstStyle/>
          <a:p>
            <a:r>
              <a:rPr lang="en-US"/>
              <a:t>Slides created for CS886 at UWaterloo</a:t>
            </a:r>
          </a:p>
        </p:txBody>
      </p:sp>
      <p:sp>
        <p:nvSpPr>
          <p:cNvPr id="4" name="Slide Number Placeholder 3">
            <a:extLst>
              <a:ext uri="{FF2B5EF4-FFF2-40B4-BE49-F238E27FC236}">
                <a16:creationId xmlns:a16="http://schemas.microsoft.com/office/drawing/2014/main" id="{F6E3BF27-1BBC-3640-522C-F40459612197}"/>
              </a:ext>
            </a:extLst>
          </p:cNvPr>
          <p:cNvSpPr>
            <a:spLocks noGrp="1"/>
          </p:cNvSpPr>
          <p:nvPr>
            <p:ph type="sldNum" sz="quarter" idx="12"/>
          </p:nvPr>
        </p:nvSpPr>
        <p:spPr/>
        <p:txBody>
          <a:bodyPr/>
          <a:lstStyle/>
          <a:p>
            <a:fld id="{D4F24A5E-B0D2-394D-9970-9AE06BCB59C1}" type="slidenum">
              <a:rPr lang="en-US" smtClean="0"/>
              <a:t>6</a:t>
            </a:fld>
            <a:endParaRPr lang="en-US"/>
          </a:p>
        </p:txBody>
      </p:sp>
      <p:pic>
        <p:nvPicPr>
          <p:cNvPr id="7" name="Picture 6" descr="A diagram of a task&#10;&#10;Description automatically generated">
            <a:extLst>
              <a:ext uri="{FF2B5EF4-FFF2-40B4-BE49-F238E27FC236}">
                <a16:creationId xmlns:a16="http://schemas.microsoft.com/office/drawing/2014/main" id="{C95CAB8A-C6EC-C815-9340-5884410B3247}"/>
              </a:ext>
            </a:extLst>
          </p:cNvPr>
          <p:cNvPicPr>
            <a:picLocks noChangeAspect="1"/>
          </p:cNvPicPr>
          <p:nvPr/>
        </p:nvPicPr>
        <p:blipFill>
          <a:blip r:embed="rId3"/>
          <a:stretch>
            <a:fillRect/>
          </a:stretch>
        </p:blipFill>
        <p:spPr>
          <a:xfrm>
            <a:off x="6165396" y="1181100"/>
            <a:ext cx="5119007" cy="3635828"/>
          </a:xfrm>
          <a:prstGeom prst="rect">
            <a:avLst/>
          </a:prstGeom>
        </p:spPr>
      </p:pic>
    </p:spTree>
    <p:extLst>
      <p:ext uri="{BB962C8B-B14F-4D97-AF65-F5344CB8AC3E}">
        <p14:creationId xmlns:p14="http://schemas.microsoft.com/office/powerpoint/2010/main" val="23989124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B8958-4EFE-F1C2-28C7-74E5B8FB49D4}"/>
              </a:ext>
            </a:extLst>
          </p:cNvPr>
          <p:cNvSpPr>
            <a:spLocks noGrp="1"/>
          </p:cNvSpPr>
          <p:nvPr>
            <p:ph type="title"/>
          </p:nvPr>
        </p:nvSpPr>
        <p:spPr/>
        <p:txBody>
          <a:bodyPr/>
          <a:lstStyle/>
          <a:p>
            <a:r>
              <a:rPr lang="en-US"/>
              <a:t>Intuitive Example of RL</a:t>
            </a:r>
          </a:p>
        </p:txBody>
      </p:sp>
      <p:pic>
        <p:nvPicPr>
          <p:cNvPr id="8" name="Content Placeholder 7" descr="A person standing in a maze&#10;&#10;Description automatically generated">
            <a:extLst>
              <a:ext uri="{FF2B5EF4-FFF2-40B4-BE49-F238E27FC236}">
                <a16:creationId xmlns:a16="http://schemas.microsoft.com/office/drawing/2014/main" id="{CA6555EA-A1CD-CC93-DAF0-A1C01FE77AF5}"/>
              </a:ext>
            </a:extLst>
          </p:cNvPr>
          <p:cNvPicPr>
            <a:picLocks noGrp="1" noChangeAspect="1"/>
          </p:cNvPicPr>
          <p:nvPr>
            <p:ph idx="1"/>
          </p:nvPr>
        </p:nvPicPr>
        <p:blipFill>
          <a:blip r:embed="rId2"/>
          <a:stretch>
            <a:fillRect/>
          </a:stretch>
        </p:blipFill>
        <p:spPr>
          <a:xfrm>
            <a:off x="6437312" y="1239275"/>
            <a:ext cx="4916488" cy="4916488"/>
          </a:xfrm>
        </p:spPr>
      </p:pic>
      <p:sp>
        <p:nvSpPr>
          <p:cNvPr id="4" name="Date Placeholder 3">
            <a:extLst>
              <a:ext uri="{FF2B5EF4-FFF2-40B4-BE49-F238E27FC236}">
                <a16:creationId xmlns:a16="http://schemas.microsoft.com/office/drawing/2014/main" id="{0EDFBE60-373E-EB2E-B1F3-5B0ADFD6DF3B}"/>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8144EC05-FC9B-E115-262D-5052D56157CB}"/>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1B6DC4F2-D7E5-90DD-84D2-82085223256E}"/>
              </a:ext>
            </a:extLst>
          </p:cNvPr>
          <p:cNvSpPr>
            <a:spLocks noGrp="1"/>
          </p:cNvSpPr>
          <p:nvPr>
            <p:ph type="sldNum" sz="quarter" idx="12"/>
          </p:nvPr>
        </p:nvSpPr>
        <p:spPr/>
        <p:txBody>
          <a:bodyPr/>
          <a:lstStyle/>
          <a:p>
            <a:fld id="{D4F24A5E-B0D2-394D-9970-9AE06BCB59C1}" type="slidenum">
              <a:rPr lang="en-US" smtClean="0"/>
              <a:t>60</a:t>
            </a:fld>
            <a:endParaRPr lang="en-US"/>
          </a:p>
        </p:txBody>
      </p:sp>
      <p:sp>
        <p:nvSpPr>
          <p:cNvPr id="9" name="Content Placeholder 2">
            <a:extLst>
              <a:ext uri="{FF2B5EF4-FFF2-40B4-BE49-F238E27FC236}">
                <a16:creationId xmlns:a16="http://schemas.microsoft.com/office/drawing/2014/main" id="{44A6A3BE-7592-B0DE-C44B-CFC598E09685}"/>
              </a:ext>
            </a:extLst>
          </p:cNvPr>
          <p:cNvSpPr txBox="1">
            <a:spLocks/>
          </p:cNvSpPr>
          <p:nvPr/>
        </p:nvSpPr>
        <p:spPr>
          <a:xfrm>
            <a:off x="838199" y="1260629"/>
            <a:ext cx="5490411" cy="491633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arabicPeriod"/>
            </a:pPr>
            <a:r>
              <a:rPr lang="en-US"/>
              <a:t>Blindly walk forward, after </a:t>
            </a:r>
            <a:r>
              <a:rPr lang="en-US" i="1"/>
              <a:t>x </a:t>
            </a:r>
            <a:r>
              <a:rPr lang="en-US"/>
              <a:t>steps you fall into a pit, gain </a:t>
            </a:r>
            <a:r>
              <a:rPr lang="en-US" i="1"/>
              <a:t>x</a:t>
            </a:r>
            <a:r>
              <a:rPr lang="en-US"/>
              <a:t> points</a:t>
            </a:r>
          </a:p>
          <a:p>
            <a:pPr marL="514350" indent="-514350">
              <a:buAutoNum type="arabicPeriod"/>
            </a:pPr>
            <a:r>
              <a:rPr lang="en-US"/>
              <a:t>Start again, walk </a:t>
            </a:r>
            <a:r>
              <a:rPr lang="en-US" i="1"/>
              <a:t>x </a:t>
            </a:r>
            <a:r>
              <a:rPr lang="en-US"/>
              <a:t>steps, but now you turn left/right. After </a:t>
            </a:r>
            <a:r>
              <a:rPr lang="en-US" i="1"/>
              <a:t>y</a:t>
            </a:r>
            <a:r>
              <a:rPr lang="en-US"/>
              <a:t> steps you hit a stone, gain </a:t>
            </a:r>
            <a:r>
              <a:rPr lang="en-US" i="1"/>
              <a:t>y</a:t>
            </a:r>
            <a:r>
              <a:rPr lang="en-US"/>
              <a:t> points (</a:t>
            </a:r>
            <a:r>
              <a:rPr lang="en-US" i="1"/>
              <a:t>y &gt; x</a:t>
            </a:r>
            <a:r>
              <a:rPr lang="en-US"/>
              <a:t>)</a:t>
            </a:r>
            <a:endParaRPr lang="en-US" i="1"/>
          </a:p>
          <a:p>
            <a:pPr marL="514350" indent="-514350">
              <a:buAutoNum type="arabicPeriod"/>
            </a:pPr>
            <a:r>
              <a:rPr lang="en-US"/>
              <a:t>Restart again, take same path as before but at </a:t>
            </a:r>
            <a:r>
              <a:rPr lang="en-US" i="1"/>
              <a:t>y </a:t>
            </a:r>
            <a:r>
              <a:rPr lang="en-US"/>
              <a:t>steps you take another detour until you hit a stone after </a:t>
            </a:r>
            <a:r>
              <a:rPr lang="en-US" i="1"/>
              <a:t>z </a:t>
            </a:r>
            <a:r>
              <a:rPr lang="en-US"/>
              <a:t>steps, gain </a:t>
            </a:r>
            <a:r>
              <a:rPr lang="en-US" i="1"/>
              <a:t>z</a:t>
            </a:r>
            <a:r>
              <a:rPr lang="en-US"/>
              <a:t> points (</a:t>
            </a:r>
            <a:r>
              <a:rPr lang="en-US" i="1"/>
              <a:t>z &gt; y</a:t>
            </a:r>
            <a:r>
              <a:rPr lang="en-US"/>
              <a:t>)</a:t>
            </a:r>
          </a:p>
          <a:p>
            <a:pPr marL="514350" indent="-514350">
              <a:buAutoNum type="arabicPeriod"/>
            </a:pPr>
            <a:r>
              <a:rPr lang="en-US"/>
              <a:t>Restart, take same path so far, after z steps, another detour and finally you cross the field</a:t>
            </a:r>
          </a:p>
        </p:txBody>
      </p:sp>
      <p:sp>
        <p:nvSpPr>
          <p:cNvPr id="3" name="Footer Placeholder 4">
            <a:extLst>
              <a:ext uri="{FF2B5EF4-FFF2-40B4-BE49-F238E27FC236}">
                <a16:creationId xmlns:a16="http://schemas.microsoft.com/office/drawing/2014/main" id="{C5786042-7672-FD88-4E00-FF3252A3BBC8}"/>
              </a:ext>
            </a:extLst>
          </p:cNvPr>
          <p:cNvSpPr txBox="1">
            <a:spLocks/>
          </p:cNvSpPr>
          <p:nvPr/>
        </p:nvSpPr>
        <p:spPr>
          <a:xfrm>
            <a:off x="6838156" y="6084094"/>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a:solidFill>
                  <a:schemeClr val="tx2">
                    <a:lumMod val="75000"/>
                  </a:schemeClr>
                </a:solidFill>
              </a:rPr>
              <a:t>Source: </a:t>
            </a:r>
            <a:r>
              <a:rPr lang="en-CA" i="1">
                <a:solidFill>
                  <a:schemeClr val="tx2">
                    <a:lumMod val="75000"/>
                  </a:schemeClr>
                </a:solidFill>
              </a:rPr>
              <a:t>DALL·E 2</a:t>
            </a:r>
            <a:endParaRPr lang="en-US" i="1">
              <a:solidFill>
                <a:schemeClr val="tx2">
                  <a:lumMod val="75000"/>
                </a:schemeClr>
              </a:solidFill>
            </a:endParaRPr>
          </a:p>
        </p:txBody>
      </p:sp>
    </p:spTree>
    <p:extLst>
      <p:ext uri="{BB962C8B-B14F-4D97-AF65-F5344CB8AC3E}">
        <p14:creationId xmlns:p14="http://schemas.microsoft.com/office/powerpoint/2010/main" val="35260782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F4091-4AB4-4ED0-6519-482CCBD1BB87}"/>
              </a:ext>
            </a:extLst>
          </p:cNvPr>
          <p:cNvSpPr>
            <a:spLocks noGrp="1"/>
          </p:cNvSpPr>
          <p:nvPr>
            <p:ph type="title"/>
          </p:nvPr>
        </p:nvSpPr>
        <p:spPr/>
        <p:txBody>
          <a:bodyPr/>
          <a:lstStyle/>
          <a:p>
            <a:r>
              <a:rPr lang="en-US"/>
              <a:t>Intuitive Example of RL - Diagram</a:t>
            </a:r>
          </a:p>
        </p:txBody>
      </p:sp>
      <p:sp>
        <p:nvSpPr>
          <p:cNvPr id="4" name="Date Placeholder 3">
            <a:extLst>
              <a:ext uri="{FF2B5EF4-FFF2-40B4-BE49-F238E27FC236}">
                <a16:creationId xmlns:a16="http://schemas.microsoft.com/office/drawing/2014/main" id="{599FCD4E-365F-15AA-B659-2570CFBE0E48}"/>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B880D1A2-8861-8A24-53BC-1C5A69ACACA9}"/>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0EBB01C5-EB54-C01D-B968-FF8204D4DA0C}"/>
              </a:ext>
            </a:extLst>
          </p:cNvPr>
          <p:cNvSpPr>
            <a:spLocks noGrp="1"/>
          </p:cNvSpPr>
          <p:nvPr>
            <p:ph type="sldNum" sz="quarter" idx="12"/>
          </p:nvPr>
        </p:nvSpPr>
        <p:spPr/>
        <p:txBody>
          <a:bodyPr/>
          <a:lstStyle/>
          <a:p>
            <a:fld id="{D4F24A5E-B0D2-394D-9970-9AE06BCB59C1}" type="slidenum">
              <a:rPr lang="en-US" smtClean="0"/>
              <a:t>61</a:t>
            </a:fld>
            <a:endParaRPr lang="en-US"/>
          </a:p>
        </p:txBody>
      </p:sp>
      <p:pic>
        <p:nvPicPr>
          <p:cNvPr id="1026" name="Picture 2" descr="diagram">
            <a:extLst>
              <a:ext uri="{FF2B5EF4-FFF2-40B4-BE49-F238E27FC236}">
                <a16:creationId xmlns:a16="http://schemas.microsoft.com/office/drawing/2014/main" id="{BFC695E2-6B0A-C9BE-803B-4E2DACF11C0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40427" y="1091490"/>
            <a:ext cx="8311146" cy="4675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9662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F4091-4AB4-4ED0-6519-482CCBD1BB87}"/>
              </a:ext>
            </a:extLst>
          </p:cNvPr>
          <p:cNvSpPr>
            <a:spLocks noGrp="1"/>
          </p:cNvSpPr>
          <p:nvPr>
            <p:ph type="title"/>
          </p:nvPr>
        </p:nvSpPr>
        <p:spPr/>
        <p:txBody>
          <a:bodyPr/>
          <a:lstStyle/>
          <a:p>
            <a:r>
              <a:rPr lang="en-US"/>
              <a:t>Intuitive Example of RL - Generalized</a:t>
            </a:r>
          </a:p>
        </p:txBody>
      </p:sp>
      <p:sp>
        <p:nvSpPr>
          <p:cNvPr id="4" name="Date Placeholder 3">
            <a:extLst>
              <a:ext uri="{FF2B5EF4-FFF2-40B4-BE49-F238E27FC236}">
                <a16:creationId xmlns:a16="http://schemas.microsoft.com/office/drawing/2014/main" id="{599FCD4E-365F-15AA-B659-2570CFBE0E48}"/>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B880D1A2-8861-8A24-53BC-1C5A69ACACA9}"/>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0EBB01C5-EB54-C01D-B968-FF8204D4DA0C}"/>
              </a:ext>
            </a:extLst>
          </p:cNvPr>
          <p:cNvSpPr>
            <a:spLocks noGrp="1"/>
          </p:cNvSpPr>
          <p:nvPr>
            <p:ph type="sldNum" sz="quarter" idx="12"/>
          </p:nvPr>
        </p:nvSpPr>
        <p:spPr/>
        <p:txBody>
          <a:bodyPr/>
          <a:lstStyle/>
          <a:p>
            <a:fld id="{D4F24A5E-B0D2-394D-9970-9AE06BCB59C1}" type="slidenum">
              <a:rPr lang="en-US" smtClean="0"/>
              <a:t>62</a:t>
            </a:fld>
            <a:endParaRPr lang="en-US"/>
          </a:p>
        </p:txBody>
      </p:sp>
      <p:pic>
        <p:nvPicPr>
          <p:cNvPr id="4098" name="Picture 2" descr="diagram">
            <a:extLst>
              <a:ext uri="{FF2B5EF4-FFF2-40B4-BE49-F238E27FC236}">
                <a16:creationId xmlns:a16="http://schemas.microsoft.com/office/drawing/2014/main" id="{5E3D4356-BAFB-DC11-871A-F8BA6BED04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2393" y="1047596"/>
            <a:ext cx="8467213" cy="4762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9914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553E2-5902-1C0E-53A1-D7B5CE0C0DFE}"/>
              </a:ext>
            </a:extLst>
          </p:cNvPr>
          <p:cNvSpPr>
            <a:spLocks noGrp="1"/>
          </p:cNvSpPr>
          <p:nvPr>
            <p:ph type="title"/>
          </p:nvPr>
        </p:nvSpPr>
        <p:spPr/>
        <p:txBody>
          <a:bodyPr/>
          <a:lstStyle/>
          <a:p>
            <a:r>
              <a:rPr lang="en-US"/>
              <a:t>RL Terminology</a:t>
            </a:r>
          </a:p>
        </p:txBody>
      </p:sp>
      <p:sp>
        <p:nvSpPr>
          <p:cNvPr id="3" name="Content Placeholder 2">
            <a:extLst>
              <a:ext uri="{FF2B5EF4-FFF2-40B4-BE49-F238E27FC236}">
                <a16:creationId xmlns:a16="http://schemas.microsoft.com/office/drawing/2014/main" id="{2DD39CE4-25F9-2CE9-F9AC-598287A90880}"/>
              </a:ext>
            </a:extLst>
          </p:cNvPr>
          <p:cNvSpPr>
            <a:spLocks noGrp="1"/>
          </p:cNvSpPr>
          <p:nvPr>
            <p:ph idx="1"/>
          </p:nvPr>
        </p:nvSpPr>
        <p:spPr/>
        <p:txBody>
          <a:bodyPr>
            <a:normAutofit fontScale="47500" lnSpcReduction="20000"/>
          </a:bodyPr>
          <a:lstStyle/>
          <a:p>
            <a:pPr>
              <a:lnSpc>
                <a:spcPct val="160000"/>
              </a:lnSpc>
            </a:pPr>
            <a:r>
              <a:rPr lang="en-US" sz="4400" b="1"/>
              <a:t>Agent</a:t>
            </a:r>
            <a:r>
              <a:rPr lang="en-US" sz="4400"/>
              <a:t>: An entity that interacts with the environment to perform actions and collect rewards</a:t>
            </a:r>
          </a:p>
          <a:p>
            <a:pPr>
              <a:lnSpc>
                <a:spcPct val="160000"/>
              </a:lnSpc>
            </a:pPr>
            <a:r>
              <a:rPr lang="en-US" sz="4400" b="1"/>
              <a:t>Environment</a:t>
            </a:r>
            <a:r>
              <a:rPr lang="en-US" sz="4400"/>
              <a:t>: The context or setting within which the agent operates and makes decisions</a:t>
            </a:r>
          </a:p>
          <a:p>
            <a:pPr>
              <a:lnSpc>
                <a:spcPct val="160000"/>
              </a:lnSpc>
            </a:pPr>
            <a:r>
              <a:rPr lang="en-US" sz="4400" b="1"/>
              <a:t>Action Space</a:t>
            </a:r>
            <a:r>
              <a:rPr lang="en-US" sz="4400"/>
              <a:t>: The set of all possible decisions or moves the agent can make</a:t>
            </a:r>
          </a:p>
          <a:p>
            <a:pPr>
              <a:lnSpc>
                <a:spcPct val="160000"/>
              </a:lnSpc>
            </a:pPr>
            <a:r>
              <a:rPr lang="en-US" sz="4400" b="1"/>
              <a:t>State</a:t>
            </a:r>
            <a:r>
              <a:rPr lang="en-US" sz="4400"/>
              <a:t> </a:t>
            </a:r>
            <a:r>
              <a:rPr lang="en-US" sz="4400" b="1"/>
              <a:t>Space</a:t>
            </a:r>
            <a:r>
              <a:rPr lang="en-US" sz="4400"/>
              <a:t>: The set of all possible configurations of the environment reflecting the consequences of past actions</a:t>
            </a:r>
          </a:p>
          <a:p>
            <a:pPr>
              <a:lnSpc>
                <a:spcPct val="160000"/>
              </a:lnSpc>
            </a:pPr>
            <a:r>
              <a:rPr lang="en-US" sz="4400" b="1"/>
              <a:t>Reward</a:t>
            </a:r>
            <a:r>
              <a:rPr lang="en-US" sz="4400"/>
              <a:t>: The feedback from the environment in response to the agent's action, indicating the value of the action's outcome</a:t>
            </a:r>
          </a:p>
          <a:p>
            <a:pPr>
              <a:lnSpc>
                <a:spcPct val="160000"/>
              </a:lnSpc>
            </a:pPr>
            <a:r>
              <a:rPr lang="en-US" sz="4400" b="1"/>
              <a:t>Policy (</a:t>
            </a:r>
            <a:r>
              <a:rPr lang="el-GR" sz="4400" b="1"/>
              <a:t>π)</a:t>
            </a:r>
            <a:r>
              <a:rPr lang="el-GR" sz="4400"/>
              <a:t>: </a:t>
            </a:r>
            <a:r>
              <a:rPr lang="en-US" sz="4400"/>
              <a:t>The strategy or approach the agent uses to decide the next action based on the current state</a:t>
            </a:r>
          </a:p>
          <a:p>
            <a:endParaRPr lang="en-US"/>
          </a:p>
          <a:p>
            <a:endParaRPr lang="en-US"/>
          </a:p>
          <a:p>
            <a:endParaRPr lang="en-US"/>
          </a:p>
          <a:p>
            <a:endParaRPr lang="en-US"/>
          </a:p>
        </p:txBody>
      </p:sp>
      <p:sp>
        <p:nvSpPr>
          <p:cNvPr id="4" name="Date Placeholder 3">
            <a:extLst>
              <a:ext uri="{FF2B5EF4-FFF2-40B4-BE49-F238E27FC236}">
                <a16:creationId xmlns:a16="http://schemas.microsoft.com/office/drawing/2014/main" id="{4F1BBA98-113E-FDB0-1E44-5E2287A80D21}"/>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CD5ABD4E-6538-E776-0C2B-069369E8F29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A52F4E5-5CBD-67D1-C3EF-749BFA5F2AE7}"/>
              </a:ext>
            </a:extLst>
          </p:cNvPr>
          <p:cNvSpPr>
            <a:spLocks noGrp="1"/>
          </p:cNvSpPr>
          <p:nvPr>
            <p:ph type="sldNum" sz="quarter" idx="12"/>
          </p:nvPr>
        </p:nvSpPr>
        <p:spPr/>
        <p:txBody>
          <a:bodyPr/>
          <a:lstStyle/>
          <a:p>
            <a:fld id="{D4F24A5E-B0D2-394D-9970-9AE06BCB59C1}" type="slidenum">
              <a:rPr lang="en-US" smtClean="0"/>
              <a:t>63</a:t>
            </a:fld>
            <a:endParaRPr lang="en-US"/>
          </a:p>
        </p:txBody>
      </p:sp>
    </p:spTree>
    <p:extLst>
      <p:ext uri="{BB962C8B-B14F-4D97-AF65-F5344CB8AC3E}">
        <p14:creationId xmlns:p14="http://schemas.microsoft.com/office/powerpoint/2010/main" val="4780868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C4BEA-F2C4-B006-C696-CC4FFA169C22}"/>
              </a:ext>
            </a:extLst>
          </p:cNvPr>
          <p:cNvSpPr>
            <a:spLocks noGrp="1"/>
          </p:cNvSpPr>
          <p:nvPr>
            <p:ph type="title"/>
          </p:nvPr>
        </p:nvSpPr>
        <p:spPr/>
        <p:txBody>
          <a:bodyPr/>
          <a:lstStyle/>
          <a:p>
            <a:r>
              <a:rPr lang="en-US"/>
              <a:t>RL Approaches</a:t>
            </a:r>
          </a:p>
        </p:txBody>
      </p:sp>
      <p:sp>
        <p:nvSpPr>
          <p:cNvPr id="3" name="Content Placeholder 2">
            <a:extLst>
              <a:ext uri="{FF2B5EF4-FFF2-40B4-BE49-F238E27FC236}">
                <a16:creationId xmlns:a16="http://schemas.microsoft.com/office/drawing/2014/main" id="{6532C0F6-892D-7460-24BD-CC2F61FEC407}"/>
              </a:ext>
            </a:extLst>
          </p:cNvPr>
          <p:cNvSpPr>
            <a:spLocks noGrp="1"/>
          </p:cNvSpPr>
          <p:nvPr>
            <p:ph idx="1"/>
          </p:nvPr>
        </p:nvSpPr>
        <p:spPr/>
        <p:txBody>
          <a:bodyPr>
            <a:normAutofit/>
          </a:bodyPr>
          <a:lstStyle/>
          <a:p>
            <a:pPr marL="0" indent="0">
              <a:buNone/>
            </a:pPr>
            <a:r>
              <a:rPr lang="en-US"/>
              <a:t>Can broadly be categorized into 3 groups:</a:t>
            </a:r>
          </a:p>
          <a:p>
            <a:endParaRPr lang="en-US"/>
          </a:p>
          <a:p>
            <a:pPr marL="0" indent="0">
              <a:buNone/>
            </a:pPr>
            <a:endParaRPr lang="en-US"/>
          </a:p>
          <a:p>
            <a:endParaRPr lang="en-US"/>
          </a:p>
          <a:p>
            <a:endParaRPr lang="en-US"/>
          </a:p>
        </p:txBody>
      </p:sp>
      <p:sp>
        <p:nvSpPr>
          <p:cNvPr id="4" name="Date Placeholder 3">
            <a:extLst>
              <a:ext uri="{FF2B5EF4-FFF2-40B4-BE49-F238E27FC236}">
                <a16:creationId xmlns:a16="http://schemas.microsoft.com/office/drawing/2014/main" id="{C06EAFA3-45CF-9732-A380-C61BFC8261E8}"/>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8EE15597-B8B2-8D96-914C-674156305E84}"/>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B902569-4723-D6B4-1123-B7567504898A}"/>
              </a:ext>
            </a:extLst>
          </p:cNvPr>
          <p:cNvSpPr>
            <a:spLocks noGrp="1"/>
          </p:cNvSpPr>
          <p:nvPr>
            <p:ph type="sldNum" sz="quarter" idx="12"/>
          </p:nvPr>
        </p:nvSpPr>
        <p:spPr/>
        <p:txBody>
          <a:bodyPr/>
          <a:lstStyle/>
          <a:p>
            <a:fld id="{D4F24A5E-B0D2-394D-9970-9AE06BCB59C1}" type="slidenum">
              <a:rPr lang="en-US" smtClean="0"/>
              <a:t>64</a:t>
            </a:fld>
            <a:endParaRPr lang="en-US"/>
          </a:p>
        </p:txBody>
      </p:sp>
      <p:sp>
        <p:nvSpPr>
          <p:cNvPr id="8" name="Rounded Rectangle 7">
            <a:extLst>
              <a:ext uri="{FF2B5EF4-FFF2-40B4-BE49-F238E27FC236}">
                <a16:creationId xmlns:a16="http://schemas.microsoft.com/office/drawing/2014/main" id="{0D1CF244-E571-E869-D969-38AB1B68E22A}"/>
              </a:ext>
            </a:extLst>
          </p:cNvPr>
          <p:cNvSpPr/>
          <p:nvPr/>
        </p:nvSpPr>
        <p:spPr>
          <a:xfrm>
            <a:off x="2368872" y="3587034"/>
            <a:ext cx="2805801" cy="69424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RL Approaches</a:t>
            </a:r>
          </a:p>
        </p:txBody>
      </p:sp>
      <p:sp>
        <p:nvSpPr>
          <p:cNvPr id="16" name="Rounded Rectangle 15">
            <a:extLst>
              <a:ext uri="{FF2B5EF4-FFF2-40B4-BE49-F238E27FC236}">
                <a16:creationId xmlns:a16="http://schemas.microsoft.com/office/drawing/2014/main" id="{60D7CEAB-03E5-E536-F5F9-4BC5DEF5FFA6}"/>
              </a:ext>
            </a:extLst>
          </p:cNvPr>
          <p:cNvSpPr/>
          <p:nvPr/>
        </p:nvSpPr>
        <p:spPr>
          <a:xfrm>
            <a:off x="6345125" y="2270938"/>
            <a:ext cx="2805801" cy="694241"/>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Value-Based</a:t>
            </a:r>
          </a:p>
        </p:txBody>
      </p:sp>
      <p:sp>
        <p:nvSpPr>
          <p:cNvPr id="17" name="Rounded Rectangle 16">
            <a:extLst>
              <a:ext uri="{FF2B5EF4-FFF2-40B4-BE49-F238E27FC236}">
                <a16:creationId xmlns:a16="http://schemas.microsoft.com/office/drawing/2014/main" id="{468048FD-A78F-87D4-413F-9F899E9EB8CA}"/>
              </a:ext>
            </a:extLst>
          </p:cNvPr>
          <p:cNvSpPr/>
          <p:nvPr/>
        </p:nvSpPr>
        <p:spPr>
          <a:xfrm>
            <a:off x="6345126" y="3587034"/>
            <a:ext cx="2805801" cy="694241"/>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Policy-Based</a:t>
            </a:r>
          </a:p>
        </p:txBody>
      </p:sp>
      <p:sp>
        <p:nvSpPr>
          <p:cNvPr id="18" name="Rounded Rectangle 17">
            <a:extLst>
              <a:ext uri="{FF2B5EF4-FFF2-40B4-BE49-F238E27FC236}">
                <a16:creationId xmlns:a16="http://schemas.microsoft.com/office/drawing/2014/main" id="{2142589B-E8BF-B4ED-1858-D99463D38FE1}"/>
              </a:ext>
            </a:extLst>
          </p:cNvPr>
          <p:cNvSpPr/>
          <p:nvPr/>
        </p:nvSpPr>
        <p:spPr>
          <a:xfrm>
            <a:off x="6345125" y="4903130"/>
            <a:ext cx="2805801" cy="694241"/>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Model-Based</a:t>
            </a:r>
          </a:p>
        </p:txBody>
      </p:sp>
      <p:cxnSp>
        <p:nvCxnSpPr>
          <p:cNvPr id="25" name="Straight Arrow Connector 24">
            <a:extLst>
              <a:ext uri="{FF2B5EF4-FFF2-40B4-BE49-F238E27FC236}">
                <a16:creationId xmlns:a16="http://schemas.microsoft.com/office/drawing/2014/main" id="{4033FA07-B5E6-272D-BCA4-90912AB3FF4A}"/>
              </a:ext>
            </a:extLst>
          </p:cNvPr>
          <p:cNvCxnSpPr>
            <a:stCxn id="8" idx="3"/>
            <a:endCxn id="17" idx="1"/>
          </p:cNvCxnSpPr>
          <p:nvPr/>
        </p:nvCxnSpPr>
        <p:spPr>
          <a:xfrm>
            <a:off x="5174673" y="3934155"/>
            <a:ext cx="117045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Elbow Connector 27">
            <a:extLst>
              <a:ext uri="{FF2B5EF4-FFF2-40B4-BE49-F238E27FC236}">
                <a16:creationId xmlns:a16="http://schemas.microsoft.com/office/drawing/2014/main" id="{D8A94219-8551-3FE5-CC12-C391419F9E27}"/>
              </a:ext>
            </a:extLst>
          </p:cNvPr>
          <p:cNvCxnSpPr>
            <a:endCxn id="16" idx="1"/>
          </p:cNvCxnSpPr>
          <p:nvPr/>
        </p:nvCxnSpPr>
        <p:spPr>
          <a:xfrm rot="5400000" flipH="1" flipV="1">
            <a:off x="5394465" y="2983494"/>
            <a:ext cx="1316095" cy="58522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Elbow Connector 29">
            <a:extLst>
              <a:ext uri="{FF2B5EF4-FFF2-40B4-BE49-F238E27FC236}">
                <a16:creationId xmlns:a16="http://schemas.microsoft.com/office/drawing/2014/main" id="{C7FA5027-872C-807B-6B31-B59D9A5266C1}"/>
              </a:ext>
            </a:extLst>
          </p:cNvPr>
          <p:cNvCxnSpPr>
            <a:endCxn id="18" idx="1"/>
          </p:cNvCxnSpPr>
          <p:nvPr/>
        </p:nvCxnSpPr>
        <p:spPr>
          <a:xfrm rot="16200000" flipH="1">
            <a:off x="5394463" y="4299589"/>
            <a:ext cx="1316098" cy="58522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87037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C4BEA-F2C4-B006-C696-CC4FFA169C22}"/>
              </a:ext>
            </a:extLst>
          </p:cNvPr>
          <p:cNvSpPr>
            <a:spLocks noGrp="1"/>
          </p:cNvSpPr>
          <p:nvPr>
            <p:ph type="title"/>
          </p:nvPr>
        </p:nvSpPr>
        <p:spPr/>
        <p:txBody>
          <a:bodyPr/>
          <a:lstStyle/>
          <a:p>
            <a:r>
              <a:rPr lang="en-US"/>
              <a:t>Value-Based Methods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532C0F6-892D-7460-24BD-CC2F61FEC407}"/>
                  </a:ext>
                </a:extLst>
              </p:cNvPr>
              <p:cNvSpPr>
                <a:spLocks noGrp="1"/>
              </p:cNvSpPr>
              <p:nvPr>
                <p:ph idx="1"/>
              </p:nvPr>
            </p:nvSpPr>
            <p:spPr/>
            <p:txBody>
              <a:bodyPr>
                <a:normAutofit/>
              </a:bodyPr>
              <a:lstStyle/>
              <a:p>
                <a:r>
                  <a:rPr lang="en-US"/>
                  <a:t>Objective is to maximize the value function, </a:t>
                </a:r>
                <a14:m>
                  <m:oMath xmlns:m="http://schemas.openxmlformats.org/officeDocument/2006/math">
                    <m:r>
                      <a:rPr lang="en-CA" b="0" i="1" smtClean="0">
                        <a:latin typeface="Cambria Math" panose="02040503050406030204" pitchFamily="18" charset="0"/>
                      </a:rPr>
                      <m:t>𝑉</m:t>
                    </m:r>
                    <m:d>
                      <m:dPr>
                        <m:ctrlPr>
                          <a:rPr lang="en-CA" b="0" i="1" smtClean="0">
                            <a:latin typeface="Cambria Math" panose="02040503050406030204" pitchFamily="18" charset="0"/>
                          </a:rPr>
                        </m:ctrlPr>
                      </m:dPr>
                      <m:e>
                        <m:r>
                          <a:rPr lang="en-CA" b="0" i="1" smtClean="0">
                            <a:latin typeface="Cambria Math" panose="02040503050406030204" pitchFamily="18" charset="0"/>
                          </a:rPr>
                          <m:t>𝑠</m:t>
                        </m:r>
                      </m:e>
                    </m:d>
                  </m:oMath>
                </a14:m>
                <a:r>
                  <a:rPr lang="en-US"/>
                  <a:t>, which is the expected sum of discounted future rewards from state </a:t>
                </a:r>
                <a14:m>
                  <m:oMath xmlns:m="http://schemas.openxmlformats.org/officeDocument/2006/math">
                    <m:r>
                      <a:rPr lang="en-CA" b="0" i="1" smtClean="0">
                        <a:latin typeface="Cambria Math" panose="02040503050406030204" pitchFamily="18" charset="0"/>
                      </a:rPr>
                      <m:t>𝑠</m:t>
                    </m:r>
                  </m:oMath>
                </a14:m>
                <a:r>
                  <a:rPr lang="en-US"/>
                  <a:t>, formally given by:</a:t>
                </a:r>
              </a:p>
              <a:p>
                <a:pPr marL="0" indent="0">
                  <a:buNone/>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panose="02040503050406030204" pitchFamily="18" charset="0"/>
                            </a:rPr>
                            <m:t>𝑉</m:t>
                          </m:r>
                        </m:e>
                        <m:sub>
                          <m:r>
                            <a:rPr lang="en-CA" b="0" i="1" smtClean="0">
                              <a:latin typeface="Cambria Math" panose="02040503050406030204" pitchFamily="18" charset="0"/>
                              <a:ea typeface="Cambria Math" panose="02040503050406030204" pitchFamily="18" charset="0"/>
                            </a:rPr>
                            <m:t>𝜋</m:t>
                          </m:r>
                        </m:sub>
                      </m:sSub>
                      <m:d>
                        <m:dPr>
                          <m:ctrlPr>
                            <a:rPr lang="en-CA" b="0" i="1" smtClean="0">
                              <a:latin typeface="Cambria Math" panose="02040503050406030204" pitchFamily="18" charset="0"/>
                            </a:rPr>
                          </m:ctrlPr>
                        </m:dPr>
                        <m:e>
                          <m:r>
                            <a:rPr lang="en-CA" b="0" i="1" smtClean="0">
                              <a:latin typeface="Cambria Math" panose="02040503050406030204" pitchFamily="18" charset="0"/>
                            </a:rPr>
                            <m:t>𝑠</m:t>
                          </m:r>
                        </m:e>
                      </m:d>
                      <m:r>
                        <a:rPr lang="en-CA" b="0" i="1" smtClean="0">
                          <a:latin typeface="Cambria Math" panose="02040503050406030204" pitchFamily="18" charset="0"/>
                        </a:rPr>
                        <m:t>=</m:t>
                      </m:r>
                      <m:r>
                        <a:rPr lang="en-CA" b="0" i="1" smtClean="0">
                          <a:latin typeface="Cambria Math" panose="02040503050406030204" pitchFamily="18" charset="0"/>
                        </a:rPr>
                        <m:t>𝐸</m:t>
                      </m:r>
                      <m:d>
                        <m:dPr>
                          <m:begChr m:val="["/>
                          <m:endChr m:val="|"/>
                          <m:ctrlPr>
                            <a:rPr lang="en-CA" b="0" i="1" smtClean="0">
                              <a:latin typeface="Cambria Math" panose="02040503050406030204" pitchFamily="18" charset="0"/>
                            </a:rPr>
                          </m:ctrlPr>
                        </m:dPr>
                        <m:e>
                          <m:sSub>
                            <m:sSubPr>
                              <m:ctrlPr>
                                <a:rPr lang="en-CA" b="0" i="1" smtClean="0">
                                  <a:latin typeface="Cambria Math" panose="02040503050406030204" pitchFamily="18" charset="0"/>
                                </a:rPr>
                              </m:ctrlPr>
                            </m:sSubPr>
                            <m:e>
                              <m:r>
                                <a:rPr lang="en-CA" b="0" i="1" smtClean="0">
                                  <a:latin typeface="Cambria Math" panose="02040503050406030204" pitchFamily="18" charset="0"/>
                                </a:rPr>
                                <m:t>𝑅</m:t>
                              </m:r>
                            </m:e>
                            <m:sub>
                              <m:r>
                                <a:rPr lang="en-CA" b="0" i="1" smtClean="0">
                                  <a:latin typeface="Cambria Math" panose="02040503050406030204" pitchFamily="18" charset="0"/>
                                </a:rPr>
                                <m:t>𝑡</m:t>
                              </m:r>
                              <m:r>
                                <a:rPr lang="en-CA" b="0" i="1" smtClean="0">
                                  <a:latin typeface="Cambria Math" panose="02040503050406030204" pitchFamily="18" charset="0"/>
                                </a:rPr>
                                <m:t>+1</m:t>
                              </m:r>
                            </m:sub>
                          </m:sSub>
                          <m:r>
                            <a:rPr lang="en-CA" b="0" i="1" smtClean="0">
                              <a:latin typeface="Cambria Math" panose="02040503050406030204" pitchFamily="18" charset="0"/>
                            </a:rPr>
                            <m:t>+</m:t>
                          </m:r>
                          <m:r>
                            <a:rPr lang="en-CA" b="0" i="1" smtClean="0">
                              <a:latin typeface="Cambria Math" panose="02040503050406030204" pitchFamily="18" charset="0"/>
                              <a:ea typeface="Cambria Math" panose="02040503050406030204" pitchFamily="18" charset="0"/>
                            </a:rPr>
                            <m:t>𝛾</m:t>
                          </m:r>
                          <m:sSub>
                            <m:sSubPr>
                              <m:ctrlPr>
                                <a:rPr lang="en-CA" i="1" smtClean="0">
                                  <a:latin typeface="Cambria Math" panose="02040503050406030204" pitchFamily="18" charset="0"/>
                                </a:rPr>
                              </m:ctrlPr>
                            </m:sSubPr>
                            <m:e>
                              <m:r>
                                <a:rPr lang="en-CA" i="1">
                                  <a:latin typeface="Cambria Math" panose="02040503050406030204" pitchFamily="18" charset="0"/>
                                </a:rPr>
                                <m:t>𝑅</m:t>
                              </m:r>
                            </m:e>
                            <m:sub>
                              <m:r>
                                <a:rPr lang="en-CA" i="1">
                                  <a:latin typeface="Cambria Math" panose="02040503050406030204" pitchFamily="18" charset="0"/>
                                </a:rPr>
                                <m:t>𝑡</m:t>
                              </m:r>
                              <m:r>
                                <a:rPr lang="en-CA" i="1">
                                  <a:latin typeface="Cambria Math" panose="02040503050406030204" pitchFamily="18" charset="0"/>
                                </a:rPr>
                                <m:t>+2</m:t>
                              </m:r>
                            </m:sub>
                          </m:sSub>
                          <m:r>
                            <a:rPr lang="en-CA" i="1">
                              <a:latin typeface="Cambria Math" panose="02040503050406030204" pitchFamily="18" charset="0"/>
                            </a:rPr>
                            <m:t>+</m:t>
                          </m:r>
                          <m:sSup>
                            <m:sSupPr>
                              <m:ctrlPr>
                                <a:rPr lang="en-CA" i="1" smtClean="0">
                                  <a:latin typeface="Cambria Math" panose="02040503050406030204" pitchFamily="18" charset="0"/>
                                </a:rPr>
                              </m:ctrlPr>
                            </m:sSupPr>
                            <m:e>
                              <m:r>
                                <a:rPr lang="en-CA" i="1" smtClean="0">
                                  <a:latin typeface="Cambria Math" panose="02040503050406030204" pitchFamily="18" charset="0"/>
                                  <a:ea typeface="Cambria Math" panose="02040503050406030204" pitchFamily="18" charset="0"/>
                                </a:rPr>
                                <m:t>𝛾</m:t>
                              </m:r>
                            </m:e>
                            <m:sup>
                              <m:r>
                                <a:rPr lang="en-CA" b="0" i="1" smtClean="0">
                                  <a:latin typeface="Cambria Math" panose="02040503050406030204" pitchFamily="18" charset="0"/>
                                </a:rPr>
                                <m:t>2</m:t>
                              </m:r>
                            </m:sup>
                          </m:sSup>
                          <m:sSub>
                            <m:sSubPr>
                              <m:ctrlPr>
                                <a:rPr lang="en-CA" i="1">
                                  <a:latin typeface="Cambria Math" panose="02040503050406030204" pitchFamily="18" charset="0"/>
                                </a:rPr>
                              </m:ctrlPr>
                            </m:sSubPr>
                            <m:e>
                              <m:r>
                                <a:rPr lang="en-CA" i="1">
                                  <a:latin typeface="Cambria Math" panose="02040503050406030204" pitchFamily="18" charset="0"/>
                                </a:rPr>
                                <m:t>𝑅</m:t>
                              </m:r>
                            </m:e>
                            <m:sub>
                              <m:r>
                                <a:rPr lang="en-CA" i="1">
                                  <a:latin typeface="Cambria Math" panose="02040503050406030204" pitchFamily="18" charset="0"/>
                                </a:rPr>
                                <m:t>𝑡</m:t>
                              </m:r>
                              <m:r>
                                <a:rPr lang="en-CA" i="1">
                                  <a:latin typeface="Cambria Math" panose="02040503050406030204" pitchFamily="18" charset="0"/>
                                </a:rPr>
                                <m:t>+3</m:t>
                              </m:r>
                            </m:sub>
                          </m:sSub>
                          <m:r>
                            <a:rPr lang="en-CA" b="0" i="1" smtClean="0">
                              <a:latin typeface="Cambria Math" panose="02040503050406030204" pitchFamily="18" charset="0"/>
                            </a:rPr>
                            <m:t>+ …</m:t>
                          </m:r>
                        </m:e>
                      </m:d>
                      <m:sSub>
                        <m:sSubPr>
                          <m:ctrlPr>
                            <a:rPr lang="en-CA" b="0" i="1" smtClean="0">
                              <a:latin typeface="Cambria Math" panose="02040503050406030204" pitchFamily="18" charset="0"/>
                            </a:rPr>
                          </m:ctrlPr>
                        </m:sSubPr>
                        <m:e>
                          <m:r>
                            <a:rPr lang="en-CA" b="0" i="1" smtClean="0">
                              <a:latin typeface="Cambria Math" panose="02040503050406030204" pitchFamily="18" charset="0"/>
                            </a:rPr>
                            <m:t>𝑆</m:t>
                          </m:r>
                        </m:e>
                        <m:sub>
                          <m:r>
                            <a:rPr lang="en-CA" b="0" i="1" smtClean="0">
                              <a:latin typeface="Cambria Math" panose="02040503050406030204" pitchFamily="18" charset="0"/>
                            </a:rPr>
                            <m:t>𝑡</m:t>
                          </m:r>
                        </m:sub>
                      </m:sSub>
                      <m:r>
                        <a:rPr lang="en-CA" b="0" i="1" smtClean="0">
                          <a:latin typeface="Cambria Math" panose="02040503050406030204" pitchFamily="18" charset="0"/>
                        </a:rPr>
                        <m:t>=</m:t>
                      </m:r>
                      <m:r>
                        <a:rPr lang="en-CA" b="0" i="1" smtClean="0">
                          <a:latin typeface="Cambria Math" panose="02040503050406030204" pitchFamily="18" charset="0"/>
                        </a:rPr>
                        <m:t>𝑠</m:t>
                      </m:r>
                      <m:r>
                        <a:rPr lang="en-CA" b="0" i="1" smtClean="0">
                          <a:latin typeface="Cambria Math" panose="02040503050406030204" pitchFamily="18" charset="0"/>
                        </a:rPr>
                        <m:t>]</m:t>
                      </m:r>
                    </m:oMath>
                  </m:oMathPara>
                </a14:m>
                <a:endParaRPr lang="en-US"/>
              </a:p>
              <a:p>
                <a:pPr algn="l">
                  <a:buFont typeface="Arial" panose="020B0604020202020204" pitchFamily="34" charset="0"/>
                  <a:buChar char="•"/>
                </a:pPr>
                <a:endParaRPr lang="en-CA"/>
              </a:p>
              <a:p>
                <a:pPr algn="l">
                  <a:buFont typeface="Arial" panose="020B0604020202020204" pitchFamily="34" charset="0"/>
                  <a:buChar char="•"/>
                </a:pPr>
                <a:r>
                  <a:rPr lang="en-CA"/>
                  <a:t>The policy is implicit in the value function, with actions chosen to maximize future rewards</a:t>
                </a:r>
              </a:p>
              <a:p>
                <a:endParaRPr lang="en-CA" i="1"/>
              </a:p>
              <a:p>
                <a:r>
                  <a:rPr lang="en-CA" i="1"/>
                  <a:t>Examples</a:t>
                </a:r>
                <a:r>
                  <a:rPr lang="en-CA"/>
                  <a:t>: Q-Learning, Deep Q-Networks (DQN)</a:t>
                </a:r>
                <a:br>
                  <a:rPr lang="en-CA"/>
                </a:br>
                <a:endParaRPr lang="en-US"/>
              </a:p>
              <a:p>
                <a:endParaRPr lang="en-US"/>
              </a:p>
              <a:p>
                <a:endParaRPr lang="en-US"/>
              </a:p>
              <a:p>
                <a:endParaRPr lang="en-US"/>
              </a:p>
            </p:txBody>
          </p:sp>
        </mc:Choice>
        <mc:Fallback xmlns="">
          <p:sp>
            <p:nvSpPr>
              <p:cNvPr id="3" name="Content Placeholder 2">
                <a:extLst>
                  <a:ext uri="{FF2B5EF4-FFF2-40B4-BE49-F238E27FC236}">
                    <a16:creationId xmlns:a16="http://schemas.microsoft.com/office/drawing/2014/main" id="{6532C0F6-892D-7460-24BD-CC2F61FEC407}"/>
                  </a:ext>
                </a:extLst>
              </p:cNvPr>
              <p:cNvSpPr>
                <a:spLocks noGrp="1" noRot="1" noChangeAspect="1" noMove="1" noResize="1" noEditPoints="1" noAdjustHandles="1" noChangeArrowheads="1" noChangeShapeType="1" noTextEdit="1"/>
              </p:cNvSpPr>
              <p:nvPr>
                <p:ph idx="1"/>
              </p:nvPr>
            </p:nvSpPr>
            <p:spPr>
              <a:blipFill>
                <a:blip r:embed="rId3"/>
                <a:stretch>
                  <a:fillRect l="-1043" t="-2109"/>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C06EAFA3-45CF-9732-A380-C61BFC8261E8}"/>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8EE15597-B8B2-8D96-914C-674156305E84}"/>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B902569-4723-D6B4-1123-B7567504898A}"/>
              </a:ext>
            </a:extLst>
          </p:cNvPr>
          <p:cNvSpPr>
            <a:spLocks noGrp="1"/>
          </p:cNvSpPr>
          <p:nvPr>
            <p:ph type="sldNum" sz="quarter" idx="12"/>
          </p:nvPr>
        </p:nvSpPr>
        <p:spPr/>
        <p:txBody>
          <a:bodyPr/>
          <a:lstStyle/>
          <a:p>
            <a:fld id="{D4F24A5E-B0D2-394D-9970-9AE06BCB59C1}" type="slidenum">
              <a:rPr lang="en-US" smtClean="0"/>
              <a:t>65</a:t>
            </a:fld>
            <a:endParaRPr lang="en-US"/>
          </a:p>
        </p:txBody>
      </p:sp>
    </p:spTree>
    <p:extLst>
      <p:ext uri="{BB962C8B-B14F-4D97-AF65-F5344CB8AC3E}">
        <p14:creationId xmlns:p14="http://schemas.microsoft.com/office/powerpoint/2010/main" val="230941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C4BEA-F2C4-B006-C696-CC4FFA169C22}"/>
              </a:ext>
            </a:extLst>
          </p:cNvPr>
          <p:cNvSpPr>
            <a:spLocks noGrp="1"/>
          </p:cNvSpPr>
          <p:nvPr>
            <p:ph type="title"/>
          </p:nvPr>
        </p:nvSpPr>
        <p:spPr/>
        <p:txBody>
          <a:bodyPr/>
          <a:lstStyle/>
          <a:p>
            <a:r>
              <a:rPr lang="en-US"/>
              <a:t>Policy-Based Methods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532C0F6-892D-7460-24BD-CC2F61FEC407}"/>
                  </a:ext>
                </a:extLst>
              </p:cNvPr>
              <p:cNvSpPr>
                <a:spLocks noGrp="1"/>
              </p:cNvSpPr>
              <p:nvPr>
                <p:ph idx="1"/>
              </p:nvPr>
            </p:nvSpPr>
            <p:spPr/>
            <p:txBody>
              <a:bodyPr>
                <a:normAutofit/>
              </a:bodyPr>
              <a:lstStyle/>
              <a:p>
                <a:r>
                  <a:rPr lang="en-US"/>
                  <a:t>Directly learns the policy </a:t>
                </a:r>
                <a14:m>
                  <m:oMath xmlns:m="http://schemas.openxmlformats.org/officeDocument/2006/math">
                    <m:r>
                      <a:rPr lang="el-GR" i="1" dirty="0" smtClean="0">
                        <a:latin typeface="Cambria Math" panose="02040503050406030204" pitchFamily="18" charset="0"/>
                        <a:ea typeface="Cambria Math" panose="02040503050406030204" pitchFamily="18" charset="0"/>
                      </a:rPr>
                      <m:t>𝜋</m:t>
                    </m:r>
                  </m:oMath>
                </a14:m>
                <a:r>
                  <a:rPr lang="el-GR"/>
                  <a:t> </a:t>
                </a:r>
                <a:r>
                  <a:rPr lang="en-US"/>
                  <a:t>that maps states to optimal actions</a:t>
                </a:r>
              </a:p>
              <a:p>
                <a:r>
                  <a:rPr lang="en-US"/>
                  <a:t>Does not use a value function to select actions</a:t>
                </a:r>
              </a:p>
              <a:p>
                <a:r>
                  <a:rPr lang="en-US"/>
                  <a:t>Policies can be:</a:t>
                </a:r>
              </a:p>
              <a:p>
                <a:pPr lvl="1"/>
                <a:r>
                  <a:rPr lang="en-US" b="1"/>
                  <a:t>Deterministic</a:t>
                </a:r>
                <a:r>
                  <a:rPr lang="en-US"/>
                  <a:t> - at any state </a:t>
                </a:r>
                <a14:m>
                  <m:oMath xmlns:m="http://schemas.openxmlformats.org/officeDocument/2006/math">
                    <m:r>
                      <a:rPr lang="en-US" i="1" dirty="0" smtClean="0">
                        <a:latin typeface="Cambria Math" panose="02040503050406030204" pitchFamily="18" charset="0"/>
                      </a:rPr>
                      <m:t>𝑠</m:t>
                    </m:r>
                  </m:oMath>
                </a14:m>
                <a:r>
                  <a:rPr lang="en-US"/>
                  <a:t>, the same action </a:t>
                </a:r>
                <a14:m>
                  <m:oMath xmlns:m="http://schemas.openxmlformats.org/officeDocument/2006/math">
                    <m:r>
                      <a:rPr lang="en-US" i="1" dirty="0" smtClean="0">
                        <a:latin typeface="Cambria Math" panose="02040503050406030204" pitchFamily="18" charset="0"/>
                      </a:rPr>
                      <m:t>𝑎</m:t>
                    </m:r>
                  </m:oMath>
                </a14:m>
                <a:r>
                  <a:rPr lang="en-US"/>
                  <a:t> is produced by the policy </a:t>
                </a:r>
                <a14:m>
                  <m:oMath xmlns:m="http://schemas.openxmlformats.org/officeDocument/2006/math">
                    <m:r>
                      <a:rPr lang="el-GR" i="1" dirty="0" smtClean="0">
                        <a:latin typeface="Cambria Math" panose="02040503050406030204" pitchFamily="18" charset="0"/>
                      </a:rPr>
                      <m:t>𝜋</m:t>
                    </m:r>
                  </m:oMath>
                </a14:m>
                <a:endParaRPr lang="en-US"/>
              </a:p>
              <a:p>
                <a:pPr lvl="1"/>
                <a:r>
                  <a:rPr lang="en-US" b="1"/>
                  <a:t>Stochastic</a:t>
                </a:r>
                <a:r>
                  <a:rPr lang="en-US"/>
                  <a:t> - Each action is chosen with a certain probability, represented by:</a:t>
                </a:r>
              </a:p>
              <a:p>
                <a:pPr marL="457200" lvl="1" indent="0">
                  <a:buNone/>
                </a:pPr>
                <a:endParaRPr lang="en-US"/>
              </a:p>
              <a:p>
                <a:pPr marL="457200" lvl="1" indent="0">
                  <a:buNone/>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𝜋</m:t>
                      </m:r>
                      <m:d>
                        <m:dPr>
                          <m:endChr m:val="|"/>
                          <m:ctrlPr>
                            <a:rPr lang="en-CA" b="0" i="1" smtClean="0">
                              <a:latin typeface="Cambria Math" panose="02040503050406030204" pitchFamily="18" charset="0"/>
                              <a:ea typeface="Cambria Math" panose="02040503050406030204" pitchFamily="18" charset="0"/>
                            </a:rPr>
                          </m:ctrlPr>
                        </m:dPr>
                        <m:e>
                          <m:r>
                            <a:rPr lang="en-CA" b="0" i="1" smtClean="0">
                              <a:latin typeface="Cambria Math" panose="02040503050406030204" pitchFamily="18" charset="0"/>
                              <a:ea typeface="Cambria Math" panose="02040503050406030204" pitchFamily="18" charset="0"/>
                            </a:rPr>
                            <m:t>𝑎</m:t>
                          </m:r>
                          <m:r>
                            <a:rPr lang="en-CA" b="0" i="1" smtClean="0">
                              <a:latin typeface="Cambria Math" panose="02040503050406030204" pitchFamily="18" charset="0"/>
                              <a:ea typeface="Cambria Math" panose="02040503050406030204" pitchFamily="18" charset="0"/>
                            </a:rPr>
                            <m:t> </m:t>
                          </m:r>
                        </m:e>
                      </m:d>
                      <m:r>
                        <a:rPr lang="en-CA" b="0" i="1" smtClean="0">
                          <a:latin typeface="Cambria Math" panose="02040503050406030204" pitchFamily="18" charset="0"/>
                          <a:ea typeface="Cambria Math" panose="02040503050406030204" pitchFamily="18" charset="0"/>
                        </a:rPr>
                        <m:t> </m:t>
                      </m:r>
                      <m:r>
                        <a:rPr lang="en-CA" b="0" i="1" smtClean="0">
                          <a:latin typeface="Cambria Math" panose="02040503050406030204" pitchFamily="18" charset="0"/>
                          <a:ea typeface="Cambria Math" panose="02040503050406030204" pitchFamily="18" charset="0"/>
                        </a:rPr>
                        <m:t>𝑠</m:t>
                      </m:r>
                      <m:r>
                        <a:rPr lang="en-CA" b="0" i="1" smtClean="0">
                          <a:latin typeface="Cambria Math" panose="02040503050406030204" pitchFamily="18" charset="0"/>
                          <a:ea typeface="Cambria Math" panose="02040503050406030204" pitchFamily="18" charset="0"/>
                        </a:rPr>
                        <m:t>)=</m:t>
                      </m:r>
                      <m:r>
                        <a:rPr lang="en-CA" b="0" i="1" smtClean="0">
                          <a:latin typeface="Cambria Math" panose="02040503050406030204" pitchFamily="18" charset="0"/>
                          <a:ea typeface="Cambria Math" panose="02040503050406030204" pitchFamily="18" charset="0"/>
                        </a:rPr>
                        <m:t>𝑃</m:t>
                      </m:r>
                      <m:d>
                        <m:dPr>
                          <m:begChr m:val="["/>
                          <m:endChr m:val="|"/>
                          <m:ctrlPr>
                            <a:rPr lang="en-CA" b="0" i="1" smtClean="0">
                              <a:latin typeface="Cambria Math" panose="02040503050406030204" pitchFamily="18" charset="0"/>
                              <a:ea typeface="Cambria Math" panose="02040503050406030204" pitchFamily="18" charset="0"/>
                            </a:rPr>
                          </m:ctrlPr>
                        </m:dPr>
                        <m:e>
                          <m:sSub>
                            <m:sSubPr>
                              <m:ctrlPr>
                                <a:rPr lang="en-CA" b="0" i="1" smtClean="0">
                                  <a:latin typeface="Cambria Math" panose="02040503050406030204" pitchFamily="18" charset="0"/>
                                  <a:ea typeface="Cambria Math" panose="02040503050406030204" pitchFamily="18" charset="0"/>
                                </a:rPr>
                              </m:ctrlPr>
                            </m:sSubPr>
                            <m:e>
                              <m:r>
                                <a:rPr lang="en-CA" b="0" i="1" smtClean="0">
                                  <a:latin typeface="Cambria Math" panose="02040503050406030204" pitchFamily="18" charset="0"/>
                                  <a:ea typeface="Cambria Math" panose="02040503050406030204" pitchFamily="18" charset="0"/>
                                </a:rPr>
                                <m:t>𝐴</m:t>
                              </m:r>
                            </m:e>
                            <m:sub>
                              <m:r>
                                <a:rPr lang="en-CA" b="0" i="1" smtClean="0">
                                  <a:latin typeface="Cambria Math" panose="02040503050406030204" pitchFamily="18" charset="0"/>
                                  <a:ea typeface="Cambria Math" panose="02040503050406030204" pitchFamily="18" charset="0"/>
                                </a:rPr>
                                <m:t>𝑡</m:t>
                              </m:r>
                            </m:sub>
                          </m:sSub>
                          <m:r>
                            <a:rPr lang="en-CA" b="0" i="1" smtClean="0">
                              <a:latin typeface="Cambria Math" panose="02040503050406030204" pitchFamily="18" charset="0"/>
                              <a:ea typeface="Cambria Math" panose="02040503050406030204" pitchFamily="18" charset="0"/>
                            </a:rPr>
                            <m:t>=</m:t>
                          </m:r>
                          <m:r>
                            <a:rPr lang="en-CA" b="0" i="1" smtClean="0">
                              <a:latin typeface="Cambria Math" panose="02040503050406030204" pitchFamily="18" charset="0"/>
                              <a:ea typeface="Cambria Math" panose="02040503050406030204" pitchFamily="18" charset="0"/>
                            </a:rPr>
                            <m:t>𝑎</m:t>
                          </m:r>
                          <m:r>
                            <a:rPr lang="en-CA" b="0" i="1" smtClean="0">
                              <a:latin typeface="Cambria Math" panose="02040503050406030204" pitchFamily="18" charset="0"/>
                              <a:ea typeface="Cambria Math" panose="02040503050406030204" pitchFamily="18" charset="0"/>
                            </a:rPr>
                            <m:t> </m:t>
                          </m:r>
                        </m:e>
                      </m:d>
                      <m:r>
                        <a:rPr lang="en-CA" b="0" i="1" smtClean="0">
                          <a:latin typeface="Cambria Math" panose="02040503050406030204" pitchFamily="18" charset="0"/>
                          <a:ea typeface="Cambria Math" panose="02040503050406030204" pitchFamily="18" charset="0"/>
                        </a:rPr>
                        <m:t> </m:t>
                      </m:r>
                      <m:sSub>
                        <m:sSubPr>
                          <m:ctrlPr>
                            <a:rPr lang="en-CA" b="0" i="1" smtClean="0">
                              <a:latin typeface="Cambria Math" panose="02040503050406030204" pitchFamily="18" charset="0"/>
                              <a:ea typeface="Cambria Math" panose="02040503050406030204" pitchFamily="18" charset="0"/>
                            </a:rPr>
                          </m:ctrlPr>
                        </m:sSubPr>
                        <m:e>
                          <m:r>
                            <a:rPr lang="en-CA" b="0" i="1" smtClean="0">
                              <a:latin typeface="Cambria Math" panose="02040503050406030204" pitchFamily="18" charset="0"/>
                              <a:ea typeface="Cambria Math" panose="02040503050406030204" pitchFamily="18" charset="0"/>
                            </a:rPr>
                            <m:t>𝑆</m:t>
                          </m:r>
                        </m:e>
                        <m:sub>
                          <m:r>
                            <a:rPr lang="en-CA" b="0" i="1" smtClean="0">
                              <a:latin typeface="Cambria Math" panose="02040503050406030204" pitchFamily="18" charset="0"/>
                              <a:ea typeface="Cambria Math" panose="02040503050406030204" pitchFamily="18" charset="0"/>
                            </a:rPr>
                            <m:t>𝑡</m:t>
                          </m:r>
                        </m:sub>
                      </m:sSub>
                      <m:r>
                        <a:rPr lang="en-CA" b="0" i="1" smtClean="0">
                          <a:latin typeface="Cambria Math" panose="02040503050406030204" pitchFamily="18" charset="0"/>
                          <a:ea typeface="Cambria Math" panose="02040503050406030204" pitchFamily="18" charset="0"/>
                        </a:rPr>
                        <m:t>=</m:t>
                      </m:r>
                      <m:r>
                        <a:rPr lang="en-CA" b="0" i="1" smtClean="0">
                          <a:latin typeface="Cambria Math" panose="02040503050406030204" pitchFamily="18" charset="0"/>
                          <a:ea typeface="Cambria Math" panose="02040503050406030204" pitchFamily="18" charset="0"/>
                        </a:rPr>
                        <m:t>𝑠</m:t>
                      </m:r>
                      <m:r>
                        <a:rPr lang="en-CA" b="0" i="1" smtClean="0">
                          <a:latin typeface="Cambria Math" panose="02040503050406030204" pitchFamily="18" charset="0"/>
                          <a:ea typeface="Cambria Math" panose="02040503050406030204" pitchFamily="18" charset="0"/>
                        </a:rPr>
                        <m:t>]</m:t>
                      </m:r>
                    </m:oMath>
                  </m:oMathPara>
                </a14:m>
                <a:endParaRPr lang="en-US"/>
              </a:p>
              <a:p>
                <a:endParaRPr lang="en-US" i="1"/>
              </a:p>
              <a:p>
                <a:r>
                  <a:rPr lang="en-US" i="1"/>
                  <a:t>Examples</a:t>
                </a:r>
                <a:r>
                  <a:rPr lang="en-US"/>
                  <a:t>: REINFORCE, Trust Region Policy Optimization (TRPO), Proximal Policy Optimization (PPO)</a:t>
                </a:r>
              </a:p>
              <a:p>
                <a:pPr marL="457200" lvl="1" indent="0">
                  <a:buNone/>
                </a:pPr>
                <a:endParaRPr lang="en-US"/>
              </a:p>
              <a:p>
                <a:endParaRPr lang="en-US"/>
              </a:p>
              <a:p>
                <a:endParaRPr lang="en-US"/>
              </a:p>
              <a:p>
                <a:endParaRPr lang="en-US"/>
              </a:p>
            </p:txBody>
          </p:sp>
        </mc:Choice>
        <mc:Fallback xmlns="">
          <p:sp>
            <p:nvSpPr>
              <p:cNvPr id="3" name="Content Placeholder 2">
                <a:extLst>
                  <a:ext uri="{FF2B5EF4-FFF2-40B4-BE49-F238E27FC236}">
                    <a16:creationId xmlns:a16="http://schemas.microsoft.com/office/drawing/2014/main" id="{6532C0F6-892D-7460-24BD-CC2F61FEC407}"/>
                  </a:ext>
                </a:extLst>
              </p:cNvPr>
              <p:cNvSpPr>
                <a:spLocks noGrp="1" noRot="1" noChangeAspect="1" noMove="1" noResize="1" noEditPoints="1" noAdjustHandles="1" noChangeArrowheads="1" noChangeShapeType="1" noTextEdit="1"/>
              </p:cNvSpPr>
              <p:nvPr>
                <p:ph idx="1"/>
              </p:nvPr>
            </p:nvSpPr>
            <p:spPr>
              <a:blipFill>
                <a:blip r:embed="rId3"/>
                <a:stretch>
                  <a:fillRect l="-1043" t="-2109"/>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C06EAFA3-45CF-9732-A380-C61BFC8261E8}"/>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8EE15597-B8B2-8D96-914C-674156305E84}"/>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B902569-4723-D6B4-1123-B7567504898A}"/>
              </a:ext>
            </a:extLst>
          </p:cNvPr>
          <p:cNvSpPr>
            <a:spLocks noGrp="1"/>
          </p:cNvSpPr>
          <p:nvPr>
            <p:ph type="sldNum" sz="quarter" idx="12"/>
          </p:nvPr>
        </p:nvSpPr>
        <p:spPr/>
        <p:txBody>
          <a:bodyPr/>
          <a:lstStyle/>
          <a:p>
            <a:fld id="{D4F24A5E-B0D2-394D-9970-9AE06BCB59C1}" type="slidenum">
              <a:rPr lang="en-US" smtClean="0"/>
              <a:t>66</a:t>
            </a:fld>
            <a:endParaRPr lang="en-US"/>
          </a:p>
        </p:txBody>
      </p:sp>
    </p:spTree>
    <p:extLst>
      <p:ext uri="{BB962C8B-B14F-4D97-AF65-F5344CB8AC3E}">
        <p14:creationId xmlns:p14="http://schemas.microsoft.com/office/powerpoint/2010/main" val="3007096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C4BEA-F2C4-B006-C696-CC4FFA169C22}"/>
              </a:ext>
            </a:extLst>
          </p:cNvPr>
          <p:cNvSpPr>
            <a:spLocks noGrp="1"/>
          </p:cNvSpPr>
          <p:nvPr>
            <p:ph type="title"/>
          </p:nvPr>
        </p:nvSpPr>
        <p:spPr/>
        <p:txBody>
          <a:bodyPr/>
          <a:lstStyle/>
          <a:p>
            <a:r>
              <a:rPr lang="en-US"/>
              <a:t>Model-Based Methods</a:t>
            </a:r>
          </a:p>
        </p:txBody>
      </p:sp>
      <p:sp>
        <p:nvSpPr>
          <p:cNvPr id="3" name="Content Placeholder 2">
            <a:extLst>
              <a:ext uri="{FF2B5EF4-FFF2-40B4-BE49-F238E27FC236}">
                <a16:creationId xmlns:a16="http://schemas.microsoft.com/office/drawing/2014/main" id="{6532C0F6-892D-7460-24BD-CC2F61FEC407}"/>
              </a:ext>
            </a:extLst>
          </p:cNvPr>
          <p:cNvSpPr>
            <a:spLocks noGrp="1"/>
          </p:cNvSpPr>
          <p:nvPr>
            <p:ph idx="1"/>
          </p:nvPr>
        </p:nvSpPr>
        <p:spPr>
          <a:xfrm>
            <a:off x="838200" y="1239352"/>
            <a:ext cx="10515600" cy="4916334"/>
          </a:xfrm>
        </p:spPr>
        <p:txBody>
          <a:bodyPr/>
          <a:lstStyle/>
          <a:p>
            <a:r>
              <a:rPr lang="en-US"/>
              <a:t>These methods involve learning a model of the environment and using it to make predictions about future states and rewards</a:t>
            </a:r>
          </a:p>
          <a:p>
            <a:pPr algn="l">
              <a:buFont typeface="Arial" panose="020B0604020202020204" pitchFamily="34" charset="0"/>
              <a:buChar char="•"/>
            </a:pPr>
            <a:endParaRPr lang="en-CA" b="0" i="0">
              <a:effectLst/>
              <a:latin typeface="Söhne"/>
            </a:endParaRPr>
          </a:p>
          <a:p>
            <a:pPr algn="l">
              <a:buFont typeface="Arial" panose="020B0604020202020204" pitchFamily="34" charset="0"/>
              <a:buChar char="•"/>
            </a:pPr>
            <a:r>
              <a:rPr lang="en-CA" b="0" i="0">
                <a:effectLst/>
                <a:latin typeface="Söhne"/>
              </a:rPr>
              <a:t>Tailored solutions for each environment, with no universal algorithm due to the diversity of potential models</a:t>
            </a:r>
          </a:p>
          <a:p>
            <a:pPr marL="0" indent="0" algn="l">
              <a:buNone/>
            </a:pPr>
            <a:endParaRPr lang="en-US"/>
          </a:p>
          <a:p>
            <a:endParaRPr lang="en-US"/>
          </a:p>
          <a:p>
            <a:endParaRPr lang="en-US"/>
          </a:p>
        </p:txBody>
      </p:sp>
      <p:sp>
        <p:nvSpPr>
          <p:cNvPr id="4" name="Date Placeholder 3">
            <a:extLst>
              <a:ext uri="{FF2B5EF4-FFF2-40B4-BE49-F238E27FC236}">
                <a16:creationId xmlns:a16="http://schemas.microsoft.com/office/drawing/2014/main" id="{C06EAFA3-45CF-9732-A380-C61BFC8261E8}"/>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8EE15597-B8B2-8D96-914C-674156305E84}"/>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B902569-4723-D6B4-1123-B7567504898A}"/>
              </a:ext>
            </a:extLst>
          </p:cNvPr>
          <p:cNvSpPr>
            <a:spLocks noGrp="1"/>
          </p:cNvSpPr>
          <p:nvPr>
            <p:ph type="sldNum" sz="quarter" idx="12"/>
          </p:nvPr>
        </p:nvSpPr>
        <p:spPr/>
        <p:txBody>
          <a:bodyPr/>
          <a:lstStyle/>
          <a:p>
            <a:fld id="{D4F24A5E-B0D2-394D-9970-9AE06BCB59C1}" type="slidenum">
              <a:rPr lang="en-US" smtClean="0"/>
              <a:t>67</a:t>
            </a:fld>
            <a:endParaRPr lang="en-US"/>
          </a:p>
        </p:txBody>
      </p:sp>
    </p:spTree>
    <p:extLst>
      <p:ext uri="{BB962C8B-B14F-4D97-AF65-F5344CB8AC3E}">
        <p14:creationId xmlns:p14="http://schemas.microsoft.com/office/powerpoint/2010/main" val="30643738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27245-938C-33B9-54D3-A31B7F8A808D}"/>
              </a:ext>
            </a:extLst>
          </p:cNvPr>
          <p:cNvSpPr>
            <a:spLocks noGrp="1"/>
          </p:cNvSpPr>
          <p:nvPr>
            <p:ph type="title"/>
          </p:nvPr>
        </p:nvSpPr>
        <p:spPr/>
        <p:txBody>
          <a:bodyPr/>
          <a:lstStyle/>
          <a:p>
            <a:r>
              <a:rPr lang="en-US"/>
              <a:t>Proximal Policy Optimization (PPO)</a:t>
            </a:r>
          </a:p>
        </p:txBody>
      </p:sp>
      <p:sp>
        <p:nvSpPr>
          <p:cNvPr id="3" name="Content Placeholder 2">
            <a:extLst>
              <a:ext uri="{FF2B5EF4-FFF2-40B4-BE49-F238E27FC236}">
                <a16:creationId xmlns:a16="http://schemas.microsoft.com/office/drawing/2014/main" id="{3544ADDF-A667-20C8-44DA-6A889386DD1B}"/>
              </a:ext>
            </a:extLst>
          </p:cNvPr>
          <p:cNvSpPr>
            <a:spLocks noGrp="1"/>
          </p:cNvSpPr>
          <p:nvPr>
            <p:ph idx="1"/>
          </p:nvPr>
        </p:nvSpPr>
        <p:spPr>
          <a:xfrm>
            <a:off x="838200" y="1260629"/>
            <a:ext cx="7096432" cy="4916334"/>
          </a:xfrm>
        </p:spPr>
        <p:txBody>
          <a:bodyPr>
            <a:normAutofit fontScale="92500"/>
          </a:bodyPr>
          <a:lstStyle/>
          <a:p>
            <a:r>
              <a:rPr lang="en-US"/>
              <a:t>Introduced by </a:t>
            </a:r>
            <a:r>
              <a:rPr lang="en-US" err="1"/>
              <a:t>OpenAI</a:t>
            </a:r>
            <a:r>
              <a:rPr lang="en-US"/>
              <a:t> in 2017 and is considered as a state-of-the-art policy-based RL algorithm</a:t>
            </a:r>
          </a:p>
          <a:p>
            <a:endParaRPr lang="en-US"/>
          </a:p>
          <a:p>
            <a:r>
              <a:rPr lang="en-US"/>
              <a:t>Enhances training stability in policy updates by limiting the magnitude to prevent large, disruptive changes</a:t>
            </a:r>
          </a:p>
          <a:p>
            <a:endParaRPr lang="en-US"/>
          </a:p>
          <a:p>
            <a:pPr algn="l">
              <a:buFont typeface="Arial" panose="020B0604020202020204" pitchFamily="34" charset="0"/>
              <a:buChar char="•"/>
            </a:pPr>
            <a:r>
              <a:rPr lang="en-CA"/>
              <a:t>Balances between exploration and exploitation by maintaining proximity to proven policies</a:t>
            </a:r>
          </a:p>
          <a:p>
            <a:pPr marL="0" indent="0">
              <a:buNone/>
            </a:pPr>
            <a:br>
              <a:rPr lang="en-CA"/>
            </a:br>
            <a:endParaRPr lang="en-US"/>
          </a:p>
          <a:p>
            <a:endParaRPr lang="en-US"/>
          </a:p>
        </p:txBody>
      </p:sp>
      <p:sp>
        <p:nvSpPr>
          <p:cNvPr id="4" name="Date Placeholder 3">
            <a:extLst>
              <a:ext uri="{FF2B5EF4-FFF2-40B4-BE49-F238E27FC236}">
                <a16:creationId xmlns:a16="http://schemas.microsoft.com/office/drawing/2014/main" id="{86F19AC6-542F-D06A-6265-91254E403750}"/>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C9F3A2A9-77F7-56D5-7547-40C1DD19BEAB}"/>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270E85B-5135-23DF-15B8-46C2BCD32B22}"/>
              </a:ext>
            </a:extLst>
          </p:cNvPr>
          <p:cNvSpPr>
            <a:spLocks noGrp="1"/>
          </p:cNvSpPr>
          <p:nvPr>
            <p:ph type="sldNum" sz="quarter" idx="12"/>
          </p:nvPr>
        </p:nvSpPr>
        <p:spPr/>
        <p:txBody>
          <a:bodyPr/>
          <a:lstStyle/>
          <a:p>
            <a:fld id="{D4F24A5E-B0D2-394D-9970-9AE06BCB59C1}" type="slidenum">
              <a:rPr lang="en-US" smtClean="0"/>
              <a:t>68</a:t>
            </a:fld>
            <a:endParaRPr lang="en-US"/>
          </a:p>
        </p:txBody>
      </p:sp>
      <p:pic>
        <p:nvPicPr>
          <p:cNvPr id="8194" name="Picture 2" descr="Policy Update cliff">
            <a:extLst>
              <a:ext uri="{FF2B5EF4-FFF2-40B4-BE49-F238E27FC236}">
                <a16:creationId xmlns:a16="http://schemas.microsoft.com/office/drawing/2014/main" id="{263B9876-2F00-02A0-58F4-0BA2DD50D7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1235672"/>
            <a:ext cx="3200400" cy="4923693"/>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4">
            <a:extLst>
              <a:ext uri="{FF2B5EF4-FFF2-40B4-BE49-F238E27FC236}">
                <a16:creationId xmlns:a16="http://schemas.microsoft.com/office/drawing/2014/main" id="{885EFC26-5452-7E3D-4D58-0FF763EE1592}"/>
              </a:ext>
            </a:extLst>
          </p:cNvPr>
          <p:cNvSpPr txBox="1">
            <a:spLocks/>
          </p:cNvSpPr>
          <p:nvPr/>
        </p:nvSpPr>
        <p:spPr>
          <a:xfrm>
            <a:off x="7918856" y="6198743"/>
            <a:ext cx="366948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a:solidFill>
                  <a:schemeClr val="tx2">
                    <a:lumMod val="75000"/>
                  </a:schemeClr>
                </a:solidFill>
              </a:rPr>
              <a:t>Source: </a:t>
            </a:r>
            <a:r>
              <a:rPr lang="en-US" i="1">
                <a:solidFill>
                  <a:schemeClr val="tx2">
                    <a:lumMod val="75000"/>
                  </a:schemeClr>
                </a:solidFill>
                <a:hlinkClick r:id="rId4"/>
              </a:rPr>
              <a:t>RL - </a:t>
            </a:r>
            <a:r>
              <a:rPr lang="en-CA" i="1">
                <a:solidFill>
                  <a:schemeClr val="tx2">
                    <a:lumMod val="75000"/>
                  </a:schemeClr>
                </a:solidFill>
                <a:hlinkClick r:id="rId4"/>
              </a:rPr>
              <a:t>Proximal Policy Optimization (PPO) Explained </a:t>
            </a:r>
            <a:r>
              <a:rPr lang="en-CA" i="1">
                <a:solidFill>
                  <a:schemeClr val="tx2">
                    <a:lumMod val="75000"/>
                  </a:schemeClr>
                </a:solidFill>
              </a:rPr>
              <a:t>by Jonathan Hui</a:t>
            </a:r>
            <a:endParaRPr lang="en-US" i="1">
              <a:solidFill>
                <a:schemeClr val="tx2">
                  <a:lumMod val="75000"/>
                </a:schemeClr>
              </a:solidFill>
            </a:endParaRPr>
          </a:p>
        </p:txBody>
      </p:sp>
    </p:spTree>
    <p:extLst>
      <p:ext uri="{BB962C8B-B14F-4D97-AF65-F5344CB8AC3E}">
        <p14:creationId xmlns:p14="http://schemas.microsoft.com/office/powerpoint/2010/main" val="15439526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DE1B3-28CE-CC0C-F03A-4F686648BEBC}"/>
              </a:ext>
            </a:extLst>
          </p:cNvPr>
          <p:cNvSpPr>
            <a:spLocks noGrp="1"/>
          </p:cNvSpPr>
          <p:nvPr>
            <p:ph type="title"/>
          </p:nvPr>
        </p:nvSpPr>
        <p:spPr/>
        <p:txBody>
          <a:bodyPr/>
          <a:lstStyle/>
          <a:p>
            <a:r>
              <a:rPr lang="en-US"/>
              <a:t>PPO</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B7BAF2E-ADBE-FE36-925C-10A2DAE20279}"/>
                  </a:ext>
                </a:extLst>
              </p:cNvPr>
              <p:cNvSpPr>
                <a:spLocks noGrp="1"/>
              </p:cNvSpPr>
              <p:nvPr>
                <p:ph idx="1"/>
              </p:nvPr>
            </p:nvSpPr>
            <p:spPr/>
            <p:txBody>
              <a:bodyPr/>
              <a:lstStyle/>
              <a:p>
                <a:r>
                  <a:rPr lang="en-US" b="1"/>
                  <a:t>Idea</a:t>
                </a:r>
                <a:r>
                  <a:rPr lang="en-US"/>
                  <a:t>: constrain our policy update with a new objective function called the </a:t>
                </a:r>
                <a:r>
                  <a:rPr lang="en-CA" i="1"/>
                  <a:t>clipped surrogate objective function </a:t>
                </a:r>
                <a:r>
                  <a:rPr lang="en-CA"/>
                  <a:t>that will constrain the policy change in a small range using a clip</a:t>
                </a:r>
              </a:p>
              <a:p>
                <a:endParaRPr lang="en-CA"/>
              </a:p>
              <a:p>
                <a:r>
                  <a:rPr lang="en-CA"/>
                  <a:t>Designed to avoid destructive large weight updates</a:t>
                </a:r>
              </a:p>
              <a:p>
                <a:endParaRPr lang="en-CA"/>
              </a:p>
              <a:p>
                <a:pPr marL="0" indent="0">
                  <a:buNone/>
                </a:pPr>
                <a:r>
                  <a:rPr lang="en-CA" b="1" i="1"/>
                  <a:t>Clipped Surrogate Objective Function</a:t>
                </a:r>
                <a:r>
                  <a:rPr lang="en-CA" i="1"/>
                  <a:t>:</a:t>
                </a:r>
                <a:endParaRPr lang="en-CA"/>
              </a:p>
              <a:p>
                <a:endParaRPr lang="en-CA"/>
              </a:p>
              <a:p>
                <a:pPr marL="0" indent="0">
                  <a:buNone/>
                </a:pPr>
                <a14:m>
                  <m:oMathPara xmlns:m="http://schemas.openxmlformats.org/officeDocument/2006/math">
                    <m:oMathParaPr>
                      <m:jc m:val="centerGroup"/>
                    </m:oMathParaPr>
                    <m:oMath xmlns:m="http://schemas.openxmlformats.org/officeDocument/2006/math">
                      <m:sSup>
                        <m:sSupPr>
                          <m:ctrlPr>
                            <a:rPr lang="en-CA" i="1" smtClean="0">
                              <a:latin typeface="Cambria Math" panose="02040503050406030204" pitchFamily="18" charset="0"/>
                            </a:rPr>
                          </m:ctrlPr>
                        </m:sSupPr>
                        <m:e>
                          <m:r>
                            <a:rPr lang="en-CA" b="0" i="1" smtClean="0">
                              <a:latin typeface="Cambria Math" panose="02040503050406030204" pitchFamily="18" charset="0"/>
                            </a:rPr>
                            <m:t>𝐿</m:t>
                          </m:r>
                        </m:e>
                        <m:sup>
                          <m:r>
                            <a:rPr lang="en-CA" b="0" i="1" smtClean="0">
                              <a:latin typeface="Cambria Math" panose="02040503050406030204" pitchFamily="18" charset="0"/>
                            </a:rPr>
                            <m:t>𝐶𝐿𝐼𝑃</m:t>
                          </m:r>
                        </m:sup>
                      </m:sSup>
                      <m:d>
                        <m:dPr>
                          <m:ctrlPr>
                            <a:rPr lang="en-CA" b="0" i="1" smtClean="0">
                              <a:latin typeface="Cambria Math" panose="02040503050406030204" pitchFamily="18" charset="0"/>
                            </a:rPr>
                          </m:ctrlPr>
                        </m:dPr>
                        <m:e>
                          <m:r>
                            <a:rPr lang="en-CA" b="0" i="1" smtClean="0">
                              <a:latin typeface="Cambria Math" panose="02040503050406030204" pitchFamily="18" charset="0"/>
                              <a:ea typeface="Cambria Math" panose="02040503050406030204" pitchFamily="18" charset="0"/>
                            </a:rPr>
                            <m:t>𝜃</m:t>
                          </m:r>
                        </m:e>
                      </m:d>
                      <m:r>
                        <a:rPr lang="en-CA" b="0" i="1" smtClean="0">
                          <a:latin typeface="Cambria Math" panose="02040503050406030204" pitchFamily="18" charset="0"/>
                          <a:ea typeface="Cambria Math" panose="02040503050406030204" pitchFamily="18" charset="0"/>
                        </a:rPr>
                        <m:t>= </m:t>
                      </m:r>
                      <m:sSub>
                        <m:sSubPr>
                          <m:ctrlPr>
                            <a:rPr lang="en-CA" b="0" i="1" smtClean="0">
                              <a:latin typeface="Cambria Math" panose="02040503050406030204" pitchFamily="18" charset="0"/>
                              <a:ea typeface="Cambria Math" panose="02040503050406030204" pitchFamily="18" charset="0"/>
                            </a:rPr>
                          </m:ctrlPr>
                        </m:sSubPr>
                        <m:e>
                          <m:acc>
                            <m:accPr>
                              <m:chr m:val="̂"/>
                              <m:ctrlPr>
                                <a:rPr lang="en-CA" i="1">
                                  <a:latin typeface="Cambria Math" panose="02040503050406030204" pitchFamily="18" charset="0"/>
                                  <a:ea typeface="Cambria Math" panose="02040503050406030204" pitchFamily="18" charset="0"/>
                                </a:rPr>
                              </m:ctrlPr>
                            </m:accPr>
                            <m:e>
                              <m:r>
                                <a:rPr lang="en-CA" i="1">
                                  <a:latin typeface="Cambria Math" panose="02040503050406030204" pitchFamily="18" charset="0"/>
                                  <a:ea typeface="Cambria Math" panose="02040503050406030204" pitchFamily="18" charset="0"/>
                                </a:rPr>
                                <m:t>𝔼</m:t>
                              </m:r>
                            </m:e>
                          </m:acc>
                        </m:e>
                        <m:sub>
                          <m:r>
                            <a:rPr lang="en-CA" b="0" i="1" smtClean="0">
                              <a:latin typeface="Cambria Math" panose="02040503050406030204" pitchFamily="18" charset="0"/>
                              <a:ea typeface="Cambria Math" panose="02040503050406030204" pitchFamily="18" charset="0"/>
                            </a:rPr>
                            <m:t>𝑡</m:t>
                          </m:r>
                        </m:sub>
                      </m:sSub>
                      <m:r>
                        <a:rPr lang="en-CA" b="0" i="1" smtClean="0">
                          <a:latin typeface="Cambria Math" panose="02040503050406030204" pitchFamily="18" charset="0"/>
                          <a:ea typeface="Cambria Math" panose="02040503050406030204" pitchFamily="18" charset="0"/>
                        </a:rPr>
                        <m:t>[</m:t>
                      </m:r>
                      <m:func>
                        <m:funcPr>
                          <m:ctrlPr>
                            <a:rPr lang="en-CA" b="0" i="1" smtClean="0">
                              <a:latin typeface="Cambria Math" panose="02040503050406030204" pitchFamily="18" charset="0"/>
                              <a:ea typeface="Cambria Math" panose="02040503050406030204" pitchFamily="18" charset="0"/>
                            </a:rPr>
                          </m:ctrlPr>
                        </m:funcPr>
                        <m:fName>
                          <m:r>
                            <m:rPr>
                              <m:sty m:val="p"/>
                            </m:rPr>
                            <a:rPr lang="en-CA" b="0" i="0" smtClean="0">
                              <a:latin typeface="Cambria Math" panose="02040503050406030204" pitchFamily="18" charset="0"/>
                              <a:ea typeface="Cambria Math" panose="02040503050406030204" pitchFamily="18" charset="0"/>
                            </a:rPr>
                            <m:t>min</m:t>
                          </m:r>
                        </m:fName>
                        <m:e>
                          <m:d>
                            <m:dPr>
                              <m:ctrlPr>
                                <a:rPr lang="en-CA" b="0" i="1" smtClean="0">
                                  <a:latin typeface="Cambria Math" panose="02040503050406030204" pitchFamily="18" charset="0"/>
                                  <a:ea typeface="Cambria Math" panose="02040503050406030204" pitchFamily="18" charset="0"/>
                                </a:rPr>
                              </m:ctrlPr>
                            </m:dPr>
                            <m:e>
                              <m:sSub>
                                <m:sSubPr>
                                  <m:ctrlPr>
                                    <a:rPr lang="en-CA" b="0" i="1" smtClean="0">
                                      <a:latin typeface="Cambria Math" panose="02040503050406030204" pitchFamily="18" charset="0"/>
                                      <a:ea typeface="Cambria Math" panose="02040503050406030204" pitchFamily="18" charset="0"/>
                                    </a:rPr>
                                  </m:ctrlPr>
                                </m:sSubPr>
                                <m:e>
                                  <m:r>
                                    <a:rPr lang="en-CA" b="0" i="1" smtClean="0">
                                      <a:latin typeface="Cambria Math" panose="02040503050406030204" pitchFamily="18" charset="0"/>
                                      <a:ea typeface="Cambria Math" panose="02040503050406030204" pitchFamily="18" charset="0"/>
                                    </a:rPr>
                                    <m:t>𝑟</m:t>
                                  </m:r>
                                </m:e>
                                <m:sub>
                                  <m:r>
                                    <a:rPr lang="en-CA" b="0" i="1" smtClean="0">
                                      <a:latin typeface="Cambria Math" panose="02040503050406030204" pitchFamily="18" charset="0"/>
                                      <a:ea typeface="Cambria Math" panose="02040503050406030204" pitchFamily="18" charset="0"/>
                                    </a:rPr>
                                    <m:t>𝑡</m:t>
                                  </m:r>
                                </m:sub>
                              </m:sSub>
                              <m:d>
                                <m:dPr>
                                  <m:ctrlPr>
                                    <a:rPr lang="en-CA" i="1">
                                      <a:latin typeface="Cambria Math" panose="02040503050406030204" pitchFamily="18" charset="0"/>
                                    </a:rPr>
                                  </m:ctrlPr>
                                </m:dPr>
                                <m:e>
                                  <m:r>
                                    <a:rPr lang="en-CA" i="1">
                                      <a:latin typeface="Cambria Math" panose="02040503050406030204" pitchFamily="18" charset="0"/>
                                      <a:ea typeface="Cambria Math" panose="02040503050406030204" pitchFamily="18" charset="0"/>
                                    </a:rPr>
                                    <m:t>𝜃</m:t>
                                  </m:r>
                                </m:e>
                              </m:d>
                              <m:sSub>
                                <m:sSubPr>
                                  <m:ctrlPr>
                                    <a:rPr lang="en-CA" i="1">
                                      <a:latin typeface="Cambria Math" panose="02040503050406030204" pitchFamily="18" charset="0"/>
                                      <a:ea typeface="Cambria Math" panose="02040503050406030204" pitchFamily="18" charset="0"/>
                                    </a:rPr>
                                  </m:ctrlPr>
                                </m:sSubPr>
                                <m:e>
                                  <m:acc>
                                    <m:accPr>
                                      <m:chr m:val="̂"/>
                                      <m:ctrlPr>
                                        <a:rPr lang="en-CA" i="1">
                                          <a:latin typeface="Cambria Math" panose="02040503050406030204" pitchFamily="18" charset="0"/>
                                          <a:ea typeface="Cambria Math" panose="02040503050406030204" pitchFamily="18" charset="0"/>
                                        </a:rPr>
                                      </m:ctrlPr>
                                    </m:accPr>
                                    <m:e>
                                      <m:r>
                                        <a:rPr lang="en-CA" b="0" i="1" smtClean="0">
                                          <a:latin typeface="Cambria Math" panose="02040503050406030204" pitchFamily="18" charset="0"/>
                                          <a:ea typeface="Cambria Math" panose="02040503050406030204" pitchFamily="18" charset="0"/>
                                        </a:rPr>
                                        <m:t>𝐴</m:t>
                                      </m:r>
                                    </m:e>
                                  </m:acc>
                                </m:e>
                                <m:sub>
                                  <m:r>
                                    <a:rPr lang="en-CA" i="1">
                                      <a:latin typeface="Cambria Math" panose="02040503050406030204" pitchFamily="18" charset="0"/>
                                      <a:ea typeface="Cambria Math" panose="02040503050406030204" pitchFamily="18" charset="0"/>
                                    </a:rPr>
                                    <m:t>𝑡</m:t>
                                  </m:r>
                                </m:sub>
                              </m:sSub>
                              <m:r>
                                <a:rPr lang="en-CA" b="0" i="1" smtClean="0">
                                  <a:latin typeface="Cambria Math" panose="02040503050406030204" pitchFamily="18" charset="0"/>
                                  <a:ea typeface="Cambria Math" panose="02040503050406030204" pitchFamily="18" charset="0"/>
                                </a:rPr>
                                <m:t>, </m:t>
                              </m:r>
                              <m:r>
                                <a:rPr lang="en-CA" b="0" i="1" smtClean="0">
                                  <a:latin typeface="Cambria Math" panose="02040503050406030204" pitchFamily="18" charset="0"/>
                                  <a:ea typeface="Cambria Math" panose="02040503050406030204" pitchFamily="18" charset="0"/>
                                </a:rPr>
                                <m:t>𝑐𝑙𝑖𝑝</m:t>
                              </m:r>
                              <m:d>
                                <m:dPr>
                                  <m:ctrlPr>
                                    <a:rPr lang="en-CA" b="0" i="1" smtClean="0">
                                      <a:latin typeface="Cambria Math" panose="02040503050406030204" pitchFamily="18" charset="0"/>
                                      <a:ea typeface="Cambria Math" panose="02040503050406030204" pitchFamily="18" charset="0"/>
                                    </a:rPr>
                                  </m:ctrlPr>
                                </m:dPr>
                                <m:e>
                                  <m:sSub>
                                    <m:sSubPr>
                                      <m:ctrlPr>
                                        <a:rPr lang="en-CA" i="1">
                                          <a:latin typeface="Cambria Math" panose="02040503050406030204" pitchFamily="18" charset="0"/>
                                          <a:ea typeface="Cambria Math" panose="02040503050406030204" pitchFamily="18" charset="0"/>
                                        </a:rPr>
                                      </m:ctrlPr>
                                    </m:sSubPr>
                                    <m:e>
                                      <m:r>
                                        <a:rPr lang="en-CA" i="1">
                                          <a:latin typeface="Cambria Math" panose="02040503050406030204" pitchFamily="18" charset="0"/>
                                          <a:ea typeface="Cambria Math" panose="02040503050406030204" pitchFamily="18" charset="0"/>
                                        </a:rPr>
                                        <m:t>𝑟</m:t>
                                      </m:r>
                                    </m:e>
                                    <m:sub>
                                      <m:r>
                                        <a:rPr lang="en-CA" i="1">
                                          <a:latin typeface="Cambria Math" panose="02040503050406030204" pitchFamily="18" charset="0"/>
                                          <a:ea typeface="Cambria Math" panose="02040503050406030204" pitchFamily="18" charset="0"/>
                                        </a:rPr>
                                        <m:t>𝑡</m:t>
                                      </m:r>
                                    </m:sub>
                                  </m:sSub>
                                  <m:d>
                                    <m:dPr>
                                      <m:ctrlPr>
                                        <a:rPr lang="en-CA" i="1">
                                          <a:latin typeface="Cambria Math" panose="02040503050406030204" pitchFamily="18" charset="0"/>
                                        </a:rPr>
                                      </m:ctrlPr>
                                    </m:dPr>
                                    <m:e>
                                      <m:r>
                                        <a:rPr lang="en-CA" i="1">
                                          <a:latin typeface="Cambria Math" panose="02040503050406030204" pitchFamily="18" charset="0"/>
                                          <a:ea typeface="Cambria Math" panose="02040503050406030204" pitchFamily="18" charset="0"/>
                                        </a:rPr>
                                        <m:t>𝜃</m:t>
                                      </m:r>
                                    </m:e>
                                  </m:d>
                                  <m:r>
                                    <a:rPr lang="en-CA" b="0" i="1" smtClean="0">
                                      <a:latin typeface="Cambria Math" panose="02040503050406030204" pitchFamily="18" charset="0"/>
                                      <a:ea typeface="Cambria Math" panose="02040503050406030204" pitchFamily="18" charset="0"/>
                                    </a:rPr>
                                    <m:t>, 1−</m:t>
                                  </m:r>
                                  <m:r>
                                    <a:rPr lang="en-CA" b="0" i="1" smtClean="0">
                                      <a:latin typeface="Cambria Math" panose="02040503050406030204" pitchFamily="18" charset="0"/>
                                      <a:ea typeface="Cambria Math" panose="02040503050406030204" pitchFamily="18" charset="0"/>
                                    </a:rPr>
                                    <m:t>𝜖</m:t>
                                  </m:r>
                                  <m:r>
                                    <a:rPr lang="en-CA" b="0" i="1" smtClean="0">
                                      <a:latin typeface="Cambria Math" panose="02040503050406030204" pitchFamily="18" charset="0"/>
                                      <a:ea typeface="Cambria Math" panose="02040503050406030204" pitchFamily="18" charset="0"/>
                                    </a:rPr>
                                    <m:t>, 1+</m:t>
                                  </m:r>
                                  <m:r>
                                    <a:rPr lang="en-CA" i="1">
                                      <a:latin typeface="Cambria Math" panose="02040503050406030204" pitchFamily="18" charset="0"/>
                                      <a:ea typeface="Cambria Math" panose="02040503050406030204" pitchFamily="18" charset="0"/>
                                    </a:rPr>
                                    <m:t>𝜖</m:t>
                                  </m:r>
                                </m:e>
                              </m:d>
                              <m:sSub>
                                <m:sSubPr>
                                  <m:ctrlPr>
                                    <a:rPr lang="en-CA" i="1">
                                      <a:latin typeface="Cambria Math" panose="02040503050406030204" pitchFamily="18" charset="0"/>
                                      <a:ea typeface="Cambria Math" panose="02040503050406030204" pitchFamily="18" charset="0"/>
                                    </a:rPr>
                                  </m:ctrlPr>
                                </m:sSubPr>
                                <m:e>
                                  <m:acc>
                                    <m:accPr>
                                      <m:chr m:val="̂"/>
                                      <m:ctrlPr>
                                        <a:rPr lang="en-CA" i="1">
                                          <a:latin typeface="Cambria Math" panose="02040503050406030204" pitchFamily="18" charset="0"/>
                                          <a:ea typeface="Cambria Math" panose="02040503050406030204" pitchFamily="18" charset="0"/>
                                        </a:rPr>
                                      </m:ctrlPr>
                                    </m:accPr>
                                    <m:e>
                                      <m:r>
                                        <a:rPr lang="en-CA" i="1">
                                          <a:latin typeface="Cambria Math" panose="02040503050406030204" pitchFamily="18" charset="0"/>
                                          <a:ea typeface="Cambria Math" panose="02040503050406030204" pitchFamily="18" charset="0"/>
                                        </a:rPr>
                                        <m:t>𝐴</m:t>
                                      </m:r>
                                    </m:e>
                                  </m:acc>
                                </m:e>
                                <m:sub>
                                  <m:r>
                                    <a:rPr lang="en-CA" i="1">
                                      <a:latin typeface="Cambria Math" panose="02040503050406030204" pitchFamily="18" charset="0"/>
                                      <a:ea typeface="Cambria Math" panose="02040503050406030204" pitchFamily="18" charset="0"/>
                                    </a:rPr>
                                    <m:t>𝑡</m:t>
                                  </m:r>
                                </m:sub>
                              </m:sSub>
                            </m:e>
                          </m:d>
                        </m:e>
                      </m:func>
                      <m:r>
                        <a:rPr lang="en-CA" b="0" i="1" smtClean="0">
                          <a:latin typeface="Cambria Math" panose="02040503050406030204" pitchFamily="18" charset="0"/>
                          <a:ea typeface="Cambria Math" panose="02040503050406030204" pitchFamily="18" charset="0"/>
                        </a:rPr>
                        <m:t>]</m:t>
                      </m:r>
                    </m:oMath>
                  </m:oMathPara>
                </a14:m>
                <a:endParaRPr lang="en-CA"/>
              </a:p>
              <a:p>
                <a:pPr marL="0" indent="0">
                  <a:buNone/>
                </a:pPr>
                <a:endParaRPr lang="en-US"/>
              </a:p>
              <a:p>
                <a:endParaRPr lang="en-US"/>
              </a:p>
            </p:txBody>
          </p:sp>
        </mc:Choice>
        <mc:Fallback xmlns="">
          <p:sp>
            <p:nvSpPr>
              <p:cNvPr id="3" name="Content Placeholder 2">
                <a:extLst>
                  <a:ext uri="{FF2B5EF4-FFF2-40B4-BE49-F238E27FC236}">
                    <a16:creationId xmlns:a16="http://schemas.microsoft.com/office/drawing/2014/main" id="{4B7BAF2E-ADBE-FE36-925C-10A2DAE20279}"/>
                  </a:ext>
                </a:extLst>
              </p:cNvPr>
              <p:cNvSpPr>
                <a:spLocks noGrp="1" noRot="1" noChangeAspect="1" noMove="1" noResize="1" noEditPoints="1" noAdjustHandles="1" noChangeArrowheads="1" noChangeShapeType="1" noTextEdit="1"/>
              </p:cNvSpPr>
              <p:nvPr>
                <p:ph idx="1"/>
              </p:nvPr>
            </p:nvSpPr>
            <p:spPr>
              <a:blipFill>
                <a:blip r:embed="rId3"/>
                <a:stretch>
                  <a:fillRect l="-1217" t="-2109" r="-1391"/>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44FBEDFD-22C0-E99B-3742-4BE24F4C387E}"/>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8982277E-8BDE-31C9-6ED2-8F9299AB21E7}"/>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461915AE-133B-BA3F-477D-CF9258C092CD}"/>
              </a:ext>
            </a:extLst>
          </p:cNvPr>
          <p:cNvSpPr>
            <a:spLocks noGrp="1"/>
          </p:cNvSpPr>
          <p:nvPr>
            <p:ph type="sldNum" sz="quarter" idx="12"/>
          </p:nvPr>
        </p:nvSpPr>
        <p:spPr/>
        <p:txBody>
          <a:bodyPr/>
          <a:lstStyle/>
          <a:p>
            <a:fld id="{D4F24A5E-B0D2-394D-9970-9AE06BCB59C1}" type="slidenum">
              <a:rPr lang="en-US" smtClean="0"/>
              <a:t>69</a:t>
            </a:fld>
            <a:endParaRPr lang="en-US"/>
          </a:p>
        </p:txBody>
      </p:sp>
    </p:spTree>
    <p:extLst>
      <p:ext uri="{BB962C8B-B14F-4D97-AF65-F5344CB8AC3E}">
        <p14:creationId xmlns:p14="http://schemas.microsoft.com/office/powerpoint/2010/main" val="2428418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63F1C4-12A5-9877-A35E-6B37DF339AC2}"/>
              </a:ext>
            </a:extLst>
          </p:cNvPr>
          <p:cNvSpPr>
            <a:spLocks noGrp="1"/>
          </p:cNvSpPr>
          <p:nvPr>
            <p:ph type="title"/>
          </p:nvPr>
        </p:nvSpPr>
        <p:spPr/>
        <p:txBody>
          <a:bodyPr/>
          <a:lstStyle/>
          <a:p>
            <a:r>
              <a:rPr lang="en-US">
                <a:cs typeface="Calibri Light"/>
              </a:rPr>
              <a:t>Improve Performance of LMs Zero-shot</a:t>
            </a:r>
          </a:p>
        </p:txBody>
      </p:sp>
      <p:sp>
        <p:nvSpPr>
          <p:cNvPr id="6" name="Content Placeholder 5">
            <a:extLst>
              <a:ext uri="{FF2B5EF4-FFF2-40B4-BE49-F238E27FC236}">
                <a16:creationId xmlns:a16="http://schemas.microsoft.com/office/drawing/2014/main" id="{59CCAB7A-70C8-9175-6E2D-DD2B9A0C14DE}"/>
              </a:ext>
            </a:extLst>
          </p:cNvPr>
          <p:cNvSpPr>
            <a:spLocks noGrp="1"/>
          </p:cNvSpPr>
          <p:nvPr>
            <p:ph idx="1"/>
          </p:nvPr>
        </p:nvSpPr>
        <p:spPr/>
        <p:txBody>
          <a:bodyPr vert="horz" lIns="91440" tIns="45720" rIns="91440" bIns="45720" rtlCol="0" anchor="t">
            <a:normAutofit/>
          </a:bodyPr>
          <a:lstStyle/>
          <a:p>
            <a:pPr marL="800100" lvl="1" indent="-342900"/>
            <a:r>
              <a:rPr lang="en-US" sz="3000" b="1">
                <a:ea typeface="+mn-lt"/>
                <a:cs typeface="+mn-lt"/>
              </a:rPr>
              <a:t>Finetuned Language Models Are Zero-shot Learners (FLAN), Jason Wei et. al,  ICLR 2022, from Google Research</a:t>
            </a:r>
          </a:p>
          <a:p>
            <a:pPr marL="800100" lvl="1" indent="-342900"/>
            <a:endParaRPr lang="en-US" sz="3000">
              <a:solidFill>
                <a:srgbClr val="000000"/>
              </a:solidFill>
              <a:cs typeface="Calibri"/>
            </a:endParaRPr>
          </a:p>
          <a:p>
            <a:pPr marL="800100" lvl="1" indent="-342900"/>
            <a:r>
              <a:rPr lang="en-US" sz="3000">
                <a:solidFill>
                  <a:srgbClr val="000000"/>
                </a:solidFill>
                <a:cs typeface="Calibri"/>
              </a:rPr>
              <a:t>Multitask Prompted </a:t>
            </a:r>
            <a:r>
              <a:rPr lang="en-US" sz="3000">
                <a:ea typeface="+mn-lt"/>
                <a:cs typeface="+mn-lt"/>
              </a:rPr>
              <a:t>Training</a:t>
            </a:r>
            <a:r>
              <a:rPr lang="en-US" sz="3000">
                <a:solidFill>
                  <a:srgbClr val="000000"/>
                </a:solidFill>
                <a:cs typeface="Calibri"/>
              </a:rPr>
              <a:t> Enables Zero-shot Task Generalization (T0), </a:t>
            </a:r>
            <a:r>
              <a:rPr lang="en-US" sz="3000">
                <a:solidFill>
                  <a:srgbClr val="000000"/>
                </a:solidFill>
                <a:ea typeface="+mn-lt"/>
                <a:cs typeface="+mn-lt"/>
              </a:rPr>
              <a:t>Victor Sanh et. al, ICLR 2022, from Hugging Face</a:t>
            </a:r>
          </a:p>
          <a:p>
            <a:pPr marL="800100" lvl="1" indent="-342900"/>
            <a:endParaRPr lang="en-US" sz="3000">
              <a:solidFill>
                <a:srgbClr val="000000"/>
              </a:solidFill>
              <a:cs typeface="Calibri"/>
            </a:endParaRPr>
          </a:p>
          <a:p>
            <a:pPr marL="800100" lvl="1" indent="-342900"/>
            <a:r>
              <a:rPr lang="en-US" sz="3000">
                <a:solidFill>
                  <a:srgbClr val="000000"/>
                </a:solidFill>
                <a:ea typeface="+mn-lt"/>
                <a:cs typeface="+mn-lt"/>
              </a:rPr>
              <a:t>LIMA: Less Is More for Alignment, </a:t>
            </a:r>
            <a:r>
              <a:rPr lang="en-US" sz="3000" err="1">
                <a:solidFill>
                  <a:srgbClr val="000000"/>
                </a:solidFill>
                <a:ea typeface="+mn-lt"/>
                <a:cs typeface="+mn-lt"/>
              </a:rPr>
              <a:t>Chunting</a:t>
            </a:r>
            <a:r>
              <a:rPr lang="en-US" sz="3000">
                <a:solidFill>
                  <a:srgbClr val="000000"/>
                </a:solidFill>
                <a:ea typeface="+mn-lt"/>
                <a:cs typeface="+mn-lt"/>
              </a:rPr>
              <a:t> Zhou et. Al, </a:t>
            </a:r>
            <a:r>
              <a:rPr lang="en-US" sz="3000" err="1">
                <a:solidFill>
                  <a:srgbClr val="000000"/>
                </a:solidFill>
                <a:ea typeface="+mn-lt"/>
                <a:cs typeface="+mn-lt"/>
              </a:rPr>
              <a:t>arXiv</a:t>
            </a:r>
            <a:r>
              <a:rPr lang="en-US" sz="3000">
                <a:solidFill>
                  <a:srgbClr val="000000"/>
                </a:solidFill>
                <a:ea typeface="+mn-lt"/>
                <a:cs typeface="+mn-lt"/>
              </a:rPr>
              <a:t> preprint 2023, from Meta AI</a:t>
            </a:r>
            <a:endParaRPr lang="en-US" sz="3000">
              <a:solidFill>
                <a:srgbClr val="000000"/>
              </a:solidFill>
              <a:cs typeface="Calibri"/>
            </a:endParaRPr>
          </a:p>
          <a:p>
            <a:pPr marL="800100" lvl="1" indent="-342900"/>
            <a:endParaRPr lang="en-US" sz="3000">
              <a:cs typeface="Calibri"/>
            </a:endParaRPr>
          </a:p>
          <a:p>
            <a:pPr marL="800100" lvl="1" indent="-342900"/>
            <a:endParaRPr lang="en-US">
              <a:cs typeface="Calibri"/>
            </a:endParaRPr>
          </a:p>
        </p:txBody>
      </p:sp>
      <p:sp>
        <p:nvSpPr>
          <p:cNvPr id="2" name="Date Placeholder 1">
            <a:extLst>
              <a:ext uri="{FF2B5EF4-FFF2-40B4-BE49-F238E27FC236}">
                <a16:creationId xmlns:a16="http://schemas.microsoft.com/office/drawing/2014/main" id="{B25EFDBE-07F3-320C-6481-3BFDE6276A07}"/>
              </a:ext>
            </a:extLst>
          </p:cNvPr>
          <p:cNvSpPr>
            <a:spLocks noGrp="1"/>
          </p:cNvSpPr>
          <p:nvPr>
            <p:ph type="dt" sz="half" idx="10"/>
          </p:nvPr>
        </p:nvSpPr>
        <p:spPr/>
        <p:txBody>
          <a:bodyPr/>
          <a:lstStyle/>
          <a:p>
            <a:fld id="{9A561D02-7E11-1544-897F-A30819BC8F60}" type="datetime1">
              <a:rPr lang="en-CA" smtClean="0"/>
              <a:t>2024-04-04</a:t>
            </a:fld>
            <a:endParaRPr lang="en-US"/>
          </a:p>
        </p:txBody>
      </p:sp>
      <p:sp>
        <p:nvSpPr>
          <p:cNvPr id="3" name="Footer Placeholder 2">
            <a:extLst>
              <a:ext uri="{FF2B5EF4-FFF2-40B4-BE49-F238E27FC236}">
                <a16:creationId xmlns:a16="http://schemas.microsoft.com/office/drawing/2014/main" id="{19D13BBC-FECD-E1BD-44A2-106829173839}"/>
              </a:ext>
            </a:extLst>
          </p:cNvPr>
          <p:cNvSpPr>
            <a:spLocks noGrp="1"/>
          </p:cNvSpPr>
          <p:nvPr>
            <p:ph type="ftr" sz="quarter" idx="11"/>
          </p:nvPr>
        </p:nvSpPr>
        <p:spPr/>
        <p:txBody>
          <a:bodyPr/>
          <a:lstStyle/>
          <a:p>
            <a:r>
              <a:rPr lang="en-US"/>
              <a:t>Slides created for CS886 at UWaterloo</a:t>
            </a:r>
          </a:p>
        </p:txBody>
      </p:sp>
      <p:sp>
        <p:nvSpPr>
          <p:cNvPr id="4" name="Slide Number Placeholder 3">
            <a:extLst>
              <a:ext uri="{FF2B5EF4-FFF2-40B4-BE49-F238E27FC236}">
                <a16:creationId xmlns:a16="http://schemas.microsoft.com/office/drawing/2014/main" id="{F6E3BF27-1BBC-3640-522C-F40459612197}"/>
              </a:ext>
            </a:extLst>
          </p:cNvPr>
          <p:cNvSpPr>
            <a:spLocks noGrp="1"/>
          </p:cNvSpPr>
          <p:nvPr>
            <p:ph type="sldNum" sz="quarter" idx="12"/>
          </p:nvPr>
        </p:nvSpPr>
        <p:spPr/>
        <p:txBody>
          <a:bodyPr/>
          <a:lstStyle/>
          <a:p>
            <a:fld id="{D4F24A5E-B0D2-394D-9970-9AE06BCB59C1}" type="slidenum">
              <a:rPr lang="en-US" smtClean="0"/>
              <a:t>7</a:t>
            </a:fld>
            <a:endParaRPr lang="en-US"/>
          </a:p>
        </p:txBody>
      </p:sp>
    </p:spTree>
    <p:extLst>
      <p:ext uri="{BB962C8B-B14F-4D97-AF65-F5344CB8AC3E}">
        <p14:creationId xmlns:p14="http://schemas.microsoft.com/office/powerpoint/2010/main" val="42642306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BF242-9EF8-38CE-279B-65C02A723989}"/>
              </a:ext>
            </a:extLst>
          </p:cNvPr>
          <p:cNvSpPr>
            <a:spLocks noGrp="1"/>
          </p:cNvSpPr>
          <p:nvPr>
            <p:ph type="title"/>
          </p:nvPr>
        </p:nvSpPr>
        <p:spPr/>
        <p:txBody>
          <a:bodyPr/>
          <a:lstStyle/>
          <a:p>
            <a:r>
              <a:rPr lang="en-US"/>
              <a:t>PPO – Ratio Function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BE4FF8F-1316-625D-AB44-82E2BA22F2E6}"/>
                  </a:ext>
                </a:extLst>
              </p:cNvPr>
              <p:cNvSpPr>
                <a:spLocks noGrp="1"/>
              </p:cNvSpPr>
              <p:nvPr>
                <p:ph idx="1"/>
              </p:nvPr>
            </p:nvSpPr>
            <p:spPr/>
            <p:txBody>
              <a:bodyPr>
                <a:normAutofit/>
              </a:bodyPr>
              <a:lstStyle/>
              <a:p>
                <a:pPr marL="0" indent="0">
                  <a:buNone/>
                </a:pPr>
                <a14:m>
                  <m:oMathPara xmlns:m="http://schemas.openxmlformats.org/officeDocument/2006/math">
                    <m:oMathParaPr>
                      <m:jc m:val="centerGroup"/>
                    </m:oMathParaPr>
                    <m:oMath xmlns:m="http://schemas.openxmlformats.org/officeDocument/2006/math">
                      <m:sSup>
                        <m:sSupPr>
                          <m:ctrlPr>
                            <a:rPr lang="en-CA" i="1" smtClean="0">
                              <a:latin typeface="Cambria Math" panose="02040503050406030204" pitchFamily="18" charset="0"/>
                            </a:rPr>
                          </m:ctrlPr>
                        </m:sSupPr>
                        <m:e>
                          <m:r>
                            <a:rPr lang="en-CA" b="0" i="1" smtClean="0">
                              <a:latin typeface="Cambria Math" panose="02040503050406030204" pitchFamily="18" charset="0"/>
                            </a:rPr>
                            <m:t>𝐿</m:t>
                          </m:r>
                        </m:e>
                        <m:sup>
                          <m:r>
                            <a:rPr lang="en-CA" b="0" i="1" smtClean="0">
                              <a:latin typeface="Cambria Math" panose="02040503050406030204" pitchFamily="18" charset="0"/>
                            </a:rPr>
                            <m:t>𝐶𝐿𝐼𝑃</m:t>
                          </m:r>
                        </m:sup>
                      </m:sSup>
                      <m:d>
                        <m:dPr>
                          <m:ctrlPr>
                            <a:rPr lang="en-CA" b="0" i="1" smtClean="0">
                              <a:latin typeface="Cambria Math" panose="02040503050406030204" pitchFamily="18" charset="0"/>
                            </a:rPr>
                          </m:ctrlPr>
                        </m:dPr>
                        <m:e>
                          <m:r>
                            <a:rPr lang="en-CA" b="0" i="1" smtClean="0">
                              <a:latin typeface="Cambria Math" panose="02040503050406030204" pitchFamily="18" charset="0"/>
                              <a:ea typeface="Cambria Math" panose="02040503050406030204" pitchFamily="18" charset="0"/>
                            </a:rPr>
                            <m:t>𝜃</m:t>
                          </m:r>
                        </m:e>
                      </m:d>
                      <m:r>
                        <a:rPr lang="en-CA" b="0" i="1" smtClean="0">
                          <a:latin typeface="Cambria Math" panose="02040503050406030204" pitchFamily="18" charset="0"/>
                          <a:ea typeface="Cambria Math" panose="02040503050406030204" pitchFamily="18" charset="0"/>
                        </a:rPr>
                        <m:t>= </m:t>
                      </m:r>
                      <m:sSub>
                        <m:sSubPr>
                          <m:ctrlPr>
                            <a:rPr lang="en-CA" b="0" i="1" smtClean="0">
                              <a:latin typeface="Cambria Math" panose="02040503050406030204" pitchFamily="18" charset="0"/>
                              <a:ea typeface="Cambria Math" panose="02040503050406030204" pitchFamily="18" charset="0"/>
                            </a:rPr>
                          </m:ctrlPr>
                        </m:sSubPr>
                        <m:e>
                          <m:acc>
                            <m:accPr>
                              <m:chr m:val="̂"/>
                              <m:ctrlPr>
                                <a:rPr lang="en-CA" i="1">
                                  <a:latin typeface="Cambria Math" panose="02040503050406030204" pitchFamily="18" charset="0"/>
                                  <a:ea typeface="Cambria Math" panose="02040503050406030204" pitchFamily="18" charset="0"/>
                                </a:rPr>
                              </m:ctrlPr>
                            </m:accPr>
                            <m:e>
                              <m:r>
                                <a:rPr lang="en-CA" i="1">
                                  <a:latin typeface="Cambria Math" panose="02040503050406030204" pitchFamily="18" charset="0"/>
                                  <a:ea typeface="Cambria Math" panose="02040503050406030204" pitchFamily="18" charset="0"/>
                                </a:rPr>
                                <m:t>𝔼</m:t>
                              </m:r>
                            </m:e>
                          </m:acc>
                        </m:e>
                        <m:sub>
                          <m:r>
                            <a:rPr lang="en-CA" b="0" i="1" smtClean="0">
                              <a:latin typeface="Cambria Math" panose="02040503050406030204" pitchFamily="18" charset="0"/>
                              <a:ea typeface="Cambria Math" panose="02040503050406030204" pitchFamily="18" charset="0"/>
                            </a:rPr>
                            <m:t>𝑡</m:t>
                          </m:r>
                        </m:sub>
                      </m:sSub>
                      <m:r>
                        <a:rPr lang="en-CA" b="0" i="1" smtClean="0">
                          <a:latin typeface="Cambria Math" panose="02040503050406030204" pitchFamily="18" charset="0"/>
                          <a:ea typeface="Cambria Math" panose="02040503050406030204" pitchFamily="18" charset="0"/>
                        </a:rPr>
                        <m:t>[</m:t>
                      </m:r>
                      <m:func>
                        <m:funcPr>
                          <m:ctrlPr>
                            <a:rPr lang="en-CA" b="0" i="1" smtClean="0">
                              <a:latin typeface="Cambria Math" panose="02040503050406030204" pitchFamily="18" charset="0"/>
                              <a:ea typeface="Cambria Math" panose="02040503050406030204" pitchFamily="18" charset="0"/>
                            </a:rPr>
                          </m:ctrlPr>
                        </m:funcPr>
                        <m:fName>
                          <m:r>
                            <m:rPr>
                              <m:sty m:val="p"/>
                            </m:rPr>
                            <a:rPr lang="en-CA" b="0" i="0" smtClean="0">
                              <a:latin typeface="Cambria Math" panose="02040503050406030204" pitchFamily="18" charset="0"/>
                              <a:ea typeface="Cambria Math" panose="02040503050406030204" pitchFamily="18" charset="0"/>
                            </a:rPr>
                            <m:t>min</m:t>
                          </m:r>
                        </m:fName>
                        <m:e>
                          <m:d>
                            <m:dPr>
                              <m:ctrlPr>
                                <a:rPr lang="en-CA" b="0" i="1" smtClean="0">
                                  <a:latin typeface="Cambria Math" panose="02040503050406030204" pitchFamily="18" charset="0"/>
                                  <a:ea typeface="Cambria Math" panose="02040503050406030204" pitchFamily="18" charset="0"/>
                                </a:rPr>
                              </m:ctrlPr>
                            </m:dPr>
                            <m:e>
                              <m:sSub>
                                <m:sSubPr>
                                  <m:ctrlPr>
                                    <a:rPr lang="en-CA" b="0" i="1" smtClean="0">
                                      <a:latin typeface="Cambria Math" panose="02040503050406030204" pitchFamily="18" charset="0"/>
                                      <a:ea typeface="Cambria Math" panose="02040503050406030204" pitchFamily="18" charset="0"/>
                                    </a:rPr>
                                  </m:ctrlPr>
                                </m:sSubPr>
                                <m:e>
                                  <m:r>
                                    <a:rPr lang="en-CA" b="0" i="1" smtClean="0">
                                      <a:latin typeface="Cambria Math" panose="02040503050406030204" pitchFamily="18" charset="0"/>
                                      <a:ea typeface="Cambria Math" panose="02040503050406030204" pitchFamily="18" charset="0"/>
                                    </a:rPr>
                                    <m:t>𝑟</m:t>
                                  </m:r>
                                </m:e>
                                <m:sub>
                                  <m:r>
                                    <a:rPr lang="en-CA" b="0" i="1" smtClean="0">
                                      <a:latin typeface="Cambria Math" panose="02040503050406030204" pitchFamily="18" charset="0"/>
                                      <a:ea typeface="Cambria Math" panose="02040503050406030204" pitchFamily="18" charset="0"/>
                                    </a:rPr>
                                    <m:t>𝑡</m:t>
                                  </m:r>
                                </m:sub>
                              </m:sSub>
                              <m:d>
                                <m:dPr>
                                  <m:ctrlPr>
                                    <a:rPr lang="en-CA" i="1">
                                      <a:latin typeface="Cambria Math" panose="02040503050406030204" pitchFamily="18" charset="0"/>
                                    </a:rPr>
                                  </m:ctrlPr>
                                </m:dPr>
                                <m:e>
                                  <m:r>
                                    <a:rPr lang="en-CA" i="1">
                                      <a:latin typeface="Cambria Math" panose="02040503050406030204" pitchFamily="18" charset="0"/>
                                      <a:ea typeface="Cambria Math" panose="02040503050406030204" pitchFamily="18" charset="0"/>
                                    </a:rPr>
                                    <m:t>𝜃</m:t>
                                  </m:r>
                                </m:e>
                              </m:d>
                              <m:sSub>
                                <m:sSubPr>
                                  <m:ctrlPr>
                                    <a:rPr lang="en-CA" i="1">
                                      <a:latin typeface="Cambria Math" panose="02040503050406030204" pitchFamily="18" charset="0"/>
                                      <a:ea typeface="Cambria Math" panose="02040503050406030204" pitchFamily="18" charset="0"/>
                                    </a:rPr>
                                  </m:ctrlPr>
                                </m:sSubPr>
                                <m:e>
                                  <m:acc>
                                    <m:accPr>
                                      <m:chr m:val="̂"/>
                                      <m:ctrlPr>
                                        <a:rPr lang="en-CA" i="1">
                                          <a:latin typeface="Cambria Math" panose="02040503050406030204" pitchFamily="18" charset="0"/>
                                          <a:ea typeface="Cambria Math" panose="02040503050406030204" pitchFamily="18" charset="0"/>
                                        </a:rPr>
                                      </m:ctrlPr>
                                    </m:accPr>
                                    <m:e>
                                      <m:r>
                                        <a:rPr lang="en-CA" b="0" i="1" smtClean="0">
                                          <a:latin typeface="Cambria Math" panose="02040503050406030204" pitchFamily="18" charset="0"/>
                                          <a:ea typeface="Cambria Math" panose="02040503050406030204" pitchFamily="18" charset="0"/>
                                        </a:rPr>
                                        <m:t>𝐴</m:t>
                                      </m:r>
                                    </m:e>
                                  </m:acc>
                                </m:e>
                                <m:sub>
                                  <m:r>
                                    <a:rPr lang="en-CA" i="1">
                                      <a:latin typeface="Cambria Math" panose="02040503050406030204" pitchFamily="18" charset="0"/>
                                      <a:ea typeface="Cambria Math" panose="02040503050406030204" pitchFamily="18" charset="0"/>
                                    </a:rPr>
                                    <m:t>𝑡</m:t>
                                  </m:r>
                                </m:sub>
                              </m:sSub>
                              <m:r>
                                <a:rPr lang="en-CA" b="0" i="1" smtClean="0">
                                  <a:latin typeface="Cambria Math" panose="02040503050406030204" pitchFamily="18" charset="0"/>
                                  <a:ea typeface="Cambria Math" panose="02040503050406030204" pitchFamily="18" charset="0"/>
                                </a:rPr>
                                <m:t>, </m:t>
                              </m:r>
                              <m:r>
                                <a:rPr lang="en-CA" b="0" i="1" smtClean="0">
                                  <a:latin typeface="Cambria Math" panose="02040503050406030204" pitchFamily="18" charset="0"/>
                                  <a:ea typeface="Cambria Math" panose="02040503050406030204" pitchFamily="18" charset="0"/>
                                </a:rPr>
                                <m:t>𝑐𝑙𝑖𝑝</m:t>
                              </m:r>
                              <m:d>
                                <m:dPr>
                                  <m:ctrlPr>
                                    <a:rPr lang="en-CA" b="0" i="1" smtClean="0">
                                      <a:latin typeface="Cambria Math" panose="02040503050406030204" pitchFamily="18" charset="0"/>
                                      <a:ea typeface="Cambria Math" panose="02040503050406030204" pitchFamily="18" charset="0"/>
                                    </a:rPr>
                                  </m:ctrlPr>
                                </m:dPr>
                                <m:e>
                                  <m:sSub>
                                    <m:sSubPr>
                                      <m:ctrlPr>
                                        <a:rPr lang="en-CA" i="1">
                                          <a:latin typeface="Cambria Math" panose="02040503050406030204" pitchFamily="18" charset="0"/>
                                          <a:ea typeface="Cambria Math" panose="02040503050406030204" pitchFamily="18" charset="0"/>
                                        </a:rPr>
                                      </m:ctrlPr>
                                    </m:sSubPr>
                                    <m:e>
                                      <m:r>
                                        <a:rPr lang="en-CA" i="1">
                                          <a:latin typeface="Cambria Math" panose="02040503050406030204" pitchFamily="18" charset="0"/>
                                          <a:ea typeface="Cambria Math" panose="02040503050406030204" pitchFamily="18" charset="0"/>
                                        </a:rPr>
                                        <m:t>𝑟</m:t>
                                      </m:r>
                                    </m:e>
                                    <m:sub>
                                      <m:r>
                                        <a:rPr lang="en-CA" i="1">
                                          <a:latin typeface="Cambria Math" panose="02040503050406030204" pitchFamily="18" charset="0"/>
                                          <a:ea typeface="Cambria Math" panose="02040503050406030204" pitchFamily="18" charset="0"/>
                                        </a:rPr>
                                        <m:t>𝑡</m:t>
                                      </m:r>
                                    </m:sub>
                                  </m:sSub>
                                  <m:d>
                                    <m:dPr>
                                      <m:ctrlPr>
                                        <a:rPr lang="en-CA" i="1">
                                          <a:latin typeface="Cambria Math" panose="02040503050406030204" pitchFamily="18" charset="0"/>
                                        </a:rPr>
                                      </m:ctrlPr>
                                    </m:dPr>
                                    <m:e>
                                      <m:r>
                                        <a:rPr lang="en-CA" i="1">
                                          <a:latin typeface="Cambria Math" panose="02040503050406030204" pitchFamily="18" charset="0"/>
                                          <a:ea typeface="Cambria Math" panose="02040503050406030204" pitchFamily="18" charset="0"/>
                                        </a:rPr>
                                        <m:t>𝜃</m:t>
                                      </m:r>
                                    </m:e>
                                  </m:d>
                                  <m:r>
                                    <a:rPr lang="en-CA" b="0" i="1" smtClean="0">
                                      <a:latin typeface="Cambria Math" panose="02040503050406030204" pitchFamily="18" charset="0"/>
                                      <a:ea typeface="Cambria Math" panose="02040503050406030204" pitchFamily="18" charset="0"/>
                                    </a:rPr>
                                    <m:t>, 1−</m:t>
                                  </m:r>
                                  <m:r>
                                    <a:rPr lang="en-CA" b="0" i="1" smtClean="0">
                                      <a:latin typeface="Cambria Math" panose="02040503050406030204" pitchFamily="18" charset="0"/>
                                      <a:ea typeface="Cambria Math" panose="02040503050406030204" pitchFamily="18" charset="0"/>
                                    </a:rPr>
                                    <m:t>𝜖</m:t>
                                  </m:r>
                                  <m:r>
                                    <a:rPr lang="en-CA" b="0" i="1" smtClean="0">
                                      <a:latin typeface="Cambria Math" panose="02040503050406030204" pitchFamily="18" charset="0"/>
                                      <a:ea typeface="Cambria Math" panose="02040503050406030204" pitchFamily="18" charset="0"/>
                                    </a:rPr>
                                    <m:t>, 1+</m:t>
                                  </m:r>
                                  <m:r>
                                    <a:rPr lang="en-CA" i="1">
                                      <a:latin typeface="Cambria Math" panose="02040503050406030204" pitchFamily="18" charset="0"/>
                                      <a:ea typeface="Cambria Math" panose="02040503050406030204" pitchFamily="18" charset="0"/>
                                    </a:rPr>
                                    <m:t>𝜖</m:t>
                                  </m:r>
                                </m:e>
                              </m:d>
                              <m:sSub>
                                <m:sSubPr>
                                  <m:ctrlPr>
                                    <a:rPr lang="en-CA" i="1">
                                      <a:latin typeface="Cambria Math" panose="02040503050406030204" pitchFamily="18" charset="0"/>
                                      <a:ea typeface="Cambria Math" panose="02040503050406030204" pitchFamily="18" charset="0"/>
                                    </a:rPr>
                                  </m:ctrlPr>
                                </m:sSubPr>
                                <m:e>
                                  <m:acc>
                                    <m:accPr>
                                      <m:chr m:val="̂"/>
                                      <m:ctrlPr>
                                        <a:rPr lang="en-CA" i="1">
                                          <a:latin typeface="Cambria Math" panose="02040503050406030204" pitchFamily="18" charset="0"/>
                                          <a:ea typeface="Cambria Math" panose="02040503050406030204" pitchFamily="18" charset="0"/>
                                        </a:rPr>
                                      </m:ctrlPr>
                                    </m:accPr>
                                    <m:e>
                                      <m:r>
                                        <a:rPr lang="en-CA" i="1">
                                          <a:latin typeface="Cambria Math" panose="02040503050406030204" pitchFamily="18" charset="0"/>
                                          <a:ea typeface="Cambria Math" panose="02040503050406030204" pitchFamily="18" charset="0"/>
                                        </a:rPr>
                                        <m:t>𝐴</m:t>
                                      </m:r>
                                    </m:e>
                                  </m:acc>
                                </m:e>
                                <m:sub>
                                  <m:r>
                                    <a:rPr lang="en-CA" i="1">
                                      <a:latin typeface="Cambria Math" panose="02040503050406030204" pitchFamily="18" charset="0"/>
                                      <a:ea typeface="Cambria Math" panose="02040503050406030204" pitchFamily="18" charset="0"/>
                                    </a:rPr>
                                    <m:t>𝑡</m:t>
                                  </m:r>
                                </m:sub>
                              </m:sSub>
                            </m:e>
                          </m:d>
                        </m:e>
                      </m:func>
                      <m:r>
                        <a:rPr lang="en-CA" b="0" i="1" smtClean="0">
                          <a:latin typeface="Cambria Math" panose="02040503050406030204" pitchFamily="18" charset="0"/>
                          <a:ea typeface="Cambria Math" panose="02040503050406030204" pitchFamily="18" charset="0"/>
                        </a:rPr>
                        <m:t>]</m:t>
                      </m:r>
                    </m:oMath>
                  </m:oMathPara>
                </a14:m>
                <a:endParaRPr lang="en-CA"/>
              </a:p>
              <a:p>
                <a:pPr marL="0" indent="0">
                  <a:buNone/>
                </a:pPr>
                <a:endParaRPr lang="en-US" b="1"/>
              </a:p>
              <a:p>
                <a:pPr marL="0" indent="0">
                  <a:buNone/>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CA" b="1" i="1" smtClean="0">
                              <a:latin typeface="Cambria Math" panose="02040503050406030204" pitchFamily="18" charset="0"/>
                            </a:rPr>
                            <m:t>𝒓</m:t>
                          </m:r>
                        </m:e>
                        <m:sub>
                          <m:r>
                            <a:rPr lang="en-CA" b="1" i="1" smtClean="0">
                              <a:latin typeface="Cambria Math" panose="02040503050406030204" pitchFamily="18" charset="0"/>
                            </a:rPr>
                            <m:t>𝒕</m:t>
                          </m:r>
                        </m:sub>
                      </m:sSub>
                      <m:d>
                        <m:dPr>
                          <m:ctrlPr>
                            <a:rPr lang="en-CA" b="1" i="1" smtClean="0">
                              <a:latin typeface="Cambria Math" panose="02040503050406030204" pitchFamily="18" charset="0"/>
                            </a:rPr>
                          </m:ctrlPr>
                        </m:dPr>
                        <m:e>
                          <m:r>
                            <a:rPr lang="en-CA" b="1" i="1" smtClean="0">
                              <a:latin typeface="Cambria Math" panose="02040503050406030204" pitchFamily="18" charset="0"/>
                              <a:ea typeface="Cambria Math" panose="02040503050406030204" pitchFamily="18" charset="0"/>
                            </a:rPr>
                            <m:t>𝜽</m:t>
                          </m:r>
                        </m:e>
                      </m:d>
                      <m:r>
                        <a:rPr lang="en-CA" b="1" i="1" smtClean="0">
                          <a:latin typeface="Cambria Math" panose="02040503050406030204" pitchFamily="18" charset="0"/>
                          <a:ea typeface="Cambria Math" panose="02040503050406030204" pitchFamily="18" charset="0"/>
                        </a:rPr>
                        <m:t>= </m:t>
                      </m:r>
                      <m:f>
                        <m:fPr>
                          <m:ctrlPr>
                            <a:rPr lang="en-CA" b="1" i="1" smtClean="0">
                              <a:latin typeface="Cambria Math" panose="02040503050406030204" pitchFamily="18" charset="0"/>
                              <a:ea typeface="Cambria Math" panose="02040503050406030204" pitchFamily="18" charset="0"/>
                            </a:rPr>
                          </m:ctrlPr>
                        </m:fPr>
                        <m:num>
                          <m:sSub>
                            <m:sSubPr>
                              <m:ctrlPr>
                                <a:rPr lang="en-CA" b="1" i="1" smtClean="0">
                                  <a:latin typeface="Cambria Math" panose="02040503050406030204" pitchFamily="18" charset="0"/>
                                  <a:ea typeface="Cambria Math" panose="02040503050406030204" pitchFamily="18" charset="0"/>
                                </a:rPr>
                              </m:ctrlPr>
                            </m:sSubPr>
                            <m:e>
                              <m:r>
                                <a:rPr lang="en-CA" b="1" i="1" smtClean="0">
                                  <a:latin typeface="Cambria Math" panose="02040503050406030204" pitchFamily="18" charset="0"/>
                                  <a:ea typeface="Cambria Math" panose="02040503050406030204" pitchFamily="18" charset="0"/>
                                </a:rPr>
                                <m:t>𝝅</m:t>
                              </m:r>
                            </m:e>
                            <m:sub>
                              <m:r>
                                <a:rPr lang="en-CA" b="1" i="1" smtClean="0">
                                  <a:latin typeface="Cambria Math" panose="02040503050406030204" pitchFamily="18" charset="0"/>
                                  <a:ea typeface="Cambria Math" panose="02040503050406030204" pitchFamily="18" charset="0"/>
                                </a:rPr>
                                <m:t>𝜽</m:t>
                              </m:r>
                            </m:sub>
                          </m:sSub>
                          <m:r>
                            <a:rPr lang="en-CA" b="1" i="1" smtClean="0">
                              <a:latin typeface="Cambria Math" panose="02040503050406030204" pitchFamily="18" charset="0"/>
                              <a:ea typeface="Cambria Math" panose="02040503050406030204" pitchFamily="18" charset="0"/>
                            </a:rPr>
                            <m:t>(</m:t>
                          </m:r>
                          <m:sSub>
                            <m:sSubPr>
                              <m:ctrlPr>
                                <a:rPr lang="en-CA" b="1" i="1" smtClean="0">
                                  <a:latin typeface="Cambria Math" panose="02040503050406030204" pitchFamily="18" charset="0"/>
                                  <a:ea typeface="Cambria Math" panose="02040503050406030204" pitchFamily="18" charset="0"/>
                                </a:rPr>
                              </m:ctrlPr>
                            </m:sSubPr>
                            <m:e>
                              <m:r>
                                <a:rPr lang="en-CA" b="1" i="1" smtClean="0">
                                  <a:latin typeface="Cambria Math" panose="02040503050406030204" pitchFamily="18" charset="0"/>
                                  <a:ea typeface="Cambria Math" panose="02040503050406030204" pitchFamily="18" charset="0"/>
                                </a:rPr>
                                <m:t>𝒂</m:t>
                              </m:r>
                            </m:e>
                            <m:sub>
                              <m:r>
                                <a:rPr lang="en-CA" b="1" i="1" smtClean="0">
                                  <a:latin typeface="Cambria Math" panose="02040503050406030204" pitchFamily="18" charset="0"/>
                                  <a:ea typeface="Cambria Math" panose="02040503050406030204" pitchFamily="18" charset="0"/>
                                </a:rPr>
                                <m:t>𝒕</m:t>
                              </m:r>
                            </m:sub>
                          </m:sSub>
                          <m:r>
                            <a:rPr lang="en-CA" b="1" i="1" smtClean="0">
                              <a:latin typeface="Cambria Math" panose="02040503050406030204" pitchFamily="18" charset="0"/>
                              <a:ea typeface="Cambria Math" panose="02040503050406030204" pitchFamily="18" charset="0"/>
                            </a:rPr>
                            <m:t>|</m:t>
                          </m:r>
                          <m:sSub>
                            <m:sSubPr>
                              <m:ctrlPr>
                                <a:rPr lang="en-CA" b="1" i="1" smtClean="0">
                                  <a:latin typeface="Cambria Math" panose="02040503050406030204" pitchFamily="18" charset="0"/>
                                  <a:ea typeface="Cambria Math" panose="02040503050406030204" pitchFamily="18" charset="0"/>
                                </a:rPr>
                              </m:ctrlPr>
                            </m:sSubPr>
                            <m:e>
                              <m:r>
                                <a:rPr lang="en-CA" b="1" i="1" smtClean="0">
                                  <a:latin typeface="Cambria Math" panose="02040503050406030204" pitchFamily="18" charset="0"/>
                                  <a:ea typeface="Cambria Math" panose="02040503050406030204" pitchFamily="18" charset="0"/>
                                </a:rPr>
                                <m:t>𝒔</m:t>
                              </m:r>
                            </m:e>
                            <m:sub>
                              <m:r>
                                <a:rPr lang="en-CA" b="1" i="1" smtClean="0">
                                  <a:latin typeface="Cambria Math" panose="02040503050406030204" pitchFamily="18" charset="0"/>
                                  <a:ea typeface="Cambria Math" panose="02040503050406030204" pitchFamily="18" charset="0"/>
                                </a:rPr>
                                <m:t>𝒕</m:t>
                              </m:r>
                            </m:sub>
                          </m:sSub>
                          <m:r>
                            <a:rPr lang="en-CA" b="1" i="1" smtClean="0">
                              <a:latin typeface="Cambria Math" panose="02040503050406030204" pitchFamily="18" charset="0"/>
                              <a:ea typeface="Cambria Math" panose="02040503050406030204" pitchFamily="18" charset="0"/>
                            </a:rPr>
                            <m:t>)</m:t>
                          </m:r>
                        </m:num>
                        <m:den>
                          <m:sSub>
                            <m:sSubPr>
                              <m:ctrlPr>
                                <a:rPr lang="en-CA" b="1" i="1" smtClean="0">
                                  <a:latin typeface="Cambria Math" panose="02040503050406030204" pitchFamily="18" charset="0"/>
                                  <a:ea typeface="Cambria Math" panose="02040503050406030204" pitchFamily="18" charset="0"/>
                                </a:rPr>
                              </m:ctrlPr>
                            </m:sSubPr>
                            <m:e>
                              <m:sSub>
                                <m:sSubPr>
                                  <m:ctrlPr>
                                    <a:rPr lang="en-CA" b="1" i="1" smtClean="0">
                                      <a:latin typeface="Cambria Math" panose="02040503050406030204" pitchFamily="18" charset="0"/>
                                      <a:ea typeface="Cambria Math" panose="02040503050406030204" pitchFamily="18" charset="0"/>
                                    </a:rPr>
                                  </m:ctrlPr>
                                </m:sSubPr>
                                <m:e>
                                  <m:r>
                                    <a:rPr lang="en-CA" b="1" i="1" smtClean="0">
                                      <a:latin typeface="Cambria Math" panose="02040503050406030204" pitchFamily="18" charset="0"/>
                                      <a:ea typeface="Cambria Math" panose="02040503050406030204" pitchFamily="18" charset="0"/>
                                    </a:rPr>
                                    <m:t>𝝅</m:t>
                                  </m:r>
                                </m:e>
                                <m:sub>
                                  <m:r>
                                    <a:rPr lang="en-CA" b="1" i="1" smtClean="0">
                                      <a:latin typeface="Cambria Math" panose="02040503050406030204" pitchFamily="18" charset="0"/>
                                      <a:ea typeface="Cambria Math" panose="02040503050406030204" pitchFamily="18" charset="0"/>
                                    </a:rPr>
                                    <m:t>𝜽</m:t>
                                  </m:r>
                                </m:sub>
                              </m:sSub>
                            </m:e>
                            <m:sub>
                              <m:r>
                                <a:rPr lang="en-CA" b="1" i="1" smtClean="0">
                                  <a:latin typeface="Cambria Math" panose="02040503050406030204" pitchFamily="18" charset="0"/>
                                  <a:ea typeface="Cambria Math" panose="02040503050406030204" pitchFamily="18" charset="0"/>
                                </a:rPr>
                                <m:t>𝒐𝒍𝒅</m:t>
                              </m:r>
                            </m:sub>
                          </m:sSub>
                          <m:r>
                            <a:rPr lang="en-CA" b="1" i="1">
                              <a:latin typeface="Cambria Math" panose="02040503050406030204" pitchFamily="18" charset="0"/>
                              <a:ea typeface="Cambria Math" panose="02040503050406030204" pitchFamily="18" charset="0"/>
                            </a:rPr>
                            <m:t>(</m:t>
                          </m:r>
                          <m:sSub>
                            <m:sSubPr>
                              <m:ctrlPr>
                                <a:rPr lang="en-CA" b="1" i="1">
                                  <a:latin typeface="Cambria Math" panose="02040503050406030204" pitchFamily="18" charset="0"/>
                                  <a:ea typeface="Cambria Math" panose="02040503050406030204" pitchFamily="18" charset="0"/>
                                </a:rPr>
                              </m:ctrlPr>
                            </m:sSubPr>
                            <m:e>
                              <m:r>
                                <a:rPr lang="en-CA" b="1" i="1">
                                  <a:latin typeface="Cambria Math" panose="02040503050406030204" pitchFamily="18" charset="0"/>
                                  <a:ea typeface="Cambria Math" panose="02040503050406030204" pitchFamily="18" charset="0"/>
                                </a:rPr>
                                <m:t>𝒂</m:t>
                              </m:r>
                            </m:e>
                            <m:sub>
                              <m:r>
                                <a:rPr lang="en-CA" b="1" i="1">
                                  <a:latin typeface="Cambria Math" panose="02040503050406030204" pitchFamily="18" charset="0"/>
                                  <a:ea typeface="Cambria Math" panose="02040503050406030204" pitchFamily="18" charset="0"/>
                                </a:rPr>
                                <m:t>𝒕</m:t>
                              </m:r>
                            </m:sub>
                          </m:sSub>
                          <m:r>
                            <a:rPr lang="en-CA" b="1" i="1">
                              <a:latin typeface="Cambria Math" panose="02040503050406030204" pitchFamily="18" charset="0"/>
                              <a:ea typeface="Cambria Math" panose="02040503050406030204" pitchFamily="18" charset="0"/>
                            </a:rPr>
                            <m:t>|</m:t>
                          </m:r>
                          <m:sSub>
                            <m:sSubPr>
                              <m:ctrlPr>
                                <a:rPr lang="en-CA" b="1" i="1">
                                  <a:latin typeface="Cambria Math" panose="02040503050406030204" pitchFamily="18" charset="0"/>
                                  <a:ea typeface="Cambria Math" panose="02040503050406030204" pitchFamily="18" charset="0"/>
                                </a:rPr>
                              </m:ctrlPr>
                            </m:sSubPr>
                            <m:e>
                              <m:r>
                                <a:rPr lang="en-CA" b="1" i="1">
                                  <a:latin typeface="Cambria Math" panose="02040503050406030204" pitchFamily="18" charset="0"/>
                                  <a:ea typeface="Cambria Math" panose="02040503050406030204" pitchFamily="18" charset="0"/>
                                </a:rPr>
                                <m:t>𝒔</m:t>
                              </m:r>
                            </m:e>
                            <m:sub>
                              <m:r>
                                <a:rPr lang="en-CA" b="1" i="1">
                                  <a:latin typeface="Cambria Math" panose="02040503050406030204" pitchFamily="18" charset="0"/>
                                  <a:ea typeface="Cambria Math" panose="02040503050406030204" pitchFamily="18" charset="0"/>
                                </a:rPr>
                                <m:t>𝒕</m:t>
                              </m:r>
                            </m:sub>
                          </m:sSub>
                          <m:r>
                            <a:rPr lang="en-CA" b="1" i="1">
                              <a:latin typeface="Cambria Math" panose="02040503050406030204" pitchFamily="18" charset="0"/>
                              <a:ea typeface="Cambria Math" panose="02040503050406030204" pitchFamily="18" charset="0"/>
                            </a:rPr>
                            <m:t>)</m:t>
                          </m:r>
                        </m:den>
                      </m:f>
                    </m:oMath>
                  </m:oMathPara>
                </a14:m>
                <a:endParaRPr lang="en-US" b="1"/>
              </a:p>
              <a:p>
                <a:r>
                  <a:rPr lang="en-CA"/>
                  <a:t>It’s the probability of taking action </a:t>
                </a:r>
                <a14:m>
                  <m:oMath xmlns:m="http://schemas.openxmlformats.org/officeDocument/2006/math">
                    <m:sSub>
                      <m:sSubPr>
                        <m:ctrlPr>
                          <a:rPr lang="en-CA" i="1" dirty="0">
                            <a:latin typeface="Cambria Math" panose="02040503050406030204" pitchFamily="18" charset="0"/>
                          </a:rPr>
                        </m:ctrlPr>
                      </m:sSubPr>
                      <m:e>
                        <m:r>
                          <a:rPr lang="en-CA" b="0" i="1" dirty="0" smtClean="0">
                            <a:latin typeface="Cambria Math" panose="02040503050406030204" pitchFamily="18" charset="0"/>
                          </a:rPr>
                          <m:t>𝑎</m:t>
                        </m:r>
                      </m:e>
                      <m:sub>
                        <m:r>
                          <a:rPr lang="en-CA" i="1" dirty="0">
                            <a:latin typeface="Cambria Math" panose="02040503050406030204" pitchFamily="18" charset="0"/>
                          </a:rPr>
                          <m:t>𝑡</m:t>
                        </m:r>
                      </m:sub>
                    </m:sSub>
                  </m:oMath>
                </a14:m>
                <a:r>
                  <a:rPr lang="en-CA"/>
                  <a:t>​ at state </a:t>
                </a:r>
                <a14:m>
                  <m:oMath xmlns:m="http://schemas.openxmlformats.org/officeDocument/2006/math">
                    <m:sSub>
                      <m:sSubPr>
                        <m:ctrlPr>
                          <a:rPr lang="en-CA" i="1" dirty="0" smtClean="0">
                            <a:latin typeface="Cambria Math" panose="02040503050406030204" pitchFamily="18" charset="0"/>
                          </a:rPr>
                        </m:ctrlPr>
                      </m:sSubPr>
                      <m:e>
                        <m:r>
                          <a:rPr lang="en-CA" b="0" i="1" dirty="0" smtClean="0">
                            <a:latin typeface="Cambria Math" panose="02040503050406030204" pitchFamily="18" charset="0"/>
                          </a:rPr>
                          <m:t>𝑠</m:t>
                        </m:r>
                      </m:e>
                      <m:sub>
                        <m:r>
                          <a:rPr lang="en-CA" b="0" i="1" dirty="0" smtClean="0">
                            <a:latin typeface="Cambria Math" panose="02040503050406030204" pitchFamily="18" charset="0"/>
                          </a:rPr>
                          <m:t>𝑡</m:t>
                        </m:r>
                      </m:sub>
                    </m:sSub>
                  </m:oMath>
                </a14:m>
                <a:r>
                  <a:rPr lang="en-CA"/>
                  <a:t>​ in the current policy divided by the previous one</a:t>
                </a:r>
              </a:p>
              <a:p>
                <a:r>
                  <a:rPr lang="en-CA"/>
                  <a:t>If </a:t>
                </a:r>
                <a14:m>
                  <m:oMath xmlns:m="http://schemas.openxmlformats.org/officeDocument/2006/math">
                    <m:sSub>
                      <m:sSubPr>
                        <m:ctrlPr>
                          <a:rPr lang="en-US" i="1" smtClean="0">
                            <a:latin typeface="Cambria Math" panose="02040503050406030204" pitchFamily="18" charset="0"/>
                          </a:rPr>
                        </m:ctrlPr>
                      </m:sSubPr>
                      <m:e>
                        <m:r>
                          <a:rPr lang="en-CA" b="0" i="1" smtClean="0">
                            <a:latin typeface="Cambria Math" panose="02040503050406030204" pitchFamily="18" charset="0"/>
                          </a:rPr>
                          <m:t>𝑟</m:t>
                        </m:r>
                      </m:e>
                      <m:sub>
                        <m:r>
                          <a:rPr lang="en-CA" b="0" i="1" smtClean="0">
                            <a:latin typeface="Cambria Math" panose="02040503050406030204" pitchFamily="18" charset="0"/>
                          </a:rPr>
                          <m:t>𝑡</m:t>
                        </m:r>
                      </m:sub>
                    </m:sSub>
                    <m:d>
                      <m:dPr>
                        <m:ctrlPr>
                          <a:rPr lang="en-CA" b="0" i="1" smtClean="0">
                            <a:latin typeface="Cambria Math" panose="02040503050406030204" pitchFamily="18" charset="0"/>
                          </a:rPr>
                        </m:ctrlPr>
                      </m:dPr>
                      <m:e>
                        <m:r>
                          <a:rPr lang="en-CA" b="0" i="1" smtClean="0">
                            <a:latin typeface="Cambria Math" panose="02040503050406030204" pitchFamily="18" charset="0"/>
                            <a:ea typeface="Cambria Math" panose="02040503050406030204" pitchFamily="18" charset="0"/>
                          </a:rPr>
                          <m:t>𝜃</m:t>
                        </m:r>
                      </m:e>
                    </m:d>
                    <m:r>
                      <a:rPr lang="en-CA" b="0" i="1" smtClean="0">
                        <a:latin typeface="Cambria Math" panose="02040503050406030204" pitchFamily="18" charset="0"/>
                        <a:ea typeface="Cambria Math" panose="02040503050406030204" pitchFamily="18" charset="0"/>
                      </a:rPr>
                      <m:t>&gt;1</m:t>
                    </m:r>
                  </m:oMath>
                </a14:m>
                <a:r>
                  <a:rPr lang="en-CA"/>
                  <a:t>, then the action </a:t>
                </a:r>
                <a14:m>
                  <m:oMath xmlns:m="http://schemas.openxmlformats.org/officeDocument/2006/math">
                    <m:sSub>
                      <m:sSubPr>
                        <m:ctrlPr>
                          <a:rPr lang="en-CA" i="1" dirty="0">
                            <a:latin typeface="Cambria Math" panose="02040503050406030204" pitchFamily="18" charset="0"/>
                          </a:rPr>
                        </m:ctrlPr>
                      </m:sSubPr>
                      <m:e>
                        <m:r>
                          <a:rPr lang="en-CA" i="1" dirty="0">
                            <a:latin typeface="Cambria Math" panose="02040503050406030204" pitchFamily="18" charset="0"/>
                          </a:rPr>
                          <m:t>𝑎</m:t>
                        </m:r>
                      </m:e>
                      <m:sub>
                        <m:r>
                          <a:rPr lang="en-CA" i="1" dirty="0">
                            <a:latin typeface="Cambria Math" panose="02040503050406030204" pitchFamily="18" charset="0"/>
                          </a:rPr>
                          <m:t>𝑡</m:t>
                        </m:r>
                      </m:sub>
                    </m:sSub>
                  </m:oMath>
                </a14:m>
                <a:r>
                  <a:rPr lang="en-CA"/>
                  <a:t>​ at state </a:t>
                </a:r>
                <a14:m>
                  <m:oMath xmlns:m="http://schemas.openxmlformats.org/officeDocument/2006/math">
                    <m:sSub>
                      <m:sSubPr>
                        <m:ctrlPr>
                          <a:rPr lang="en-CA" i="1" dirty="0">
                            <a:latin typeface="Cambria Math" panose="02040503050406030204" pitchFamily="18" charset="0"/>
                          </a:rPr>
                        </m:ctrlPr>
                      </m:sSubPr>
                      <m:e>
                        <m:r>
                          <a:rPr lang="en-CA" i="1" dirty="0">
                            <a:latin typeface="Cambria Math" panose="02040503050406030204" pitchFamily="18" charset="0"/>
                          </a:rPr>
                          <m:t>𝑠</m:t>
                        </m:r>
                      </m:e>
                      <m:sub>
                        <m:r>
                          <a:rPr lang="en-CA" i="1" dirty="0">
                            <a:latin typeface="Cambria Math" panose="02040503050406030204" pitchFamily="18" charset="0"/>
                          </a:rPr>
                          <m:t>𝑡</m:t>
                        </m:r>
                      </m:sub>
                    </m:sSub>
                  </m:oMath>
                </a14:m>
                <a:r>
                  <a:rPr lang="en-CA"/>
                  <a:t>​ is more likely in the current policy than the old policy</a:t>
                </a:r>
              </a:p>
              <a:p>
                <a:r>
                  <a:rPr lang="en-CA"/>
                  <a:t>If </a:t>
                </a:r>
                <a14:m>
                  <m:oMath xmlns:m="http://schemas.openxmlformats.org/officeDocument/2006/math">
                    <m:r>
                      <a:rPr lang="en-CA" b="0" i="0" smtClean="0">
                        <a:latin typeface="Cambria Math" panose="02040503050406030204" pitchFamily="18" charset="0"/>
                      </a:rPr>
                      <m:t>0</m:t>
                    </m:r>
                    <m:sSub>
                      <m:sSubPr>
                        <m:ctrlPr>
                          <a:rPr lang="en-US" i="1" smtClean="0">
                            <a:latin typeface="Cambria Math" panose="02040503050406030204" pitchFamily="18" charset="0"/>
                          </a:rPr>
                        </m:ctrlPr>
                      </m:sSubPr>
                      <m:e>
                        <m:r>
                          <a:rPr lang="en-CA" b="0" i="1" smtClean="0">
                            <a:latin typeface="Cambria Math" panose="02040503050406030204" pitchFamily="18" charset="0"/>
                          </a:rPr>
                          <m:t>&lt;</m:t>
                        </m:r>
                        <m:r>
                          <a:rPr lang="en-CA" b="0" i="1" smtClean="0">
                            <a:latin typeface="Cambria Math" panose="02040503050406030204" pitchFamily="18" charset="0"/>
                          </a:rPr>
                          <m:t>𝑟</m:t>
                        </m:r>
                      </m:e>
                      <m:sub>
                        <m:r>
                          <a:rPr lang="en-CA" b="0" i="1" smtClean="0">
                            <a:latin typeface="Cambria Math" panose="02040503050406030204" pitchFamily="18" charset="0"/>
                          </a:rPr>
                          <m:t>𝑡</m:t>
                        </m:r>
                      </m:sub>
                    </m:sSub>
                    <m:d>
                      <m:dPr>
                        <m:ctrlPr>
                          <a:rPr lang="en-CA" b="0" i="1" smtClean="0">
                            <a:latin typeface="Cambria Math" panose="02040503050406030204" pitchFamily="18" charset="0"/>
                          </a:rPr>
                        </m:ctrlPr>
                      </m:dPr>
                      <m:e>
                        <m:r>
                          <a:rPr lang="en-CA" b="0" i="1" smtClean="0">
                            <a:latin typeface="Cambria Math" panose="02040503050406030204" pitchFamily="18" charset="0"/>
                            <a:ea typeface="Cambria Math" panose="02040503050406030204" pitchFamily="18" charset="0"/>
                          </a:rPr>
                          <m:t>𝜃</m:t>
                        </m:r>
                      </m:e>
                    </m:d>
                    <m:r>
                      <a:rPr lang="en-CA" b="0" i="1" smtClean="0">
                        <a:latin typeface="Cambria Math" panose="02040503050406030204" pitchFamily="18" charset="0"/>
                        <a:ea typeface="Cambria Math" panose="02040503050406030204" pitchFamily="18" charset="0"/>
                      </a:rPr>
                      <m:t>&lt;1</m:t>
                    </m:r>
                  </m:oMath>
                </a14:m>
                <a:r>
                  <a:rPr lang="en-CA"/>
                  <a:t>, then the action </a:t>
                </a:r>
                <a14:m>
                  <m:oMath xmlns:m="http://schemas.openxmlformats.org/officeDocument/2006/math">
                    <m:sSub>
                      <m:sSubPr>
                        <m:ctrlPr>
                          <a:rPr lang="en-CA" i="1" dirty="0">
                            <a:latin typeface="Cambria Math" panose="02040503050406030204" pitchFamily="18" charset="0"/>
                          </a:rPr>
                        </m:ctrlPr>
                      </m:sSubPr>
                      <m:e>
                        <m:r>
                          <a:rPr lang="en-CA" i="1" dirty="0">
                            <a:latin typeface="Cambria Math" panose="02040503050406030204" pitchFamily="18" charset="0"/>
                          </a:rPr>
                          <m:t>𝑎</m:t>
                        </m:r>
                      </m:e>
                      <m:sub>
                        <m:r>
                          <a:rPr lang="en-CA" i="1" dirty="0">
                            <a:latin typeface="Cambria Math" panose="02040503050406030204" pitchFamily="18" charset="0"/>
                          </a:rPr>
                          <m:t>𝑡</m:t>
                        </m:r>
                      </m:sub>
                    </m:sSub>
                  </m:oMath>
                </a14:m>
                <a:r>
                  <a:rPr lang="en-CA"/>
                  <a:t>​ at state </a:t>
                </a:r>
                <a14:m>
                  <m:oMath xmlns:m="http://schemas.openxmlformats.org/officeDocument/2006/math">
                    <m:sSub>
                      <m:sSubPr>
                        <m:ctrlPr>
                          <a:rPr lang="en-CA" i="1" dirty="0">
                            <a:latin typeface="Cambria Math" panose="02040503050406030204" pitchFamily="18" charset="0"/>
                          </a:rPr>
                        </m:ctrlPr>
                      </m:sSubPr>
                      <m:e>
                        <m:r>
                          <a:rPr lang="en-CA" i="1" dirty="0">
                            <a:latin typeface="Cambria Math" panose="02040503050406030204" pitchFamily="18" charset="0"/>
                          </a:rPr>
                          <m:t>𝑠</m:t>
                        </m:r>
                      </m:e>
                      <m:sub>
                        <m:r>
                          <a:rPr lang="en-CA" i="1" dirty="0">
                            <a:latin typeface="Cambria Math" panose="02040503050406030204" pitchFamily="18" charset="0"/>
                          </a:rPr>
                          <m:t>𝑡</m:t>
                        </m:r>
                      </m:sub>
                    </m:sSub>
                  </m:oMath>
                </a14:m>
                <a:r>
                  <a:rPr lang="en-CA"/>
                  <a:t>​ is less likely in the current policy than the old policy</a:t>
                </a:r>
              </a:p>
              <a:p>
                <a:r>
                  <a:rPr lang="en-CA"/>
                  <a:t>Easy way to estimate the divergence between policies</a:t>
                </a:r>
              </a:p>
              <a:p>
                <a:endParaRPr lang="en-CA"/>
              </a:p>
              <a:p>
                <a:endParaRPr lang="en-US"/>
              </a:p>
            </p:txBody>
          </p:sp>
        </mc:Choice>
        <mc:Fallback xmlns="">
          <p:sp>
            <p:nvSpPr>
              <p:cNvPr id="3" name="Content Placeholder 2">
                <a:extLst>
                  <a:ext uri="{FF2B5EF4-FFF2-40B4-BE49-F238E27FC236}">
                    <a16:creationId xmlns:a16="http://schemas.microsoft.com/office/drawing/2014/main" id="{7BE4FF8F-1316-625D-AB44-82E2BA22F2E6}"/>
                  </a:ext>
                </a:extLst>
              </p:cNvPr>
              <p:cNvSpPr>
                <a:spLocks noGrp="1" noRot="1" noChangeAspect="1" noMove="1" noResize="1" noEditPoints="1" noAdjustHandles="1" noChangeArrowheads="1" noChangeShapeType="1" noTextEdit="1"/>
              </p:cNvSpPr>
              <p:nvPr>
                <p:ph idx="1"/>
              </p:nvPr>
            </p:nvSpPr>
            <p:spPr>
              <a:blipFill>
                <a:blip r:embed="rId3"/>
                <a:stretch>
                  <a:fillRect l="-1086" t="-1435" r="-1448"/>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24B656F4-BB55-C425-56B4-1F964D1EA267}"/>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9CA36CC2-9B31-49C3-C250-881DFAFA2A0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CB9B0D9B-25B5-3973-5EDA-FF4FF0F2C5B0}"/>
              </a:ext>
            </a:extLst>
          </p:cNvPr>
          <p:cNvSpPr>
            <a:spLocks noGrp="1"/>
          </p:cNvSpPr>
          <p:nvPr>
            <p:ph type="sldNum" sz="quarter" idx="12"/>
          </p:nvPr>
        </p:nvSpPr>
        <p:spPr/>
        <p:txBody>
          <a:bodyPr/>
          <a:lstStyle/>
          <a:p>
            <a:fld id="{D4F24A5E-B0D2-394D-9970-9AE06BCB59C1}" type="slidenum">
              <a:rPr lang="en-US" smtClean="0"/>
              <a:t>70</a:t>
            </a:fld>
            <a:endParaRPr lang="en-US"/>
          </a:p>
        </p:txBody>
      </p:sp>
      <p:sp>
        <p:nvSpPr>
          <p:cNvPr id="7" name="Rectangle 6">
            <a:extLst>
              <a:ext uri="{FF2B5EF4-FFF2-40B4-BE49-F238E27FC236}">
                <a16:creationId xmlns:a16="http://schemas.microsoft.com/office/drawing/2014/main" id="{E974E7A7-CB6A-4E7E-B958-15FDF9CF92B3}"/>
              </a:ext>
            </a:extLst>
          </p:cNvPr>
          <p:cNvSpPr/>
          <p:nvPr/>
        </p:nvSpPr>
        <p:spPr>
          <a:xfrm>
            <a:off x="4893210" y="1260629"/>
            <a:ext cx="752167" cy="538674"/>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F081288-D0BF-E211-8BDA-8528FBDC21C9}"/>
              </a:ext>
            </a:extLst>
          </p:cNvPr>
          <p:cNvSpPr/>
          <p:nvPr/>
        </p:nvSpPr>
        <p:spPr>
          <a:xfrm>
            <a:off x="6827673" y="1260629"/>
            <a:ext cx="752167" cy="538674"/>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10215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BF242-9EF8-38CE-279B-65C02A723989}"/>
              </a:ext>
            </a:extLst>
          </p:cNvPr>
          <p:cNvSpPr>
            <a:spLocks noGrp="1"/>
          </p:cNvSpPr>
          <p:nvPr>
            <p:ph type="title"/>
          </p:nvPr>
        </p:nvSpPr>
        <p:spPr/>
        <p:txBody>
          <a:bodyPr/>
          <a:lstStyle/>
          <a:p>
            <a:r>
              <a:rPr lang="en-US"/>
              <a:t>PPO – The Unclipped Part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BE4FF8F-1316-625D-AB44-82E2BA22F2E6}"/>
                  </a:ext>
                </a:extLst>
              </p:cNvPr>
              <p:cNvSpPr>
                <a:spLocks noGrp="1"/>
              </p:cNvSpPr>
              <p:nvPr>
                <p:ph idx="1"/>
              </p:nvPr>
            </p:nvSpPr>
            <p:spPr/>
            <p:txBody>
              <a:bodyPr>
                <a:normAutofit fontScale="92500"/>
              </a:bodyPr>
              <a:lstStyle/>
              <a:p>
                <a:pPr marL="0" indent="0">
                  <a:buNone/>
                </a:pPr>
                <a14:m>
                  <m:oMathPara xmlns:m="http://schemas.openxmlformats.org/officeDocument/2006/math">
                    <m:oMathParaPr>
                      <m:jc m:val="centerGroup"/>
                    </m:oMathParaPr>
                    <m:oMath xmlns:m="http://schemas.openxmlformats.org/officeDocument/2006/math">
                      <m:sSup>
                        <m:sSupPr>
                          <m:ctrlPr>
                            <a:rPr lang="en-CA" i="1" smtClean="0">
                              <a:latin typeface="Cambria Math" panose="02040503050406030204" pitchFamily="18" charset="0"/>
                            </a:rPr>
                          </m:ctrlPr>
                        </m:sSupPr>
                        <m:e>
                          <m:r>
                            <a:rPr lang="en-CA" b="0" i="1" smtClean="0">
                              <a:latin typeface="Cambria Math" panose="02040503050406030204" pitchFamily="18" charset="0"/>
                            </a:rPr>
                            <m:t>𝐿</m:t>
                          </m:r>
                        </m:e>
                        <m:sup>
                          <m:r>
                            <a:rPr lang="en-CA" b="0" i="1" smtClean="0">
                              <a:latin typeface="Cambria Math" panose="02040503050406030204" pitchFamily="18" charset="0"/>
                            </a:rPr>
                            <m:t>𝐶𝐿𝐼𝑃</m:t>
                          </m:r>
                        </m:sup>
                      </m:sSup>
                      <m:d>
                        <m:dPr>
                          <m:ctrlPr>
                            <a:rPr lang="en-CA" b="0" i="1" smtClean="0">
                              <a:latin typeface="Cambria Math" panose="02040503050406030204" pitchFamily="18" charset="0"/>
                            </a:rPr>
                          </m:ctrlPr>
                        </m:dPr>
                        <m:e>
                          <m:r>
                            <a:rPr lang="en-CA" b="0" i="1" smtClean="0">
                              <a:latin typeface="Cambria Math" panose="02040503050406030204" pitchFamily="18" charset="0"/>
                              <a:ea typeface="Cambria Math" panose="02040503050406030204" pitchFamily="18" charset="0"/>
                            </a:rPr>
                            <m:t>𝜃</m:t>
                          </m:r>
                        </m:e>
                      </m:d>
                      <m:r>
                        <a:rPr lang="en-CA" b="0" i="1" smtClean="0">
                          <a:latin typeface="Cambria Math" panose="02040503050406030204" pitchFamily="18" charset="0"/>
                          <a:ea typeface="Cambria Math" panose="02040503050406030204" pitchFamily="18" charset="0"/>
                        </a:rPr>
                        <m:t>= </m:t>
                      </m:r>
                      <m:sSub>
                        <m:sSubPr>
                          <m:ctrlPr>
                            <a:rPr lang="en-CA" b="0" i="1" smtClean="0">
                              <a:latin typeface="Cambria Math" panose="02040503050406030204" pitchFamily="18" charset="0"/>
                              <a:ea typeface="Cambria Math" panose="02040503050406030204" pitchFamily="18" charset="0"/>
                            </a:rPr>
                          </m:ctrlPr>
                        </m:sSubPr>
                        <m:e>
                          <m:acc>
                            <m:accPr>
                              <m:chr m:val="̂"/>
                              <m:ctrlPr>
                                <a:rPr lang="en-CA" i="1">
                                  <a:latin typeface="Cambria Math" panose="02040503050406030204" pitchFamily="18" charset="0"/>
                                  <a:ea typeface="Cambria Math" panose="02040503050406030204" pitchFamily="18" charset="0"/>
                                </a:rPr>
                              </m:ctrlPr>
                            </m:accPr>
                            <m:e>
                              <m:r>
                                <a:rPr lang="en-CA" i="1">
                                  <a:latin typeface="Cambria Math" panose="02040503050406030204" pitchFamily="18" charset="0"/>
                                  <a:ea typeface="Cambria Math" panose="02040503050406030204" pitchFamily="18" charset="0"/>
                                </a:rPr>
                                <m:t>𝔼</m:t>
                              </m:r>
                            </m:e>
                          </m:acc>
                        </m:e>
                        <m:sub>
                          <m:r>
                            <a:rPr lang="en-CA" b="0" i="1" smtClean="0">
                              <a:latin typeface="Cambria Math" panose="02040503050406030204" pitchFamily="18" charset="0"/>
                              <a:ea typeface="Cambria Math" panose="02040503050406030204" pitchFamily="18" charset="0"/>
                            </a:rPr>
                            <m:t>𝑡</m:t>
                          </m:r>
                        </m:sub>
                      </m:sSub>
                      <m:r>
                        <a:rPr lang="en-CA" b="0" i="1" smtClean="0">
                          <a:latin typeface="Cambria Math" panose="02040503050406030204" pitchFamily="18" charset="0"/>
                          <a:ea typeface="Cambria Math" panose="02040503050406030204" pitchFamily="18" charset="0"/>
                        </a:rPr>
                        <m:t>[</m:t>
                      </m:r>
                      <m:func>
                        <m:funcPr>
                          <m:ctrlPr>
                            <a:rPr lang="en-CA" b="0" i="1" smtClean="0">
                              <a:latin typeface="Cambria Math" panose="02040503050406030204" pitchFamily="18" charset="0"/>
                              <a:ea typeface="Cambria Math" panose="02040503050406030204" pitchFamily="18" charset="0"/>
                            </a:rPr>
                          </m:ctrlPr>
                        </m:funcPr>
                        <m:fName>
                          <m:r>
                            <m:rPr>
                              <m:sty m:val="p"/>
                            </m:rPr>
                            <a:rPr lang="en-CA" b="0" i="0" smtClean="0">
                              <a:latin typeface="Cambria Math" panose="02040503050406030204" pitchFamily="18" charset="0"/>
                              <a:ea typeface="Cambria Math" panose="02040503050406030204" pitchFamily="18" charset="0"/>
                            </a:rPr>
                            <m:t>min</m:t>
                          </m:r>
                        </m:fName>
                        <m:e>
                          <m:d>
                            <m:dPr>
                              <m:ctrlPr>
                                <a:rPr lang="en-CA" b="0" i="1" smtClean="0">
                                  <a:latin typeface="Cambria Math" panose="02040503050406030204" pitchFamily="18" charset="0"/>
                                  <a:ea typeface="Cambria Math" panose="02040503050406030204" pitchFamily="18" charset="0"/>
                                </a:rPr>
                              </m:ctrlPr>
                            </m:dPr>
                            <m:e>
                              <m:sSub>
                                <m:sSubPr>
                                  <m:ctrlPr>
                                    <a:rPr lang="en-CA" b="0" i="1" smtClean="0">
                                      <a:latin typeface="Cambria Math" panose="02040503050406030204" pitchFamily="18" charset="0"/>
                                      <a:ea typeface="Cambria Math" panose="02040503050406030204" pitchFamily="18" charset="0"/>
                                    </a:rPr>
                                  </m:ctrlPr>
                                </m:sSubPr>
                                <m:e>
                                  <m:r>
                                    <a:rPr lang="en-CA" b="0" i="1" smtClean="0">
                                      <a:latin typeface="Cambria Math" panose="02040503050406030204" pitchFamily="18" charset="0"/>
                                      <a:ea typeface="Cambria Math" panose="02040503050406030204" pitchFamily="18" charset="0"/>
                                    </a:rPr>
                                    <m:t>𝑟</m:t>
                                  </m:r>
                                </m:e>
                                <m:sub>
                                  <m:r>
                                    <a:rPr lang="en-CA" b="0" i="1" smtClean="0">
                                      <a:latin typeface="Cambria Math" panose="02040503050406030204" pitchFamily="18" charset="0"/>
                                      <a:ea typeface="Cambria Math" panose="02040503050406030204" pitchFamily="18" charset="0"/>
                                    </a:rPr>
                                    <m:t>𝑡</m:t>
                                  </m:r>
                                </m:sub>
                              </m:sSub>
                              <m:d>
                                <m:dPr>
                                  <m:ctrlPr>
                                    <a:rPr lang="en-CA" i="1">
                                      <a:latin typeface="Cambria Math" panose="02040503050406030204" pitchFamily="18" charset="0"/>
                                    </a:rPr>
                                  </m:ctrlPr>
                                </m:dPr>
                                <m:e>
                                  <m:r>
                                    <a:rPr lang="en-CA" i="1">
                                      <a:latin typeface="Cambria Math" panose="02040503050406030204" pitchFamily="18" charset="0"/>
                                      <a:ea typeface="Cambria Math" panose="02040503050406030204" pitchFamily="18" charset="0"/>
                                    </a:rPr>
                                    <m:t>𝜃</m:t>
                                  </m:r>
                                </m:e>
                              </m:d>
                              <m:sSub>
                                <m:sSubPr>
                                  <m:ctrlPr>
                                    <a:rPr lang="en-CA" i="1">
                                      <a:latin typeface="Cambria Math" panose="02040503050406030204" pitchFamily="18" charset="0"/>
                                      <a:ea typeface="Cambria Math" panose="02040503050406030204" pitchFamily="18" charset="0"/>
                                    </a:rPr>
                                  </m:ctrlPr>
                                </m:sSubPr>
                                <m:e>
                                  <m:acc>
                                    <m:accPr>
                                      <m:chr m:val="̂"/>
                                      <m:ctrlPr>
                                        <a:rPr lang="en-CA" i="1">
                                          <a:latin typeface="Cambria Math" panose="02040503050406030204" pitchFamily="18" charset="0"/>
                                          <a:ea typeface="Cambria Math" panose="02040503050406030204" pitchFamily="18" charset="0"/>
                                        </a:rPr>
                                      </m:ctrlPr>
                                    </m:accPr>
                                    <m:e>
                                      <m:r>
                                        <a:rPr lang="en-CA" b="0" i="1" smtClean="0">
                                          <a:latin typeface="Cambria Math" panose="02040503050406030204" pitchFamily="18" charset="0"/>
                                          <a:ea typeface="Cambria Math" panose="02040503050406030204" pitchFamily="18" charset="0"/>
                                        </a:rPr>
                                        <m:t>𝐴</m:t>
                                      </m:r>
                                    </m:e>
                                  </m:acc>
                                </m:e>
                                <m:sub>
                                  <m:r>
                                    <a:rPr lang="en-CA" i="1">
                                      <a:latin typeface="Cambria Math" panose="02040503050406030204" pitchFamily="18" charset="0"/>
                                      <a:ea typeface="Cambria Math" panose="02040503050406030204" pitchFamily="18" charset="0"/>
                                    </a:rPr>
                                    <m:t>𝑡</m:t>
                                  </m:r>
                                </m:sub>
                              </m:sSub>
                              <m:r>
                                <a:rPr lang="en-CA" b="0" i="1" smtClean="0">
                                  <a:latin typeface="Cambria Math" panose="02040503050406030204" pitchFamily="18" charset="0"/>
                                  <a:ea typeface="Cambria Math" panose="02040503050406030204" pitchFamily="18" charset="0"/>
                                </a:rPr>
                                <m:t>, </m:t>
                              </m:r>
                              <m:r>
                                <a:rPr lang="en-CA" b="0" i="1" smtClean="0">
                                  <a:latin typeface="Cambria Math" panose="02040503050406030204" pitchFamily="18" charset="0"/>
                                  <a:ea typeface="Cambria Math" panose="02040503050406030204" pitchFamily="18" charset="0"/>
                                </a:rPr>
                                <m:t>𝑐𝑙𝑖𝑝</m:t>
                              </m:r>
                              <m:d>
                                <m:dPr>
                                  <m:ctrlPr>
                                    <a:rPr lang="en-CA" b="0" i="1" smtClean="0">
                                      <a:latin typeface="Cambria Math" panose="02040503050406030204" pitchFamily="18" charset="0"/>
                                      <a:ea typeface="Cambria Math" panose="02040503050406030204" pitchFamily="18" charset="0"/>
                                    </a:rPr>
                                  </m:ctrlPr>
                                </m:dPr>
                                <m:e>
                                  <m:sSub>
                                    <m:sSubPr>
                                      <m:ctrlPr>
                                        <a:rPr lang="en-CA" i="1">
                                          <a:latin typeface="Cambria Math" panose="02040503050406030204" pitchFamily="18" charset="0"/>
                                          <a:ea typeface="Cambria Math" panose="02040503050406030204" pitchFamily="18" charset="0"/>
                                        </a:rPr>
                                      </m:ctrlPr>
                                    </m:sSubPr>
                                    <m:e>
                                      <m:r>
                                        <a:rPr lang="en-CA" i="1">
                                          <a:latin typeface="Cambria Math" panose="02040503050406030204" pitchFamily="18" charset="0"/>
                                          <a:ea typeface="Cambria Math" panose="02040503050406030204" pitchFamily="18" charset="0"/>
                                        </a:rPr>
                                        <m:t>𝑟</m:t>
                                      </m:r>
                                    </m:e>
                                    <m:sub>
                                      <m:r>
                                        <a:rPr lang="en-CA" i="1">
                                          <a:latin typeface="Cambria Math" panose="02040503050406030204" pitchFamily="18" charset="0"/>
                                          <a:ea typeface="Cambria Math" panose="02040503050406030204" pitchFamily="18" charset="0"/>
                                        </a:rPr>
                                        <m:t>𝑡</m:t>
                                      </m:r>
                                    </m:sub>
                                  </m:sSub>
                                  <m:d>
                                    <m:dPr>
                                      <m:ctrlPr>
                                        <a:rPr lang="en-CA" i="1">
                                          <a:latin typeface="Cambria Math" panose="02040503050406030204" pitchFamily="18" charset="0"/>
                                        </a:rPr>
                                      </m:ctrlPr>
                                    </m:dPr>
                                    <m:e>
                                      <m:r>
                                        <a:rPr lang="en-CA" i="1">
                                          <a:latin typeface="Cambria Math" panose="02040503050406030204" pitchFamily="18" charset="0"/>
                                          <a:ea typeface="Cambria Math" panose="02040503050406030204" pitchFamily="18" charset="0"/>
                                        </a:rPr>
                                        <m:t>𝜃</m:t>
                                      </m:r>
                                    </m:e>
                                  </m:d>
                                  <m:r>
                                    <a:rPr lang="en-CA" b="0" i="1" smtClean="0">
                                      <a:latin typeface="Cambria Math" panose="02040503050406030204" pitchFamily="18" charset="0"/>
                                      <a:ea typeface="Cambria Math" panose="02040503050406030204" pitchFamily="18" charset="0"/>
                                    </a:rPr>
                                    <m:t>, 1−</m:t>
                                  </m:r>
                                  <m:r>
                                    <a:rPr lang="en-CA" b="0" i="1" smtClean="0">
                                      <a:latin typeface="Cambria Math" panose="02040503050406030204" pitchFamily="18" charset="0"/>
                                      <a:ea typeface="Cambria Math" panose="02040503050406030204" pitchFamily="18" charset="0"/>
                                    </a:rPr>
                                    <m:t>𝜖</m:t>
                                  </m:r>
                                  <m:r>
                                    <a:rPr lang="en-CA" b="0" i="1" smtClean="0">
                                      <a:latin typeface="Cambria Math" panose="02040503050406030204" pitchFamily="18" charset="0"/>
                                      <a:ea typeface="Cambria Math" panose="02040503050406030204" pitchFamily="18" charset="0"/>
                                    </a:rPr>
                                    <m:t>, 1+</m:t>
                                  </m:r>
                                  <m:r>
                                    <a:rPr lang="en-CA" i="1">
                                      <a:latin typeface="Cambria Math" panose="02040503050406030204" pitchFamily="18" charset="0"/>
                                      <a:ea typeface="Cambria Math" panose="02040503050406030204" pitchFamily="18" charset="0"/>
                                    </a:rPr>
                                    <m:t>𝜖</m:t>
                                  </m:r>
                                </m:e>
                              </m:d>
                              <m:sSub>
                                <m:sSubPr>
                                  <m:ctrlPr>
                                    <a:rPr lang="en-CA" i="1">
                                      <a:latin typeface="Cambria Math" panose="02040503050406030204" pitchFamily="18" charset="0"/>
                                      <a:ea typeface="Cambria Math" panose="02040503050406030204" pitchFamily="18" charset="0"/>
                                    </a:rPr>
                                  </m:ctrlPr>
                                </m:sSubPr>
                                <m:e>
                                  <m:acc>
                                    <m:accPr>
                                      <m:chr m:val="̂"/>
                                      <m:ctrlPr>
                                        <a:rPr lang="en-CA" i="1">
                                          <a:latin typeface="Cambria Math" panose="02040503050406030204" pitchFamily="18" charset="0"/>
                                          <a:ea typeface="Cambria Math" panose="02040503050406030204" pitchFamily="18" charset="0"/>
                                        </a:rPr>
                                      </m:ctrlPr>
                                    </m:accPr>
                                    <m:e>
                                      <m:r>
                                        <a:rPr lang="en-CA" i="1">
                                          <a:latin typeface="Cambria Math" panose="02040503050406030204" pitchFamily="18" charset="0"/>
                                          <a:ea typeface="Cambria Math" panose="02040503050406030204" pitchFamily="18" charset="0"/>
                                        </a:rPr>
                                        <m:t>𝐴</m:t>
                                      </m:r>
                                    </m:e>
                                  </m:acc>
                                </m:e>
                                <m:sub>
                                  <m:r>
                                    <a:rPr lang="en-CA" i="1">
                                      <a:latin typeface="Cambria Math" panose="02040503050406030204" pitchFamily="18" charset="0"/>
                                      <a:ea typeface="Cambria Math" panose="02040503050406030204" pitchFamily="18" charset="0"/>
                                    </a:rPr>
                                    <m:t>𝑡</m:t>
                                  </m:r>
                                </m:sub>
                              </m:sSub>
                            </m:e>
                          </m:d>
                        </m:e>
                      </m:func>
                      <m:r>
                        <a:rPr lang="en-CA" b="0" i="1" smtClean="0">
                          <a:latin typeface="Cambria Math" panose="02040503050406030204" pitchFamily="18" charset="0"/>
                          <a:ea typeface="Cambria Math" panose="02040503050406030204" pitchFamily="18" charset="0"/>
                        </a:rPr>
                        <m:t>]</m:t>
                      </m:r>
                    </m:oMath>
                  </m:oMathPara>
                </a14:m>
                <a:endParaRPr lang="en-CA"/>
              </a:p>
              <a:p>
                <a:pPr marL="0" indent="0">
                  <a:buNone/>
                </a:pPr>
                <a:endParaRPr lang="en-US" b="1"/>
              </a:p>
              <a:p>
                <a:pPr marL="0" indent="0">
                  <a:buNone/>
                </a:pPr>
                <a14:m>
                  <m:oMathPara xmlns:m="http://schemas.openxmlformats.org/officeDocument/2006/math">
                    <m:oMathParaPr>
                      <m:jc m:val="centerGroup"/>
                    </m:oMathParaPr>
                    <m:oMath xmlns:m="http://schemas.openxmlformats.org/officeDocument/2006/math">
                      <m:sSup>
                        <m:sSupPr>
                          <m:ctrlPr>
                            <a:rPr lang="en-CA" b="1" i="1" smtClean="0">
                              <a:latin typeface="Cambria Math" panose="02040503050406030204" pitchFamily="18" charset="0"/>
                            </a:rPr>
                          </m:ctrlPr>
                        </m:sSupPr>
                        <m:e>
                          <m:r>
                            <a:rPr lang="en-CA" b="1" i="1" smtClean="0">
                              <a:latin typeface="Cambria Math" panose="02040503050406030204" pitchFamily="18" charset="0"/>
                            </a:rPr>
                            <m:t>𝑳</m:t>
                          </m:r>
                        </m:e>
                        <m:sup>
                          <m:r>
                            <a:rPr lang="en-CA" b="1" i="1" smtClean="0">
                              <a:latin typeface="Cambria Math" panose="02040503050406030204" pitchFamily="18" charset="0"/>
                            </a:rPr>
                            <m:t>𝑪𝑷𝑰</m:t>
                          </m:r>
                        </m:sup>
                      </m:sSup>
                      <m:d>
                        <m:dPr>
                          <m:ctrlPr>
                            <a:rPr lang="en-CA" b="1" i="1" smtClean="0">
                              <a:latin typeface="Cambria Math" panose="02040503050406030204" pitchFamily="18" charset="0"/>
                            </a:rPr>
                          </m:ctrlPr>
                        </m:dPr>
                        <m:e>
                          <m:r>
                            <a:rPr lang="en-CA" b="1" i="1" smtClean="0">
                              <a:latin typeface="Cambria Math" panose="02040503050406030204" pitchFamily="18" charset="0"/>
                              <a:ea typeface="Cambria Math" panose="02040503050406030204" pitchFamily="18" charset="0"/>
                            </a:rPr>
                            <m:t>𝜽</m:t>
                          </m:r>
                        </m:e>
                      </m:d>
                      <m:r>
                        <a:rPr lang="en-CA" b="1" i="1" smtClean="0">
                          <a:latin typeface="Cambria Math" panose="02040503050406030204" pitchFamily="18" charset="0"/>
                          <a:ea typeface="Cambria Math" panose="02040503050406030204" pitchFamily="18" charset="0"/>
                        </a:rPr>
                        <m:t>= </m:t>
                      </m:r>
                      <m:sSub>
                        <m:sSubPr>
                          <m:ctrlPr>
                            <a:rPr lang="en-CA" b="1" i="1" smtClean="0">
                              <a:latin typeface="Cambria Math" panose="02040503050406030204" pitchFamily="18" charset="0"/>
                              <a:ea typeface="Cambria Math" panose="02040503050406030204" pitchFamily="18" charset="0"/>
                            </a:rPr>
                          </m:ctrlPr>
                        </m:sSubPr>
                        <m:e>
                          <m:acc>
                            <m:accPr>
                              <m:chr m:val="̂"/>
                              <m:ctrlPr>
                                <a:rPr lang="en-CA" b="1" i="1">
                                  <a:latin typeface="Cambria Math" panose="02040503050406030204" pitchFamily="18" charset="0"/>
                                  <a:ea typeface="Cambria Math" panose="02040503050406030204" pitchFamily="18" charset="0"/>
                                </a:rPr>
                              </m:ctrlPr>
                            </m:accPr>
                            <m:e>
                              <m:r>
                                <a:rPr lang="en-CA" b="1" i="1">
                                  <a:latin typeface="Cambria Math" panose="02040503050406030204" pitchFamily="18" charset="0"/>
                                  <a:ea typeface="Cambria Math" panose="02040503050406030204" pitchFamily="18" charset="0"/>
                                </a:rPr>
                                <m:t>𝔼</m:t>
                              </m:r>
                            </m:e>
                          </m:acc>
                        </m:e>
                        <m:sub>
                          <m:r>
                            <a:rPr lang="en-CA" b="1" i="1" smtClean="0">
                              <a:latin typeface="Cambria Math" panose="02040503050406030204" pitchFamily="18" charset="0"/>
                              <a:ea typeface="Cambria Math" panose="02040503050406030204" pitchFamily="18" charset="0"/>
                            </a:rPr>
                            <m:t>𝒕</m:t>
                          </m:r>
                        </m:sub>
                      </m:sSub>
                      <m:r>
                        <a:rPr lang="en-CA" b="1" i="1" smtClean="0">
                          <a:latin typeface="Cambria Math" panose="02040503050406030204" pitchFamily="18" charset="0"/>
                          <a:ea typeface="Cambria Math" panose="02040503050406030204" pitchFamily="18" charset="0"/>
                        </a:rPr>
                        <m:t>[</m:t>
                      </m:r>
                      <m:sSub>
                        <m:sSubPr>
                          <m:ctrlPr>
                            <a:rPr lang="en-CA" b="1" i="1">
                              <a:latin typeface="Cambria Math" panose="02040503050406030204" pitchFamily="18" charset="0"/>
                              <a:ea typeface="Cambria Math" panose="02040503050406030204" pitchFamily="18" charset="0"/>
                            </a:rPr>
                          </m:ctrlPr>
                        </m:sSubPr>
                        <m:e>
                          <m:r>
                            <a:rPr lang="en-CA" b="1" i="1">
                              <a:latin typeface="Cambria Math" panose="02040503050406030204" pitchFamily="18" charset="0"/>
                              <a:ea typeface="Cambria Math" panose="02040503050406030204" pitchFamily="18" charset="0"/>
                            </a:rPr>
                            <m:t>𝒓</m:t>
                          </m:r>
                        </m:e>
                        <m:sub>
                          <m:r>
                            <a:rPr lang="en-CA" b="1" i="1">
                              <a:latin typeface="Cambria Math" panose="02040503050406030204" pitchFamily="18" charset="0"/>
                              <a:ea typeface="Cambria Math" panose="02040503050406030204" pitchFamily="18" charset="0"/>
                            </a:rPr>
                            <m:t>𝒕</m:t>
                          </m:r>
                        </m:sub>
                      </m:sSub>
                      <m:d>
                        <m:dPr>
                          <m:ctrlPr>
                            <a:rPr lang="en-CA" b="1" i="1">
                              <a:latin typeface="Cambria Math" panose="02040503050406030204" pitchFamily="18" charset="0"/>
                            </a:rPr>
                          </m:ctrlPr>
                        </m:dPr>
                        <m:e>
                          <m:r>
                            <a:rPr lang="en-CA" b="1" i="1">
                              <a:latin typeface="Cambria Math" panose="02040503050406030204" pitchFamily="18" charset="0"/>
                              <a:ea typeface="Cambria Math" panose="02040503050406030204" pitchFamily="18" charset="0"/>
                            </a:rPr>
                            <m:t>𝜽</m:t>
                          </m:r>
                        </m:e>
                      </m:d>
                      <m:sSub>
                        <m:sSubPr>
                          <m:ctrlPr>
                            <a:rPr lang="en-CA" b="1" i="1">
                              <a:latin typeface="Cambria Math" panose="02040503050406030204" pitchFamily="18" charset="0"/>
                              <a:ea typeface="Cambria Math" panose="02040503050406030204" pitchFamily="18" charset="0"/>
                            </a:rPr>
                          </m:ctrlPr>
                        </m:sSubPr>
                        <m:e>
                          <m:acc>
                            <m:accPr>
                              <m:chr m:val="̂"/>
                              <m:ctrlPr>
                                <a:rPr lang="en-CA" b="1" i="1">
                                  <a:latin typeface="Cambria Math" panose="02040503050406030204" pitchFamily="18" charset="0"/>
                                  <a:ea typeface="Cambria Math" panose="02040503050406030204" pitchFamily="18" charset="0"/>
                                </a:rPr>
                              </m:ctrlPr>
                            </m:accPr>
                            <m:e>
                              <m:r>
                                <a:rPr lang="en-CA" b="1" i="1">
                                  <a:latin typeface="Cambria Math" panose="02040503050406030204" pitchFamily="18" charset="0"/>
                                  <a:ea typeface="Cambria Math" panose="02040503050406030204" pitchFamily="18" charset="0"/>
                                </a:rPr>
                                <m:t>𝑨</m:t>
                              </m:r>
                            </m:e>
                          </m:acc>
                        </m:e>
                        <m:sub>
                          <m:r>
                            <a:rPr lang="en-CA" b="1" i="1">
                              <a:latin typeface="Cambria Math" panose="02040503050406030204" pitchFamily="18" charset="0"/>
                              <a:ea typeface="Cambria Math" panose="02040503050406030204" pitchFamily="18" charset="0"/>
                            </a:rPr>
                            <m:t>𝒕</m:t>
                          </m:r>
                        </m:sub>
                      </m:sSub>
                      <m:r>
                        <a:rPr lang="en-CA" b="1" i="1" smtClean="0">
                          <a:latin typeface="Cambria Math" panose="02040503050406030204" pitchFamily="18" charset="0"/>
                          <a:ea typeface="Cambria Math" panose="02040503050406030204" pitchFamily="18" charset="0"/>
                        </a:rPr>
                        <m:t>]</m:t>
                      </m:r>
                    </m:oMath>
                  </m:oMathPara>
                </a14:m>
                <a:endParaRPr lang="en-CA" b="1"/>
              </a:p>
              <a:p>
                <a:pPr marL="0" indent="0">
                  <a:buNone/>
                </a:pPr>
                <a:endParaRPr lang="en-US" i="1">
                  <a:latin typeface="Cambria Math" panose="02040503050406030204" pitchFamily="18" charset="0"/>
                </a:endParaRPr>
              </a:p>
              <a:p>
                <a:r>
                  <a:rPr lang="en-CA"/>
                  <a:t>CPI = Conservative Policy Iteration</a:t>
                </a:r>
              </a:p>
              <a:p>
                <a:r>
                  <a:rPr lang="en-CA"/>
                  <a:t>Directly uses probability ratio with no modification</a:t>
                </a:r>
              </a:p>
              <a:p>
                <a14:m>
                  <m:oMath xmlns:m="http://schemas.openxmlformats.org/officeDocument/2006/math">
                    <m:sSub>
                      <m:sSubPr>
                        <m:ctrlPr>
                          <a:rPr lang="en-CA" i="1" smtClean="0">
                            <a:latin typeface="Cambria Math" panose="02040503050406030204" pitchFamily="18" charset="0"/>
                            <a:ea typeface="Cambria Math" panose="02040503050406030204" pitchFamily="18" charset="0"/>
                          </a:rPr>
                        </m:ctrlPr>
                      </m:sSubPr>
                      <m:e>
                        <m:acc>
                          <m:accPr>
                            <m:chr m:val="̂"/>
                            <m:ctrlPr>
                              <a:rPr lang="en-CA" i="1">
                                <a:latin typeface="Cambria Math" panose="02040503050406030204" pitchFamily="18" charset="0"/>
                                <a:ea typeface="Cambria Math" panose="02040503050406030204" pitchFamily="18" charset="0"/>
                              </a:rPr>
                            </m:ctrlPr>
                          </m:accPr>
                          <m:e>
                            <m:r>
                              <a:rPr lang="en-CA" i="1">
                                <a:latin typeface="Cambria Math" panose="02040503050406030204" pitchFamily="18" charset="0"/>
                                <a:ea typeface="Cambria Math" panose="02040503050406030204" pitchFamily="18" charset="0"/>
                              </a:rPr>
                              <m:t>𝐴</m:t>
                            </m:r>
                          </m:e>
                        </m:acc>
                      </m:e>
                      <m:sub>
                        <m:r>
                          <a:rPr lang="en-CA" i="1">
                            <a:latin typeface="Cambria Math" panose="02040503050406030204" pitchFamily="18" charset="0"/>
                            <a:ea typeface="Cambria Math" panose="02040503050406030204" pitchFamily="18" charset="0"/>
                          </a:rPr>
                          <m:t>𝑡</m:t>
                        </m:r>
                      </m:sub>
                    </m:sSub>
                    <m:r>
                      <a:rPr lang="en-CA" i="1">
                        <a:latin typeface="Cambria Math" panose="02040503050406030204" pitchFamily="18" charset="0"/>
                        <a:ea typeface="Cambria Math" panose="02040503050406030204" pitchFamily="18" charset="0"/>
                      </a:rPr>
                      <m:t> </m:t>
                    </m:r>
                  </m:oMath>
                </a14:m>
                <a:r>
                  <a:rPr lang="en-CA"/>
                  <a:t>is the advantage and quantifies how much better an action is compared to the policy’s average action in a given state</a:t>
                </a:r>
              </a:p>
              <a:p>
                <a:pPr lvl="1"/>
                <a:r>
                  <a:rPr lang="en-CA"/>
                  <a:t>If </a:t>
                </a:r>
                <a:r>
                  <a:rPr lang="en-CA" b="1"/>
                  <a:t>positive</a:t>
                </a:r>
                <a:r>
                  <a:rPr lang="en-CA"/>
                  <a:t>, the policy update should make such actions </a:t>
                </a:r>
                <a:r>
                  <a:rPr lang="en-CA" b="1" i="1"/>
                  <a:t>more</a:t>
                </a:r>
                <a:r>
                  <a:rPr lang="en-CA"/>
                  <a:t> </a:t>
                </a:r>
                <a:r>
                  <a:rPr lang="en-CA" b="1"/>
                  <a:t>likely</a:t>
                </a:r>
                <a:r>
                  <a:rPr lang="en-CA"/>
                  <a:t> in the future</a:t>
                </a:r>
              </a:p>
              <a:p>
                <a:pPr lvl="1"/>
                <a:r>
                  <a:rPr lang="en-CA"/>
                  <a:t>If </a:t>
                </a:r>
                <a:r>
                  <a:rPr lang="en-CA" b="1"/>
                  <a:t>negative</a:t>
                </a:r>
                <a:r>
                  <a:rPr lang="en-CA"/>
                  <a:t>, the policy update should make such actions </a:t>
                </a:r>
                <a:r>
                  <a:rPr lang="en-CA" b="1" i="1"/>
                  <a:t>less</a:t>
                </a:r>
                <a:r>
                  <a:rPr lang="en-CA"/>
                  <a:t> </a:t>
                </a:r>
                <a:r>
                  <a:rPr lang="en-CA" b="1"/>
                  <a:t>likely</a:t>
                </a:r>
                <a:r>
                  <a:rPr lang="en-CA"/>
                  <a:t> in the future</a:t>
                </a:r>
              </a:p>
              <a:p>
                <a:pPr lvl="1"/>
                <a:endParaRPr lang="en-CA"/>
              </a:p>
              <a:p>
                <a:r>
                  <a:rPr lang="en-CA"/>
                  <a:t>Does not have any mechanism to prevent overly large policy updates</a:t>
                </a:r>
              </a:p>
              <a:p>
                <a:endParaRPr lang="en-US"/>
              </a:p>
            </p:txBody>
          </p:sp>
        </mc:Choice>
        <mc:Fallback xmlns="">
          <p:sp>
            <p:nvSpPr>
              <p:cNvPr id="3" name="Content Placeholder 2">
                <a:extLst>
                  <a:ext uri="{FF2B5EF4-FFF2-40B4-BE49-F238E27FC236}">
                    <a16:creationId xmlns:a16="http://schemas.microsoft.com/office/drawing/2014/main" id="{7BE4FF8F-1316-625D-AB44-82E2BA22F2E6}"/>
                  </a:ext>
                </a:extLst>
              </p:cNvPr>
              <p:cNvSpPr>
                <a:spLocks noGrp="1" noRot="1" noChangeAspect="1" noMove="1" noResize="1" noEditPoints="1" noAdjustHandles="1" noChangeArrowheads="1" noChangeShapeType="1" noTextEdit="1"/>
              </p:cNvSpPr>
              <p:nvPr>
                <p:ph idx="1"/>
              </p:nvPr>
            </p:nvSpPr>
            <p:spPr>
              <a:blipFill>
                <a:blip r:embed="rId3"/>
                <a:stretch>
                  <a:fillRect l="-965" t="-1435" r="-603" b="-1675"/>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24B656F4-BB55-C425-56B4-1F964D1EA267}"/>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9CA36CC2-9B31-49C3-C250-881DFAFA2A0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CB9B0D9B-25B5-3973-5EDA-FF4FF0F2C5B0}"/>
              </a:ext>
            </a:extLst>
          </p:cNvPr>
          <p:cNvSpPr>
            <a:spLocks noGrp="1"/>
          </p:cNvSpPr>
          <p:nvPr>
            <p:ph type="sldNum" sz="quarter" idx="12"/>
          </p:nvPr>
        </p:nvSpPr>
        <p:spPr/>
        <p:txBody>
          <a:bodyPr/>
          <a:lstStyle/>
          <a:p>
            <a:fld id="{D4F24A5E-B0D2-394D-9970-9AE06BCB59C1}" type="slidenum">
              <a:rPr lang="en-US" smtClean="0"/>
              <a:t>71</a:t>
            </a:fld>
            <a:endParaRPr lang="en-US"/>
          </a:p>
        </p:txBody>
      </p:sp>
      <p:sp>
        <p:nvSpPr>
          <p:cNvPr id="7" name="Rectangle 6">
            <a:extLst>
              <a:ext uri="{FF2B5EF4-FFF2-40B4-BE49-F238E27FC236}">
                <a16:creationId xmlns:a16="http://schemas.microsoft.com/office/drawing/2014/main" id="{E974E7A7-CB6A-4E7E-B958-15FDF9CF92B3}"/>
              </a:ext>
            </a:extLst>
          </p:cNvPr>
          <p:cNvSpPr/>
          <p:nvPr/>
        </p:nvSpPr>
        <p:spPr>
          <a:xfrm>
            <a:off x="4940710" y="1260629"/>
            <a:ext cx="1155290" cy="538674"/>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66629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BF242-9EF8-38CE-279B-65C02A723989}"/>
              </a:ext>
            </a:extLst>
          </p:cNvPr>
          <p:cNvSpPr>
            <a:spLocks noGrp="1"/>
          </p:cNvSpPr>
          <p:nvPr>
            <p:ph type="title"/>
          </p:nvPr>
        </p:nvSpPr>
        <p:spPr/>
        <p:txBody>
          <a:bodyPr/>
          <a:lstStyle/>
          <a:p>
            <a:r>
              <a:rPr lang="en-US"/>
              <a:t>PPO – The Clipped Part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BE4FF8F-1316-625D-AB44-82E2BA22F2E6}"/>
                  </a:ext>
                </a:extLst>
              </p:cNvPr>
              <p:cNvSpPr>
                <a:spLocks noGrp="1"/>
              </p:cNvSpPr>
              <p:nvPr>
                <p:ph idx="1"/>
              </p:nvPr>
            </p:nvSpPr>
            <p:spPr/>
            <p:txBody>
              <a:bodyPr>
                <a:normAutofit/>
              </a:bodyPr>
              <a:lstStyle/>
              <a:p>
                <a:pPr marL="0" indent="0">
                  <a:buNone/>
                </a:pPr>
                <a14:m>
                  <m:oMathPara xmlns:m="http://schemas.openxmlformats.org/officeDocument/2006/math">
                    <m:oMathParaPr>
                      <m:jc m:val="centerGroup"/>
                    </m:oMathParaPr>
                    <m:oMath xmlns:m="http://schemas.openxmlformats.org/officeDocument/2006/math">
                      <m:sSup>
                        <m:sSupPr>
                          <m:ctrlPr>
                            <a:rPr lang="en-CA" i="1" smtClean="0">
                              <a:latin typeface="Cambria Math" panose="02040503050406030204" pitchFamily="18" charset="0"/>
                            </a:rPr>
                          </m:ctrlPr>
                        </m:sSupPr>
                        <m:e>
                          <m:r>
                            <a:rPr lang="en-CA" b="0" i="1" smtClean="0">
                              <a:latin typeface="Cambria Math" panose="02040503050406030204" pitchFamily="18" charset="0"/>
                            </a:rPr>
                            <m:t>𝐿</m:t>
                          </m:r>
                        </m:e>
                        <m:sup>
                          <m:r>
                            <a:rPr lang="en-CA" b="0" i="1" smtClean="0">
                              <a:latin typeface="Cambria Math" panose="02040503050406030204" pitchFamily="18" charset="0"/>
                            </a:rPr>
                            <m:t>𝐶𝐿𝐼𝑃</m:t>
                          </m:r>
                        </m:sup>
                      </m:sSup>
                      <m:d>
                        <m:dPr>
                          <m:ctrlPr>
                            <a:rPr lang="en-CA" b="0" i="1" smtClean="0">
                              <a:latin typeface="Cambria Math" panose="02040503050406030204" pitchFamily="18" charset="0"/>
                            </a:rPr>
                          </m:ctrlPr>
                        </m:dPr>
                        <m:e>
                          <m:r>
                            <a:rPr lang="en-CA" b="0" i="1" smtClean="0">
                              <a:latin typeface="Cambria Math" panose="02040503050406030204" pitchFamily="18" charset="0"/>
                              <a:ea typeface="Cambria Math" panose="02040503050406030204" pitchFamily="18" charset="0"/>
                            </a:rPr>
                            <m:t>𝜃</m:t>
                          </m:r>
                        </m:e>
                      </m:d>
                      <m:r>
                        <a:rPr lang="en-CA" b="0" i="1" smtClean="0">
                          <a:latin typeface="Cambria Math" panose="02040503050406030204" pitchFamily="18" charset="0"/>
                          <a:ea typeface="Cambria Math" panose="02040503050406030204" pitchFamily="18" charset="0"/>
                        </a:rPr>
                        <m:t>= </m:t>
                      </m:r>
                      <m:sSub>
                        <m:sSubPr>
                          <m:ctrlPr>
                            <a:rPr lang="en-CA" b="0" i="1" smtClean="0">
                              <a:latin typeface="Cambria Math" panose="02040503050406030204" pitchFamily="18" charset="0"/>
                              <a:ea typeface="Cambria Math" panose="02040503050406030204" pitchFamily="18" charset="0"/>
                            </a:rPr>
                          </m:ctrlPr>
                        </m:sSubPr>
                        <m:e>
                          <m:acc>
                            <m:accPr>
                              <m:chr m:val="̂"/>
                              <m:ctrlPr>
                                <a:rPr lang="en-CA" i="1">
                                  <a:latin typeface="Cambria Math" panose="02040503050406030204" pitchFamily="18" charset="0"/>
                                  <a:ea typeface="Cambria Math" panose="02040503050406030204" pitchFamily="18" charset="0"/>
                                </a:rPr>
                              </m:ctrlPr>
                            </m:accPr>
                            <m:e>
                              <m:r>
                                <a:rPr lang="en-CA" i="1">
                                  <a:latin typeface="Cambria Math" panose="02040503050406030204" pitchFamily="18" charset="0"/>
                                  <a:ea typeface="Cambria Math" panose="02040503050406030204" pitchFamily="18" charset="0"/>
                                </a:rPr>
                                <m:t>𝔼</m:t>
                              </m:r>
                            </m:e>
                          </m:acc>
                        </m:e>
                        <m:sub>
                          <m:r>
                            <a:rPr lang="en-CA" b="0" i="1" smtClean="0">
                              <a:latin typeface="Cambria Math" panose="02040503050406030204" pitchFamily="18" charset="0"/>
                              <a:ea typeface="Cambria Math" panose="02040503050406030204" pitchFamily="18" charset="0"/>
                            </a:rPr>
                            <m:t>𝑡</m:t>
                          </m:r>
                        </m:sub>
                      </m:sSub>
                      <m:r>
                        <a:rPr lang="en-CA" b="0" i="1" smtClean="0">
                          <a:latin typeface="Cambria Math" panose="02040503050406030204" pitchFamily="18" charset="0"/>
                          <a:ea typeface="Cambria Math" panose="02040503050406030204" pitchFamily="18" charset="0"/>
                        </a:rPr>
                        <m:t>[</m:t>
                      </m:r>
                      <m:func>
                        <m:funcPr>
                          <m:ctrlPr>
                            <a:rPr lang="en-CA" b="0" i="1" smtClean="0">
                              <a:latin typeface="Cambria Math" panose="02040503050406030204" pitchFamily="18" charset="0"/>
                              <a:ea typeface="Cambria Math" panose="02040503050406030204" pitchFamily="18" charset="0"/>
                            </a:rPr>
                          </m:ctrlPr>
                        </m:funcPr>
                        <m:fName>
                          <m:r>
                            <m:rPr>
                              <m:sty m:val="p"/>
                            </m:rPr>
                            <a:rPr lang="en-CA" b="0" i="0" smtClean="0">
                              <a:latin typeface="Cambria Math" panose="02040503050406030204" pitchFamily="18" charset="0"/>
                              <a:ea typeface="Cambria Math" panose="02040503050406030204" pitchFamily="18" charset="0"/>
                            </a:rPr>
                            <m:t>min</m:t>
                          </m:r>
                        </m:fName>
                        <m:e>
                          <m:d>
                            <m:dPr>
                              <m:ctrlPr>
                                <a:rPr lang="en-CA" b="0" i="1" smtClean="0">
                                  <a:latin typeface="Cambria Math" panose="02040503050406030204" pitchFamily="18" charset="0"/>
                                  <a:ea typeface="Cambria Math" panose="02040503050406030204" pitchFamily="18" charset="0"/>
                                </a:rPr>
                              </m:ctrlPr>
                            </m:dPr>
                            <m:e>
                              <m:sSub>
                                <m:sSubPr>
                                  <m:ctrlPr>
                                    <a:rPr lang="en-CA" b="0" i="1" smtClean="0">
                                      <a:latin typeface="Cambria Math" panose="02040503050406030204" pitchFamily="18" charset="0"/>
                                      <a:ea typeface="Cambria Math" panose="02040503050406030204" pitchFamily="18" charset="0"/>
                                    </a:rPr>
                                  </m:ctrlPr>
                                </m:sSubPr>
                                <m:e>
                                  <m:r>
                                    <a:rPr lang="en-CA" b="0" i="1" smtClean="0">
                                      <a:latin typeface="Cambria Math" panose="02040503050406030204" pitchFamily="18" charset="0"/>
                                      <a:ea typeface="Cambria Math" panose="02040503050406030204" pitchFamily="18" charset="0"/>
                                    </a:rPr>
                                    <m:t>𝑟</m:t>
                                  </m:r>
                                </m:e>
                                <m:sub>
                                  <m:r>
                                    <a:rPr lang="en-CA" b="0" i="1" smtClean="0">
                                      <a:latin typeface="Cambria Math" panose="02040503050406030204" pitchFamily="18" charset="0"/>
                                      <a:ea typeface="Cambria Math" panose="02040503050406030204" pitchFamily="18" charset="0"/>
                                    </a:rPr>
                                    <m:t>𝑡</m:t>
                                  </m:r>
                                </m:sub>
                              </m:sSub>
                              <m:d>
                                <m:dPr>
                                  <m:ctrlPr>
                                    <a:rPr lang="en-CA" i="1">
                                      <a:latin typeface="Cambria Math" panose="02040503050406030204" pitchFamily="18" charset="0"/>
                                    </a:rPr>
                                  </m:ctrlPr>
                                </m:dPr>
                                <m:e>
                                  <m:r>
                                    <a:rPr lang="en-CA" i="1">
                                      <a:latin typeface="Cambria Math" panose="02040503050406030204" pitchFamily="18" charset="0"/>
                                      <a:ea typeface="Cambria Math" panose="02040503050406030204" pitchFamily="18" charset="0"/>
                                    </a:rPr>
                                    <m:t>𝜃</m:t>
                                  </m:r>
                                </m:e>
                              </m:d>
                              <m:sSub>
                                <m:sSubPr>
                                  <m:ctrlPr>
                                    <a:rPr lang="en-CA" i="1">
                                      <a:latin typeface="Cambria Math" panose="02040503050406030204" pitchFamily="18" charset="0"/>
                                      <a:ea typeface="Cambria Math" panose="02040503050406030204" pitchFamily="18" charset="0"/>
                                    </a:rPr>
                                  </m:ctrlPr>
                                </m:sSubPr>
                                <m:e>
                                  <m:acc>
                                    <m:accPr>
                                      <m:chr m:val="̂"/>
                                      <m:ctrlPr>
                                        <a:rPr lang="en-CA" i="1">
                                          <a:latin typeface="Cambria Math" panose="02040503050406030204" pitchFamily="18" charset="0"/>
                                          <a:ea typeface="Cambria Math" panose="02040503050406030204" pitchFamily="18" charset="0"/>
                                        </a:rPr>
                                      </m:ctrlPr>
                                    </m:accPr>
                                    <m:e>
                                      <m:r>
                                        <a:rPr lang="en-CA" b="0" i="1" smtClean="0">
                                          <a:latin typeface="Cambria Math" panose="02040503050406030204" pitchFamily="18" charset="0"/>
                                          <a:ea typeface="Cambria Math" panose="02040503050406030204" pitchFamily="18" charset="0"/>
                                        </a:rPr>
                                        <m:t>𝐴</m:t>
                                      </m:r>
                                    </m:e>
                                  </m:acc>
                                </m:e>
                                <m:sub>
                                  <m:r>
                                    <a:rPr lang="en-CA" i="1">
                                      <a:latin typeface="Cambria Math" panose="02040503050406030204" pitchFamily="18" charset="0"/>
                                      <a:ea typeface="Cambria Math" panose="02040503050406030204" pitchFamily="18" charset="0"/>
                                    </a:rPr>
                                    <m:t>𝑡</m:t>
                                  </m:r>
                                </m:sub>
                              </m:sSub>
                              <m:r>
                                <a:rPr lang="en-CA" b="0" i="1" smtClean="0">
                                  <a:latin typeface="Cambria Math" panose="02040503050406030204" pitchFamily="18" charset="0"/>
                                  <a:ea typeface="Cambria Math" panose="02040503050406030204" pitchFamily="18" charset="0"/>
                                </a:rPr>
                                <m:t>, </m:t>
                              </m:r>
                              <m:r>
                                <a:rPr lang="en-CA" b="0" i="1" smtClean="0">
                                  <a:latin typeface="Cambria Math" panose="02040503050406030204" pitchFamily="18" charset="0"/>
                                  <a:ea typeface="Cambria Math" panose="02040503050406030204" pitchFamily="18" charset="0"/>
                                </a:rPr>
                                <m:t>𝑐𝑙𝑖𝑝</m:t>
                              </m:r>
                              <m:d>
                                <m:dPr>
                                  <m:ctrlPr>
                                    <a:rPr lang="en-CA" b="0" i="1" smtClean="0">
                                      <a:latin typeface="Cambria Math" panose="02040503050406030204" pitchFamily="18" charset="0"/>
                                      <a:ea typeface="Cambria Math" panose="02040503050406030204" pitchFamily="18" charset="0"/>
                                    </a:rPr>
                                  </m:ctrlPr>
                                </m:dPr>
                                <m:e>
                                  <m:sSub>
                                    <m:sSubPr>
                                      <m:ctrlPr>
                                        <a:rPr lang="en-CA" i="1">
                                          <a:latin typeface="Cambria Math" panose="02040503050406030204" pitchFamily="18" charset="0"/>
                                          <a:ea typeface="Cambria Math" panose="02040503050406030204" pitchFamily="18" charset="0"/>
                                        </a:rPr>
                                      </m:ctrlPr>
                                    </m:sSubPr>
                                    <m:e>
                                      <m:r>
                                        <a:rPr lang="en-CA" i="1">
                                          <a:latin typeface="Cambria Math" panose="02040503050406030204" pitchFamily="18" charset="0"/>
                                          <a:ea typeface="Cambria Math" panose="02040503050406030204" pitchFamily="18" charset="0"/>
                                        </a:rPr>
                                        <m:t>𝑟</m:t>
                                      </m:r>
                                    </m:e>
                                    <m:sub>
                                      <m:r>
                                        <a:rPr lang="en-CA" i="1">
                                          <a:latin typeface="Cambria Math" panose="02040503050406030204" pitchFamily="18" charset="0"/>
                                          <a:ea typeface="Cambria Math" panose="02040503050406030204" pitchFamily="18" charset="0"/>
                                        </a:rPr>
                                        <m:t>𝑡</m:t>
                                      </m:r>
                                    </m:sub>
                                  </m:sSub>
                                  <m:d>
                                    <m:dPr>
                                      <m:ctrlPr>
                                        <a:rPr lang="en-CA" i="1">
                                          <a:latin typeface="Cambria Math" panose="02040503050406030204" pitchFamily="18" charset="0"/>
                                        </a:rPr>
                                      </m:ctrlPr>
                                    </m:dPr>
                                    <m:e>
                                      <m:r>
                                        <a:rPr lang="en-CA" i="1">
                                          <a:latin typeface="Cambria Math" panose="02040503050406030204" pitchFamily="18" charset="0"/>
                                          <a:ea typeface="Cambria Math" panose="02040503050406030204" pitchFamily="18" charset="0"/>
                                        </a:rPr>
                                        <m:t>𝜃</m:t>
                                      </m:r>
                                    </m:e>
                                  </m:d>
                                  <m:r>
                                    <a:rPr lang="en-CA" b="0" i="1" smtClean="0">
                                      <a:latin typeface="Cambria Math" panose="02040503050406030204" pitchFamily="18" charset="0"/>
                                      <a:ea typeface="Cambria Math" panose="02040503050406030204" pitchFamily="18" charset="0"/>
                                    </a:rPr>
                                    <m:t>, 1−</m:t>
                                  </m:r>
                                  <m:r>
                                    <a:rPr lang="en-CA" b="0" i="1" smtClean="0">
                                      <a:latin typeface="Cambria Math" panose="02040503050406030204" pitchFamily="18" charset="0"/>
                                      <a:ea typeface="Cambria Math" panose="02040503050406030204" pitchFamily="18" charset="0"/>
                                    </a:rPr>
                                    <m:t>𝜖</m:t>
                                  </m:r>
                                  <m:r>
                                    <a:rPr lang="en-CA" b="0" i="1" smtClean="0">
                                      <a:latin typeface="Cambria Math" panose="02040503050406030204" pitchFamily="18" charset="0"/>
                                      <a:ea typeface="Cambria Math" panose="02040503050406030204" pitchFamily="18" charset="0"/>
                                    </a:rPr>
                                    <m:t>, 1+</m:t>
                                  </m:r>
                                  <m:r>
                                    <a:rPr lang="en-CA" i="1">
                                      <a:latin typeface="Cambria Math" panose="02040503050406030204" pitchFamily="18" charset="0"/>
                                      <a:ea typeface="Cambria Math" panose="02040503050406030204" pitchFamily="18" charset="0"/>
                                    </a:rPr>
                                    <m:t>𝜖</m:t>
                                  </m:r>
                                </m:e>
                              </m:d>
                              <m:sSub>
                                <m:sSubPr>
                                  <m:ctrlPr>
                                    <a:rPr lang="en-CA" i="1">
                                      <a:latin typeface="Cambria Math" panose="02040503050406030204" pitchFamily="18" charset="0"/>
                                      <a:ea typeface="Cambria Math" panose="02040503050406030204" pitchFamily="18" charset="0"/>
                                    </a:rPr>
                                  </m:ctrlPr>
                                </m:sSubPr>
                                <m:e>
                                  <m:acc>
                                    <m:accPr>
                                      <m:chr m:val="̂"/>
                                      <m:ctrlPr>
                                        <a:rPr lang="en-CA" i="1">
                                          <a:latin typeface="Cambria Math" panose="02040503050406030204" pitchFamily="18" charset="0"/>
                                          <a:ea typeface="Cambria Math" panose="02040503050406030204" pitchFamily="18" charset="0"/>
                                        </a:rPr>
                                      </m:ctrlPr>
                                    </m:accPr>
                                    <m:e>
                                      <m:r>
                                        <a:rPr lang="en-CA" i="1">
                                          <a:latin typeface="Cambria Math" panose="02040503050406030204" pitchFamily="18" charset="0"/>
                                          <a:ea typeface="Cambria Math" panose="02040503050406030204" pitchFamily="18" charset="0"/>
                                        </a:rPr>
                                        <m:t>𝐴</m:t>
                                      </m:r>
                                    </m:e>
                                  </m:acc>
                                </m:e>
                                <m:sub>
                                  <m:r>
                                    <a:rPr lang="en-CA" i="1">
                                      <a:latin typeface="Cambria Math" panose="02040503050406030204" pitchFamily="18" charset="0"/>
                                      <a:ea typeface="Cambria Math" panose="02040503050406030204" pitchFamily="18" charset="0"/>
                                    </a:rPr>
                                    <m:t>𝑡</m:t>
                                  </m:r>
                                </m:sub>
                              </m:sSub>
                            </m:e>
                          </m:d>
                        </m:e>
                      </m:func>
                      <m:r>
                        <a:rPr lang="en-CA" b="0" i="1" smtClean="0">
                          <a:latin typeface="Cambria Math" panose="02040503050406030204" pitchFamily="18" charset="0"/>
                          <a:ea typeface="Cambria Math" panose="02040503050406030204" pitchFamily="18" charset="0"/>
                        </a:rPr>
                        <m:t>]</m:t>
                      </m:r>
                    </m:oMath>
                  </m:oMathPara>
                </a14:m>
                <a:endParaRPr lang="en-CA"/>
              </a:p>
              <a:p>
                <a:pPr marL="0" indent="0">
                  <a:buNone/>
                </a:pPr>
                <a:endParaRPr lang="en-US" i="1">
                  <a:latin typeface="Cambria Math" panose="02040503050406030204" pitchFamily="18" charset="0"/>
                </a:endParaRPr>
              </a:p>
              <a:p>
                <a:r>
                  <a:rPr lang="en-CA"/>
                  <a:t>Truncates the ratio </a:t>
                </a:r>
                <a14:m>
                  <m:oMath xmlns:m="http://schemas.openxmlformats.org/officeDocument/2006/math">
                    <m:sSub>
                      <m:sSubPr>
                        <m:ctrlPr>
                          <a:rPr lang="en-CA" b="0" i="1" smtClean="0">
                            <a:latin typeface="Cambria Math" panose="02040503050406030204" pitchFamily="18" charset="0"/>
                            <a:ea typeface="Cambria Math" panose="02040503050406030204" pitchFamily="18" charset="0"/>
                          </a:rPr>
                        </m:ctrlPr>
                      </m:sSubPr>
                      <m:e>
                        <m:r>
                          <a:rPr lang="en-CA" b="0" i="1" smtClean="0">
                            <a:latin typeface="Cambria Math" panose="02040503050406030204" pitchFamily="18" charset="0"/>
                            <a:ea typeface="Cambria Math" panose="02040503050406030204" pitchFamily="18" charset="0"/>
                          </a:rPr>
                          <m:t>𝑟</m:t>
                        </m:r>
                      </m:e>
                      <m:sub>
                        <m:r>
                          <a:rPr lang="en-CA" b="0" i="1" smtClean="0">
                            <a:latin typeface="Cambria Math" panose="02040503050406030204" pitchFamily="18" charset="0"/>
                            <a:ea typeface="Cambria Math" panose="02040503050406030204" pitchFamily="18" charset="0"/>
                          </a:rPr>
                          <m:t>𝑡</m:t>
                        </m:r>
                      </m:sub>
                    </m:sSub>
                    <m:d>
                      <m:dPr>
                        <m:ctrlPr>
                          <a:rPr lang="en-CA" i="1">
                            <a:latin typeface="Cambria Math" panose="02040503050406030204" pitchFamily="18" charset="0"/>
                          </a:rPr>
                        </m:ctrlPr>
                      </m:dPr>
                      <m:e>
                        <m:r>
                          <a:rPr lang="en-CA" i="1">
                            <a:latin typeface="Cambria Math" panose="02040503050406030204" pitchFamily="18" charset="0"/>
                            <a:ea typeface="Cambria Math" panose="02040503050406030204" pitchFamily="18" charset="0"/>
                          </a:rPr>
                          <m:t>𝜃</m:t>
                        </m:r>
                      </m:e>
                    </m:d>
                  </m:oMath>
                </a14:m>
                <a:r>
                  <a:rPr lang="en-CA"/>
                  <a:t> to ensure it does not fall outside the specified range </a:t>
                </a:r>
                <a14:m>
                  <m:oMath xmlns:m="http://schemas.openxmlformats.org/officeDocument/2006/math">
                    <m:r>
                      <a:rPr lang="en-CA" b="0" i="0" smtClean="0">
                        <a:latin typeface="Cambria Math" panose="02040503050406030204" pitchFamily="18" charset="0"/>
                        <a:ea typeface="Cambria Math" panose="02040503050406030204" pitchFamily="18" charset="0"/>
                      </a:rPr>
                      <m:t>[</m:t>
                    </m:r>
                    <m:r>
                      <a:rPr lang="en-CA" i="1">
                        <a:latin typeface="Cambria Math" panose="02040503050406030204" pitchFamily="18" charset="0"/>
                        <a:ea typeface="Cambria Math" panose="02040503050406030204" pitchFamily="18" charset="0"/>
                      </a:rPr>
                      <m:t>1−</m:t>
                    </m:r>
                    <m:r>
                      <a:rPr lang="en-CA" i="1">
                        <a:latin typeface="Cambria Math" panose="02040503050406030204" pitchFamily="18" charset="0"/>
                        <a:ea typeface="Cambria Math" panose="02040503050406030204" pitchFamily="18" charset="0"/>
                      </a:rPr>
                      <m:t>𝜖</m:t>
                    </m:r>
                    <m:r>
                      <a:rPr lang="en-CA" i="1">
                        <a:latin typeface="Cambria Math" panose="02040503050406030204" pitchFamily="18" charset="0"/>
                        <a:ea typeface="Cambria Math" panose="02040503050406030204" pitchFamily="18" charset="0"/>
                      </a:rPr>
                      <m:t>, 1+</m:t>
                    </m:r>
                    <m:r>
                      <a:rPr lang="en-CA" i="1">
                        <a:latin typeface="Cambria Math" panose="02040503050406030204" pitchFamily="18" charset="0"/>
                        <a:ea typeface="Cambria Math" panose="02040503050406030204" pitchFamily="18" charset="0"/>
                      </a:rPr>
                      <m:t>𝜖</m:t>
                    </m:r>
                    <m:r>
                      <a:rPr lang="en-CA" b="0" i="0" smtClean="0">
                        <a:latin typeface="Cambria Math" panose="02040503050406030204" pitchFamily="18" charset="0"/>
                        <a:ea typeface="Cambria Math" panose="02040503050406030204" pitchFamily="18" charset="0"/>
                      </a:rPr>
                      <m:t>]</m:t>
                    </m:r>
                  </m:oMath>
                </a14:m>
                <a:endParaRPr lang="en-CA"/>
              </a:p>
              <a:p>
                <a:pPr lvl="1"/>
                <a:r>
                  <a:rPr lang="en-CA"/>
                  <a:t>If </a:t>
                </a:r>
                <a14:m>
                  <m:oMath xmlns:m="http://schemas.openxmlformats.org/officeDocument/2006/math">
                    <m:sSub>
                      <m:sSubPr>
                        <m:ctrlPr>
                          <a:rPr lang="en-CA" b="0" i="1" smtClean="0">
                            <a:latin typeface="Cambria Math" panose="02040503050406030204" pitchFamily="18" charset="0"/>
                            <a:ea typeface="Cambria Math" panose="02040503050406030204" pitchFamily="18" charset="0"/>
                          </a:rPr>
                        </m:ctrlPr>
                      </m:sSubPr>
                      <m:e>
                        <m:r>
                          <a:rPr lang="en-CA" b="0" i="1" smtClean="0">
                            <a:latin typeface="Cambria Math" panose="02040503050406030204" pitchFamily="18" charset="0"/>
                            <a:ea typeface="Cambria Math" panose="02040503050406030204" pitchFamily="18" charset="0"/>
                          </a:rPr>
                          <m:t>𝑟</m:t>
                        </m:r>
                      </m:e>
                      <m:sub>
                        <m:r>
                          <a:rPr lang="en-CA" b="0" i="1" smtClean="0">
                            <a:latin typeface="Cambria Math" panose="02040503050406030204" pitchFamily="18" charset="0"/>
                            <a:ea typeface="Cambria Math" panose="02040503050406030204" pitchFamily="18" charset="0"/>
                          </a:rPr>
                          <m:t>𝑡</m:t>
                        </m:r>
                      </m:sub>
                    </m:sSub>
                    <m:d>
                      <m:dPr>
                        <m:ctrlPr>
                          <a:rPr lang="en-CA" i="1">
                            <a:latin typeface="Cambria Math" panose="02040503050406030204" pitchFamily="18" charset="0"/>
                          </a:rPr>
                        </m:ctrlPr>
                      </m:dPr>
                      <m:e>
                        <m:r>
                          <a:rPr lang="en-CA" i="1">
                            <a:latin typeface="Cambria Math" panose="02040503050406030204" pitchFamily="18" charset="0"/>
                            <a:ea typeface="Cambria Math" panose="02040503050406030204" pitchFamily="18" charset="0"/>
                          </a:rPr>
                          <m:t>𝜃</m:t>
                        </m:r>
                      </m:e>
                    </m:d>
                  </m:oMath>
                </a14:m>
                <a:r>
                  <a:rPr lang="en-CA"/>
                  <a:t> is within the range, then </a:t>
                </a:r>
                <a14:m>
                  <m:oMath xmlns:m="http://schemas.openxmlformats.org/officeDocument/2006/math">
                    <m:sSub>
                      <m:sSubPr>
                        <m:ctrlPr>
                          <a:rPr lang="en-CA" i="1">
                            <a:latin typeface="Cambria Math" panose="02040503050406030204" pitchFamily="18" charset="0"/>
                            <a:ea typeface="Cambria Math" panose="02040503050406030204" pitchFamily="18" charset="0"/>
                          </a:rPr>
                        </m:ctrlPr>
                      </m:sSubPr>
                      <m:e>
                        <m:r>
                          <a:rPr lang="en-CA" i="1">
                            <a:latin typeface="Cambria Math" panose="02040503050406030204" pitchFamily="18" charset="0"/>
                            <a:ea typeface="Cambria Math" panose="02040503050406030204" pitchFamily="18" charset="0"/>
                          </a:rPr>
                          <m:t>𝑟</m:t>
                        </m:r>
                      </m:e>
                      <m:sub>
                        <m:r>
                          <a:rPr lang="en-CA" i="1">
                            <a:latin typeface="Cambria Math" panose="02040503050406030204" pitchFamily="18" charset="0"/>
                            <a:ea typeface="Cambria Math" panose="02040503050406030204" pitchFamily="18" charset="0"/>
                          </a:rPr>
                          <m:t>𝑡</m:t>
                        </m:r>
                      </m:sub>
                    </m:sSub>
                    <m:d>
                      <m:dPr>
                        <m:ctrlPr>
                          <a:rPr lang="en-CA" i="1">
                            <a:latin typeface="Cambria Math" panose="02040503050406030204" pitchFamily="18" charset="0"/>
                          </a:rPr>
                        </m:ctrlPr>
                      </m:dPr>
                      <m:e>
                        <m:r>
                          <a:rPr lang="en-CA" i="1">
                            <a:latin typeface="Cambria Math" panose="02040503050406030204" pitchFamily="18" charset="0"/>
                            <a:ea typeface="Cambria Math" panose="02040503050406030204" pitchFamily="18" charset="0"/>
                          </a:rPr>
                          <m:t>𝜃</m:t>
                        </m:r>
                      </m:e>
                    </m:d>
                  </m:oMath>
                </a14:m>
                <a:r>
                  <a:rPr lang="en-CA"/>
                  <a:t> remains unchanged</a:t>
                </a:r>
              </a:p>
              <a:p>
                <a:pPr lvl="1"/>
                <a:r>
                  <a:rPr lang="en-CA"/>
                  <a:t>If </a:t>
                </a:r>
                <a14:m>
                  <m:oMath xmlns:m="http://schemas.openxmlformats.org/officeDocument/2006/math">
                    <m:sSub>
                      <m:sSubPr>
                        <m:ctrlPr>
                          <a:rPr lang="en-CA" b="0" i="1" smtClean="0">
                            <a:latin typeface="Cambria Math" panose="02040503050406030204" pitchFamily="18" charset="0"/>
                            <a:ea typeface="Cambria Math" panose="02040503050406030204" pitchFamily="18" charset="0"/>
                          </a:rPr>
                        </m:ctrlPr>
                      </m:sSubPr>
                      <m:e>
                        <m:r>
                          <a:rPr lang="en-CA" b="0" i="1" smtClean="0">
                            <a:latin typeface="Cambria Math" panose="02040503050406030204" pitchFamily="18" charset="0"/>
                            <a:ea typeface="Cambria Math" panose="02040503050406030204" pitchFamily="18" charset="0"/>
                          </a:rPr>
                          <m:t>𝑟</m:t>
                        </m:r>
                      </m:e>
                      <m:sub>
                        <m:r>
                          <a:rPr lang="en-CA" b="0" i="1" smtClean="0">
                            <a:latin typeface="Cambria Math" panose="02040503050406030204" pitchFamily="18" charset="0"/>
                            <a:ea typeface="Cambria Math" panose="02040503050406030204" pitchFamily="18" charset="0"/>
                          </a:rPr>
                          <m:t>𝑡</m:t>
                        </m:r>
                      </m:sub>
                    </m:sSub>
                    <m:d>
                      <m:dPr>
                        <m:ctrlPr>
                          <a:rPr lang="en-CA" i="1">
                            <a:latin typeface="Cambria Math" panose="02040503050406030204" pitchFamily="18" charset="0"/>
                          </a:rPr>
                        </m:ctrlPr>
                      </m:dPr>
                      <m:e>
                        <m:r>
                          <a:rPr lang="en-CA" i="1">
                            <a:latin typeface="Cambria Math" panose="02040503050406030204" pitchFamily="18" charset="0"/>
                            <a:ea typeface="Cambria Math" panose="02040503050406030204" pitchFamily="18" charset="0"/>
                          </a:rPr>
                          <m:t>𝜃</m:t>
                        </m:r>
                      </m:e>
                    </m:d>
                  </m:oMath>
                </a14:m>
                <a:r>
                  <a:rPr lang="en-CA"/>
                  <a:t> is less than </a:t>
                </a:r>
                <a14:m>
                  <m:oMath xmlns:m="http://schemas.openxmlformats.org/officeDocument/2006/math">
                    <m:r>
                      <a:rPr lang="en-CA" i="1">
                        <a:latin typeface="Cambria Math" panose="02040503050406030204" pitchFamily="18" charset="0"/>
                        <a:ea typeface="Cambria Math" panose="02040503050406030204" pitchFamily="18" charset="0"/>
                      </a:rPr>
                      <m:t>1−</m:t>
                    </m:r>
                    <m:r>
                      <a:rPr lang="en-CA" i="1">
                        <a:latin typeface="Cambria Math" panose="02040503050406030204" pitchFamily="18" charset="0"/>
                        <a:ea typeface="Cambria Math" panose="02040503050406030204" pitchFamily="18" charset="0"/>
                      </a:rPr>
                      <m:t>𝜖</m:t>
                    </m:r>
                  </m:oMath>
                </a14:m>
                <a:r>
                  <a:rPr lang="en-CA"/>
                  <a:t> then it is “clipped” to be </a:t>
                </a:r>
                <a14:m>
                  <m:oMath xmlns:m="http://schemas.openxmlformats.org/officeDocument/2006/math">
                    <m:r>
                      <a:rPr lang="en-CA" i="1">
                        <a:latin typeface="Cambria Math" panose="02040503050406030204" pitchFamily="18" charset="0"/>
                        <a:ea typeface="Cambria Math" panose="02040503050406030204" pitchFamily="18" charset="0"/>
                      </a:rPr>
                      <m:t>1−</m:t>
                    </m:r>
                    <m:r>
                      <a:rPr lang="en-CA" i="1">
                        <a:latin typeface="Cambria Math" panose="02040503050406030204" pitchFamily="18" charset="0"/>
                        <a:ea typeface="Cambria Math" panose="02040503050406030204" pitchFamily="18" charset="0"/>
                      </a:rPr>
                      <m:t>𝜖</m:t>
                    </m:r>
                  </m:oMath>
                </a14:m>
                <a:endParaRPr lang="en-CA"/>
              </a:p>
              <a:p>
                <a:pPr lvl="1"/>
                <a:r>
                  <a:rPr lang="en-CA"/>
                  <a:t>If </a:t>
                </a:r>
                <a14:m>
                  <m:oMath xmlns:m="http://schemas.openxmlformats.org/officeDocument/2006/math">
                    <m:sSub>
                      <m:sSubPr>
                        <m:ctrlPr>
                          <a:rPr lang="en-CA" b="0" i="1" smtClean="0">
                            <a:latin typeface="Cambria Math" panose="02040503050406030204" pitchFamily="18" charset="0"/>
                            <a:ea typeface="Cambria Math" panose="02040503050406030204" pitchFamily="18" charset="0"/>
                          </a:rPr>
                        </m:ctrlPr>
                      </m:sSubPr>
                      <m:e>
                        <m:r>
                          <a:rPr lang="en-CA" b="0" i="1" smtClean="0">
                            <a:latin typeface="Cambria Math" panose="02040503050406030204" pitchFamily="18" charset="0"/>
                            <a:ea typeface="Cambria Math" panose="02040503050406030204" pitchFamily="18" charset="0"/>
                          </a:rPr>
                          <m:t>𝑟</m:t>
                        </m:r>
                      </m:e>
                      <m:sub>
                        <m:r>
                          <a:rPr lang="en-CA" b="0" i="1" smtClean="0">
                            <a:latin typeface="Cambria Math" panose="02040503050406030204" pitchFamily="18" charset="0"/>
                            <a:ea typeface="Cambria Math" panose="02040503050406030204" pitchFamily="18" charset="0"/>
                          </a:rPr>
                          <m:t>𝑡</m:t>
                        </m:r>
                      </m:sub>
                    </m:sSub>
                    <m:d>
                      <m:dPr>
                        <m:ctrlPr>
                          <a:rPr lang="en-CA" i="1">
                            <a:latin typeface="Cambria Math" panose="02040503050406030204" pitchFamily="18" charset="0"/>
                          </a:rPr>
                        </m:ctrlPr>
                      </m:dPr>
                      <m:e>
                        <m:r>
                          <a:rPr lang="en-CA" i="1">
                            <a:latin typeface="Cambria Math" panose="02040503050406030204" pitchFamily="18" charset="0"/>
                            <a:ea typeface="Cambria Math" panose="02040503050406030204" pitchFamily="18" charset="0"/>
                          </a:rPr>
                          <m:t>𝜃</m:t>
                        </m:r>
                      </m:e>
                    </m:d>
                  </m:oMath>
                </a14:m>
                <a:r>
                  <a:rPr lang="en-CA"/>
                  <a:t> is greater than </a:t>
                </a:r>
                <a14:m>
                  <m:oMath xmlns:m="http://schemas.openxmlformats.org/officeDocument/2006/math">
                    <m:r>
                      <a:rPr lang="en-CA" i="1">
                        <a:latin typeface="Cambria Math" panose="02040503050406030204" pitchFamily="18" charset="0"/>
                        <a:ea typeface="Cambria Math" panose="02040503050406030204" pitchFamily="18" charset="0"/>
                      </a:rPr>
                      <m:t>1</m:t>
                    </m:r>
                    <m:r>
                      <a:rPr lang="en-CA" b="0" i="1" smtClean="0">
                        <a:latin typeface="Cambria Math" panose="02040503050406030204" pitchFamily="18" charset="0"/>
                        <a:ea typeface="Cambria Math" panose="02040503050406030204" pitchFamily="18" charset="0"/>
                      </a:rPr>
                      <m:t>+</m:t>
                    </m:r>
                    <m:r>
                      <a:rPr lang="en-CA" i="1">
                        <a:latin typeface="Cambria Math" panose="02040503050406030204" pitchFamily="18" charset="0"/>
                        <a:ea typeface="Cambria Math" panose="02040503050406030204" pitchFamily="18" charset="0"/>
                      </a:rPr>
                      <m:t>𝜖</m:t>
                    </m:r>
                  </m:oMath>
                </a14:m>
                <a:r>
                  <a:rPr lang="en-CA"/>
                  <a:t> then it is “clipped” to be </a:t>
                </a:r>
                <a14:m>
                  <m:oMath xmlns:m="http://schemas.openxmlformats.org/officeDocument/2006/math">
                    <m:r>
                      <a:rPr lang="en-CA" i="1">
                        <a:latin typeface="Cambria Math" panose="02040503050406030204" pitchFamily="18" charset="0"/>
                        <a:ea typeface="Cambria Math" panose="02040503050406030204" pitchFamily="18" charset="0"/>
                      </a:rPr>
                      <m:t>1</m:t>
                    </m:r>
                    <m:r>
                      <a:rPr lang="en-CA" b="0" i="1" smtClean="0">
                        <a:latin typeface="Cambria Math" panose="02040503050406030204" pitchFamily="18" charset="0"/>
                        <a:ea typeface="Cambria Math" panose="02040503050406030204" pitchFamily="18" charset="0"/>
                      </a:rPr>
                      <m:t>+</m:t>
                    </m:r>
                    <m:r>
                      <a:rPr lang="en-CA" i="1">
                        <a:latin typeface="Cambria Math" panose="02040503050406030204" pitchFamily="18" charset="0"/>
                        <a:ea typeface="Cambria Math" panose="02040503050406030204" pitchFamily="18" charset="0"/>
                      </a:rPr>
                      <m:t>𝜖</m:t>
                    </m:r>
                  </m:oMath>
                </a14:m>
                <a:endParaRPr lang="en-CA"/>
              </a:p>
              <a:p>
                <a:r>
                  <a:rPr lang="en-CA"/>
                  <a:t>Clipping acts as a guardrail, but it does not scale the ratio; it simply cuts off the extremes</a:t>
                </a:r>
              </a:p>
              <a:p>
                <a:r>
                  <a:rPr lang="en-CA"/>
                  <a:t>Taking the minimum of unclipped and clipped prevents the policy from updating too much in one step, which could lead to large, potentially unstable changes in the policy</a:t>
                </a:r>
                <a:endParaRPr lang="en-US"/>
              </a:p>
            </p:txBody>
          </p:sp>
        </mc:Choice>
        <mc:Fallback xmlns="">
          <p:sp>
            <p:nvSpPr>
              <p:cNvPr id="3" name="Content Placeholder 2">
                <a:extLst>
                  <a:ext uri="{FF2B5EF4-FFF2-40B4-BE49-F238E27FC236}">
                    <a16:creationId xmlns:a16="http://schemas.microsoft.com/office/drawing/2014/main" id="{7BE4FF8F-1316-625D-AB44-82E2BA22F2E6}"/>
                  </a:ext>
                </a:extLst>
              </p:cNvPr>
              <p:cNvSpPr>
                <a:spLocks noGrp="1" noRot="1" noChangeAspect="1" noMove="1" noResize="1" noEditPoints="1" noAdjustHandles="1" noChangeArrowheads="1" noChangeShapeType="1" noTextEdit="1"/>
              </p:cNvSpPr>
              <p:nvPr>
                <p:ph idx="1"/>
              </p:nvPr>
            </p:nvSpPr>
            <p:spPr>
              <a:blipFill>
                <a:blip r:embed="rId3"/>
                <a:stretch>
                  <a:fillRect l="-1086" t="-1435" b="-2871"/>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24B656F4-BB55-C425-56B4-1F964D1EA267}"/>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9CA36CC2-9B31-49C3-C250-881DFAFA2A0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CB9B0D9B-25B5-3973-5EDA-FF4FF0F2C5B0}"/>
              </a:ext>
            </a:extLst>
          </p:cNvPr>
          <p:cNvSpPr>
            <a:spLocks noGrp="1"/>
          </p:cNvSpPr>
          <p:nvPr>
            <p:ph type="sldNum" sz="quarter" idx="12"/>
          </p:nvPr>
        </p:nvSpPr>
        <p:spPr/>
        <p:txBody>
          <a:bodyPr/>
          <a:lstStyle/>
          <a:p>
            <a:fld id="{D4F24A5E-B0D2-394D-9970-9AE06BCB59C1}" type="slidenum">
              <a:rPr lang="en-US" smtClean="0"/>
              <a:t>72</a:t>
            </a:fld>
            <a:endParaRPr lang="en-US"/>
          </a:p>
        </p:txBody>
      </p:sp>
      <p:sp>
        <p:nvSpPr>
          <p:cNvPr id="7" name="Rectangle 6">
            <a:extLst>
              <a:ext uri="{FF2B5EF4-FFF2-40B4-BE49-F238E27FC236}">
                <a16:creationId xmlns:a16="http://schemas.microsoft.com/office/drawing/2014/main" id="{E974E7A7-CB6A-4E7E-B958-15FDF9CF92B3}"/>
              </a:ext>
            </a:extLst>
          </p:cNvPr>
          <p:cNvSpPr/>
          <p:nvPr/>
        </p:nvSpPr>
        <p:spPr>
          <a:xfrm>
            <a:off x="6110748" y="1260629"/>
            <a:ext cx="3962400" cy="538674"/>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10236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FC7F3-9AFD-3C9B-034F-E17324B6285F}"/>
              </a:ext>
            </a:extLst>
          </p:cNvPr>
          <p:cNvSpPr>
            <a:spLocks noGrp="1"/>
          </p:cNvSpPr>
          <p:nvPr>
            <p:ph type="title"/>
          </p:nvPr>
        </p:nvSpPr>
        <p:spPr/>
        <p:txBody>
          <a:bodyPr/>
          <a:lstStyle/>
          <a:p>
            <a:r>
              <a:rPr lang="en-US" err="1"/>
              <a:t>InstructGPT</a:t>
            </a:r>
            <a:endParaRPr lang="en-US"/>
          </a:p>
        </p:txBody>
      </p:sp>
      <p:pic>
        <p:nvPicPr>
          <p:cNvPr id="8" name="Content Placeholder 7" descr="A diagram of a diagram&#10;&#10;Description automatically generated">
            <a:extLst>
              <a:ext uri="{FF2B5EF4-FFF2-40B4-BE49-F238E27FC236}">
                <a16:creationId xmlns:a16="http://schemas.microsoft.com/office/drawing/2014/main" id="{258957D7-402E-49B6-BC66-5CC18F4C2008}"/>
              </a:ext>
            </a:extLst>
          </p:cNvPr>
          <p:cNvPicPr>
            <a:picLocks noGrp="1" noChangeAspect="1"/>
          </p:cNvPicPr>
          <p:nvPr>
            <p:ph idx="1"/>
          </p:nvPr>
        </p:nvPicPr>
        <p:blipFill>
          <a:blip r:embed="rId2"/>
          <a:stretch>
            <a:fillRect/>
          </a:stretch>
        </p:blipFill>
        <p:spPr>
          <a:xfrm>
            <a:off x="1722534" y="1116297"/>
            <a:ext cx="8746932" cy="5162443"/>
          </a:xfrm>
        </p:spPr>
      </p:pic>
      <p:sp>
        <p:nvSpPr>
          <p:cNvPr id="4" name="Date Placeholder 3">
            <a:extLst>
              <a:ext uri="{FF2B5EF4-FFF2-40B4-BE49-F238E27FC236}">
                <a16:creationId xmlns:a16="http://schemas.microsoft.com/office/drawing/2014/main" id="{463FA1B1-B752-AA37-2B78-5561409144D5}"/>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B00E67A4-5947-F4AA-D0E8-E968BF11ED57}"/>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517851F3-5242-3CE4-F02A-4522AA2B9C21}"/>
              </a:ext>
            </a:extLst>
          </p:cNvPr>
          <p:cNvSpPr>
            <a:spLocks noGrp="1"/>
          </p:cNvSpPr>
          <p:nvPr>
            <p:ph type="sldNum" sz="quarter" idx="12"/>
          </p:nvPr>
        </p:nvSpPr>
        <p:spPr/>
        <p:txBody>
          <a:bodyPr/>
          <a:lstStyle/>
          <a:p>
            <a:fld id="{D4F24A5E-B0D2-394D-9970-9AE06BCB59C1}" type="slidenum">
              <a:rPr lang="en-US" smtClean="0"/>
              <a:t>73</a:t>
            </a:fld>
            <a:endParaRPr lang="en-US"/>
          </a:p>
        </p:txBody>
      </p:sp>
    </p:spTree>
    <p:extLst>
      <p:ext uri="{BB962C8B-B14F-4D97-AF65-F5344CB8AC3E}">
        <p14:creationId xmlns:p14="http://schemas.microsoft.com/office/powerpoint/2010/main" val="30101391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FC7F3-9AFD-3C9B-034F-E17324B6285F}"/>
              </a:ext>
            </a:extLst>
          </p:cNvPr>
          <p:cNvSpPr>
            <a:spLocks noGrp="1"/>
          </p:cNvSpPr>
          <p:nvPr>
            <p:ph type="title"/>
          </p:nvPr>
        </p:nvSpPr>
        <p:spPr/>
        <p:txBody>
          <a:bodyPr/>
          <a:lstStyle/>
          <a:p>
            <a:r>
              <a:rPr lang="en-US" err="1"/>
              <a:t>InstructGPT</a:t>
            </a:r>
            <a:endParaRPr lang="en-US"/>
          </a:p>
        </p:txBody>
      </p:sp>
      <p:pic>
        <p:nvPicPr>
          <p:cNvPr id="8" name="Content Placeholder 7" descr="A diagram of a diagram&#10;&#10;Description automatically generated">
            <a:extLst>
              <a:ext uri="{FF2B5EF4-FFF2-40B4-BE49-F238E27FC236}">
                <a16:creationId xmlns:a16="http://schemas.microsoft.com/office/drawing/2014/main" id="{258957D7-402E-49B6-BC66-5CC18F4C2008}"/>
              </a:ext>
            </a:extLst>
          </p:cNvPr>
          <p:cNvPicPr>
            <a:picLocks noGrp="1" noChangeAspect="1"/>
          </p:cNvPicPr>
          <p:nvPr>
            <p:ph idx="1"/>
          </p:nvPr>
        </p:nvPicPr>
        <p:blipFill>
          <a:blip r:embed="rId2"/>
          <a:stretch>
            <a:fillRect/>
          </a:stretch>
        </p:blipFill>
        <p:spPr>
          <a:xfrm>
            <a:off x="1722534" y="1116297"/>
            <a:ext cx="8746932" cy="5162443"/>
          </a:xfrm>
        </p:spPr>
      </p:pic>
      <p:sp>
        <p:nvSpPr>
          <p:cNvPr id="4" name="Date Placeholder 3">
            <a:extLst>
              <a:ext uri="{FF2B5EF4-FFF2-40B4-BE49-F238E27FC236}">
                <a16:creationId xmlns:a16="http://schemas.microsoft.com/office/drawing/2014/main" id="{463FA1B1-B752-AA37-2B78-5561409144D5}"/>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B00E67A4-5947-F4AA-D0E8-E968BF11ED57}"/>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517851F3-5242-3CE4-F02A-4522AA2B9C21}"/>
              </a:ext>
            </a:extLst>
          </p:cNvPr>
          <p:cNvSpPr>
            <a:spLocks noGrp="1"/>
          </p:cNvSpPr>
          <p:nvPr>
            <p:ph type="sldNum" sz="quarter" idx="12"/>
          </p:nvPr>
        </p:nvSpPr>
        <p:spPr/>
        <p:txBody>
          <a:bodyPr/>
          <a:lstStyle/>
          <a:p>
            <a:fld id="{D4F24A5E-B0D2-394D-9970-9AE06BCB59C1}" type="slidenum">
              <a:rPr lang="en-US" smtClean="0"/>
              <a:t>74</a:t>
            </a:fld>
            <a:endParaRPr lang="en-US"/>
          </a:p>
        </p:txBody>
      </p:sp>
      <p:sp>
        <p:nvSpPr>
          <p:cNvPr id="9" name="Rounded Rectangle 8">
            <a:extLst>
              <a:ext uri="{FF2B5EF4-FFF2-40B4-BE49-F238E27FC236}">
                <a16:creationId xmlns:a16="http://schemas.microsoft.com/office/drawing/2014/main" id="{82EB9042-B7CD-7BA2-C7FF-1AD44232C2DC}"/>
              </a:ext>
            </a:extLst>
          </p:cNvPr>
          <p:cNvSpPr/>
          <p:nvPr/>
        </p:nvSpPr>
        <p:spPr>
          <a:xfrm>
            <a:off x="1460090" y="1038688"/>
            <a:ext cx="2949678" cy="5240052"/>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20105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273ED-B036-3A36-210E-49C323F7D58F}"/>
              </a:ext>
            </a:extLst>
          </p:cNvPr>
          <p:cNvSpPr>
            <a:spLocks noGrp="1"/>
          </p:cNvSpPr>
          <p:nvPr>
            <p:ph type="title"/>
          </p:nvPr>
        </p:nvSpPr>
        <p:spPr/>
        <p:txBody>
          <a:bodyPr/>
          <a:lstStyle/>
          <a:p>
            <a:r>
              <a:rPr lang="en-US"/>
              <a:t>Supervised Fine-Tuning Model (SFT)</a:t>
            </a:r>
          </a:p>
        </p:txBody>
      </p:sp>
      <p:sp>
        <p:nvSpPr>
          <p:cNvPr id="3" name="Content Placeholder 2">
            <a:extLst>
              <a:ext uri="{FF2B5EF4-FFF2-40B4-BE49-F238E27FC236}">
                <a16:creationId xmlns:a16="http://schemas.microsoft.com/office/drawing/2014/main" id="{0C49CF8C-36E5-E737-F0A3-4389423B891C}"/>
              </a:ext>
            </a:extLst>
          </p:cNvPr>
          <p:cNvSpPr>
            <a:spLocks noGrp="1"/>
          </p:cNvSpPr>
          <p:nvPr>
            <p:ph idx="1"/>
          </p:nvPr>
        </p:nvSpPr>
        <p:spPr>
          <a:xfrm>
            <a:off x="838200" y="1260629"/>
            <a:ext cx="7315200" cy="4916334"/>
          </a:xfrm>
        </p:spPr>
        <p:txBody>
          <a:bodyPr>
            <a:normAutofit fontScale="92500" lnSpcReduction="10000"/>
          </a:bodyPr>
          <a:lstStyle/>
          <a:p>
            <a:r>
              <a:rPr lang="en-CA"/>
              <a:t>Initiated by recruiting 40 contractors through a selective screening process</a:t>
            </a:r>
          </a:p>
          <a:p>
            <a:endParaRPr lang="en-CA"/>
          </a:p>
          <a:p>
            <a:r>
              <a:rPr lang="en-CA"/>
              <a:t>Compiled a dataset of </a:t>
            </a:r>
            <a:r>
              <a:rPr lang="en-CA" i="1"/>
              <a:t>human-written demonstrations of the desired output behaviour</a:t>
            </a:r>
            <a:r>
              <a:rPr lang="en-CA"/>
              <a:t> on prompts (mostly English) submitted to the </a:t>
            </a:r>
            <a:r>
              <a:rPr lang="en-CA" err="1"/>
              <a:t>OpenAI</a:t>
            </a:r>
            <a:r>
              <a:rPr lang="en-CA"/>
              <a:t> API and some labeler-written prompts</a:t>
            </a:r>
          </a:p>
          <a:p>
            <a:endParaRPr lang="en-CA"/>
          </a:p>
          <a:p>
            <a:r>
              <a:rPr lang="en-CA"/>
              <a:t>Used this dataset as source of supervised learning training</a:t>
            </a:r>
          </a:p>
          <a:p>
            <a:pPr marL="0" indent="0">
              <a:buNone/>
            </a:pPr>
            <a:br>
              <a:rPr lang="en-CA"/>
            </a:br>
            <a:endParaRPr lang="en-US"/>
          </a:p>
        </p:txBody>
      </p:sp>
      <p:sp>
        <p:nvSpPr>
          <p:cNvPr id="4" name="Date Placeholder 3">
            <a:extLst>
              <a:ext uri="{FF2B5EF4-FFF2-40B4-BE49-F238E27FC236}">
                <a16:creationId xmlns:a16="http://schemas.microsoft.com/office/drawing/2014/main" id="{86BE513A-39A3-0EA1-F3C6-AFA9D7EC1B4B}"/>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9B3D25F9-7B9E-7772-4F66-4B27B3678269}"/>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6F1E9B41-0020-D874-F1DD-41AA881A9F97}"/>
              </a:ext>
            </a:extLst>
          </p:cNvPr>
          <p:cNvSpPr>
            <a:spLocks noGrp="1"/>
          </p:cNvSpPr>
          <p:nvPr>
            <p:ph type="sldNum" sz="quarter" idx="12"/>
          </p:nvPr>
        </p:nvSpPr>
        <p:spPr/>
        <p:txBody>
          <a:bodyPr/>
          <a:lstStyle/>
          <a:p>
            <a:fld id="{D4F24A5E-B0D2-394D-9970-9AE06BCB59C1}" type="slidenum">
              <a:rPr lang="en-US" smtClean="0"/>
              <a:t>75</a:t>
            </a:fld>
            <a:endParaRPr lang="en-US"/>
          </a:p>
        </p:txBody>
      </p:sp>
      <p:pic>
        <p:nvPicPr>
          <p:cNvPr id="8" name="Picture 7" descr="A screenshot of a phone&#10;&#10;Description automatically generated">
            <a:extLst>
              <a:ext uri="{FF2B5EF4-FFF2-40B4-BE49-F238E27FC236}">
                <a16:creationId xmlns:a16="http://schemas.microsoft.com/office/drawing/2014/main" id="{3C9B236E-707F-A140-2B1F-9A6A87C4CE44}"/>
              </a:ext>
            </a:extLst>
          </p:cNvPr>
          <p:cNvPicPr>
            <a:picLocks noChangeAspect="1"/>
          </p:cNvPicPr>
          <p:nvPr/>
        </p:nvPicPr>
        <p:blipFill>
          <a:blip r:embed="rId3"/>
          <a:stretch>
            <a:fillRect/>
          </a:stretch>
        </p:blipFill>
        <p:spPr>
          <a:xfrm>
            <a:off x="8346768" y="1193869"/>
            <a:ext cx="3007032" cy="5049853"/>
          </a:xfrm>
          <a:prstGeom prst="rect">
            <a:avLst/>
          </a:prstGeom>
        </p:spPr>
      </p:pic>
    </p:spTree>
    <p:extLst>
      <p:ext uri="{BB962C8B-B14F-4D97-AF65-F5344CB8AC3E}">
        <p14:creationId xmlns:p14="http://schemas.microsoft.com/office/powerpoint/2010/main" val="18377984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FC7F3-9AFD-3C9B-034F-E17324B6285F}"/>
              </a:ext>
            </a:extLst>
          </p:cNvPr>
          <p:cNvSpPr>
            <a:spLocks noGrp="1"/>
          </p:cNvSpPr>
          <p:nvPr>
            <p:ph type="title"/>
          </p:nvPr>
        </p:nvSpPr>
        <p:spPr/>
        <p:txBody>
          <a:bodyPr/>
          <a:lstStyle/>
          <a:p>
            <a:r>
              <a:rPr lang="en-US" err="1"/>
              <a:t>InstructGPT</a:t>
            </a:r>
            <a:endParaRPr lang="en-US"/>
          </a:p>
        </p:txBody>
      </p:sp>
      <p:pic>
        <p:nvPicPr>
          <p:cNvPr id="8" name="Content Placeholder 7" descr="A diagram of a diagram&#10;&#10;Description automatically generated">
            <a:extLst>
              <a:ext uri="{FF2B5EF4-FFF2-40B4-BE49-F238E27FC236}">
                <a16:creationId xmlns:a16="http://schemas.microsoft.com/office/drawing/2014/main" id="{258957D7-402E-49B6-BC66-5CC18F4C2008}"/>
              </a:ext>
            </a:extLst>
          </p:cNvPr>
          <p:cNvPicPr>
            <a:picLocks noGrp="1" noChangeAspect="1"/>
          </p:cNvPicPr>
          <p:nvPr>
            <p:ph idx="1"/>
          </p:nvPr>
        </p:nvPicPr>
        <p:blipFill>
          <a:blip r:embed="rId3"/>
          <a:stretch>
            <a:fillRect/>
          </a:stretch>
        </p:blipFill>
        <p:spPr>
          <a:xfrm>
            <a:off x="1722534" y="1116297"/>
            <a:ext cx="8746932" cy="5162443"/>
          </a:xfrm>
        </p:spPr>
      </p:pic>
      <p:sp>
        <p:nvSpPr>
          <p:cNvPr id="4" name="Date Placeholder 3">
            <a:extLst>
              <a:ext uri="{FF2B5EF4-FFF2-40B4-BE49-F238E27FC236}">
                <a16:creationId xmlns:a16="http://schemas.microsoft.com/office/drawing/2014/main" id="{463FA1B1-B752-AA37-2B78-5561409144D5}"/>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B00E67A4-5947-F4AA-D0E8-E968BF11ED57}"/>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517851F3-5242-3CE4-F02A-4522AA2B9C21}"/>
              </a:ext>
            </a:extLst>
          </p:cNvPr>
          <p:cNvSpPr>
            <a:spLocks noGrp="1"/>
          </p:cNvSpPr>
          <p:nvPr>
            <p:ph type="sldNum" sz="quarter" idx="12"/>
          </p:nvPr>
        </p:nvSpPr>
        <p:spPr/>
        <p:txBody>
          <a:bodyPr/>
          <a:lstStyle/>
          <a:p>
            <a:fld id="{D4F24A5E-B0D2-394D-9970-9AE06BCB59C1}" type="slidenum">
              <a:rPr lang="en-US" smtClean="0"/>
              <a:t>76</a:t>
            </a:fld>
            <a:endParaRPr lang="en-US"/>
          </a:p>
        </p:txBody>
      </p:sp>
      <p:sp>
        <p:nvSpPr>
          <p:cNvPr id="9" name="Rounded Rectangle 8">
            <a:extLst>
              <a:ext uri="{FF2B5EF4-FFF2-40B4-BE49-F238E27FC236}">
                <a16:creationId xmlns:a16="http://schemas.microsoft.com/office/drawing/2014/main" id="{82EB9042-B7CD-7BA2-C7FF-1AD44232C2DC}"/>
              </a:ext>
            </a:extLst>
          </p:cNvPr>
          <p:cNvSpPr/>
          <p:nvPr/>
        </p:nvSpPr>
        <p:spPr>
          <a:xfrm>
            <a:off x="4498257" y="1038688"/>
            <a:ext cx="2949678" cy="5240052"/>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819573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B070D-7B55-0E26-D054-D9E58D705D1B}"/>
              </a:ext>
            </a:extLst>
          </p:cNvPr>
          <p:cNvSpPr>
            <a:spLocks noGrp="1"/>
          </p:cNvSpPr>
          <p:nvPr>
            <p:ph type="title"/>
          </p:nvPr>
        </p:nvSpPr>
        <p:spPr/>
        <p:txBody>
          <a:bodyPr/>
          <a:lstStyle/>
          <a:p>
            <a:r>
              <a:rPr lang="en-US"/>
              <a:t>Reward Model (RM)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89B54F7-CEAD-CB5F-C717-DAC69D63F76F}"/>
                  </a:ext>
                </a:extLst>
              </p:cNvPr>
              <p:cNvSpPr>
                <a:spLocks noGrp="1"/>
              </p:cNvSpPr>
              <p:nvPr>
                <p:ph idx="1"/>
              </p:nvPr>
            </p:nvSpPr>
            <p:spPr>
              <a:xfrm>
                <a:off x="838200" y="1260629"/>
                <a:ext cx="7772400" cy="4916334"/>
              </a:xfrm>
            </p:spPr>
            <p:txBody>
              <a:bodyPr>
                <a:normAutofit lnSpcReduction="10000"/>
              </a:bodyPr>
              <a:lstStyle/>
              <a:p>
                <a:r>
                  <a:rPr lang="en-CA"/>
                  <a:t>Collected a dataset from human-labelled comparisons between GPT3 model outputs on a larger collection of </a:t>
                </a:r>
                <a:r>
                  <a:rPr lang="en-CA" err="1"/>
                  <a:t>OpenAI</a:t>
                </a:r>
                <a:r>
                  <a:rPr lang="en-CA"/>
                  <a:t> API prompts</a:t>
                </a:r>
              </a:p>
              <a:p>
                <a:r>
                  <a:rPr lang="en-CA"/>
                  <a:t>Using this dataset a reward model was trained to predict which model output a human would prefer</a:t>
                </a:r>
                <a:br>
                  <a:rPr lang="en-CA"/>
                </a:br>
                <a:endParaRPr lang="en-CA"/>
              </a:p>
              <a:p>
                <a:r>
                  <a:rPr lang="en-CA"/>
                  <a:t>Wish to minimize this loss function:</a:t>
                </a:r>
              </a:p>
              <a:p>
                <a:pPr marL="0" indent="0">
                  <a:buNone/>
                </a:pPr>
                <a14:m>
                  <m:oMathPara xmlns:m="http://schemas.openxmlformats.org/officeDocument/2006/math">
                    <m:oMathParaPr>
                      <m:jc m:val="centerGroup"/>
                    </m:oMathParaPr>
                    <m:oMath xmlns:m="http://schemas.openxmlformats.org/officeDocument/2006/math">
                      <m:r>
                        <a:rPr lang="en-CA" sz="2300" b="0" i="1" smtClean="0">
                          <a:latin typeface="Cambria Math" panose="02040503050406030204" pitchFamily="18" charset="0"/>
                        </a:rPr>
                        <m:t>𝑙𝑜𝑠𝑠</m:t>
                      </m:r>
                      <m:d>
                        <m:dPr>
                          <m:ctrlPr>
                            <a:rPr lang="en-CA" sz="2300" b="0" i="1" smtClean="0">
                              <a:latin typeface="Cambria Math" panose="02040503050406030204" pitchFamily="18" charset="0"/>
                            </a:rPr>
                          </m:ctrlPr>
                        </m:dPr>
                        <m:e>
                          <m:r>
                            <a:rPr lang="en-CA" sz="2300" b="0" i="1" smtClean="0">
                              <a:latin typeface="Cambria Math" panose="02040503050406030204" pitchFamily="18" charset="0"/>
                              <a:ea typeface="Cambria Math" panose="02040503050406030204" pitchFamily="18" charset="0"/>
                            </a:rPr>
                            <m:t>𝜃</m:t>
                          </m:r>
                        </m:e>
                      </m:d>
                      <m:r>
                        <a:rPr lang="en-CA" sz="2300" b="0" i="1" smtClean="0">
                          <a:latin typeface="Cambria Math" panose="02040503050406030204" pitchFamily="18" charset="0"/>
                          <a:ea typeface="Cambria Math" panose="02040503050406030204" pitchFamily="18" charset="0"/>
                        </a:rPr>
                        <m:t>=−</m:t>
                      </m:r>
                      <m:f>
                        <m:fPr>
                          <m:ctrlPr>
                            <a:rPr lang="en-CA" sz="2300" b="0" i="1" smtClean="0">
                              <a:latin typeface="Cambria Math" panose="02040503050406030204" pitchFamily="18" charset="0"/>
                              <a:ea typeface="Cambria Math" panose="02040503050406030204" pitchFamily="18" charset="0"/>
                            </a:rPr>
                          </m:ctrlPr>
                        </m:fPr>
                        <m:num>
                          <m:r>
                            <a:rPr lang="en-CA" sz="2300" b="0" i="1" smtClean="0">
                              <a:latin typeface="Cambria Math" panose="02040503050406030204" pitchFamily="18" charset="0"/>
                              <a:ea typeface="Cambria Math" panose="02040503050406030204" pitchFamily="18" charset="0"/>
                            </a:rPr>
                            <m:t>1</m:t>
                          </m:r>
                        </m:num>
                        <m:den>
                          <m:d>
                            <m:dPr>
                              <m:ctrlPr>
                                <a:rPr lang="en-CA" sz="2300" b="0" i="1" smtClean="0">
                                  <a:latin typeface="Cambria Math" panose="02040503050406030204" pitchFamily="18" charset="0"/>
                                  <a:ea typeface="Cambria Math" panose="02040503050406030204" pitchFamily="18" charset="0"/>
                                </a:rPr>
                              </m:ctrlPr>
                            </m:dPr>
                            <m:e>
                              <m:f>
                                <m:fPr>
                                  <m:type m:val="noBar"/>
                                  <m:ctrlPr>
                                    <a:rPr lang="en-CA" sz="2300" b="0" i="1" smtClean="0">
                                      <a:latin typeface="Cambria Math" panose="02040503050406030204" pitchFamily="18" charset="0"/>
                                      <a:ea typeface="Cambria Math" panose="02040503050406030204" pitchFamily="18" charset="0"/>
                                    </a:rPr>
                                  </m:ctrlPr>
                                </m:fPr>
                                <m:num>
                                  <m:r>
                                    <a:rPr lang="en-CA" sz="2300" b="0" i="1" smtClean="0">
                                      <a:latin typeface="Cambria Math" panose="02040503050406030204" pitchFamily="18" charset="0"/>
                                      <a:ea typeface="Cambria Math" panose="02040503050406030204" pitchFamily="18" charset="0"/>
                                    </a:rPr>
                                    <m:t>𝐾</m:t>
                                  </m:r>
                                </m:num>
                                <m:den>
                                  <m:r>
                                    <a:rPr lang="en-CA" sz="2300" b="0" i="1" smtClean="0">
                                      <a:latin typeface="Cambria Math" panose="02040503050406030204" pitchFamily="18" charset="0"/>
                                      <a:ea typeface="Cambria Math" panose="02040503050406030204" pitchFamily="18" charset="0"/>
                                    </a:rPr>
                                    <m:t>2</m:t>
                                  </m:r>
                                </m:den>
                              </m:f>
                            </m:e>
                          </m:d>
                        </m:den>
                      </m:f>
                      <m:sSub>
                        <m:sSubPr>
                          <m:ctrlPr>
                            <a:rPr lang="en-CA" sz="2300" b="0" i="1" smtClean="0">
                              <a:latin typeface="Cambria Math" panose="02040503050406030204" pitchFamily="18" charset="0"/>
                              <a:ea typeface="Cambria Math" panose="02040503050406030204" pitchFamily="18" charset="0"/>
                            </a:rPr>
                          </m:ctrlPr>
                        </m:sSubPr>
                        <m:e>
                          <m:r>
                            <a:rPr lang="en-CA" sz="2300" b="0" i="1" smtClean="0">
                              <a:latin typeface="Cambria Math" panose="02040503050406030204" pitchFamily="18" charset="0"/>
                              <a:ea typeface="Cambria Math" panose="02040503050406030204" pitchFamily="18" charset="0"/>
                            </a:rPr>
                            <m:t>𝐸</m:t>
                          </m:r>
                        </m:e>
                        <m:sub>
                          <m:d>
                            <m:dPr>
                              <m:ctrlPr>
                                <a:rPr lang="en-CA" sz="2300" b="0" i="1" smtClean="0">
                                  <a:latin typeface="Cambria Math" panose="02040503050406030204" pitchFamily="18" charset="0"/>
                                  <a:ea typeface="Cambria Math" panose="02040503050406030204" pitchFamily="18" charset="0"/>
                                </a:rPr>
                              </m:ctrlPr>
                            </m:dPr>
                            <m:e>
                              <m:r>
                                <a:rPr lang="en-CA" sz="2300" b="0" i="1" smtClean="0">
                                  <a:latin typeface="Cambria Math" panose="02040503050406030204" pitchFamily="18" charset="0"/>
                                  <a:ea typeface="Cambria Math" panose="02040503050406030204" pitchFamily="18" charset="0"/>
                                </a:rPr>
                                <m:t>𝑥</m:t>
                              </m:r>
                              <m:r>
                                <a:rPr lang="en-CA" sz="2300" b="0" i="1" smtClean="0">
                                  <a:latin typeface="Cambria Math" panose="02040503050406030204" pitchFamily="18" charset="0"/>
                                  <a:ea typeface="Cambria Math" panose="02040503050406030204" pitchFamily="18" charset="0"/>
                                </a:rPr>
                                <m:t>,</m:t>
                              </m:r>
                              <m:sSub>
                                <m:sSubPr>
                                  <m:ctrlPr>
                                    <a:rPr lang="en-CA" sz="2300" b="0" i="1" smtClean="0">
                                      <a:latin typeface="Cambria Math" panose="02040503050406030204" pitchFamily="18" charset="0"/>
                                      <a:ea typeface="Cambria Math" panose="02040503050406030204" pitchFamily="18" charset="0"/>
                                    </a:rPr>
                                  </m:ctrlPr>
                                </m:sSubPr>
                                <m:e>
                                  <m:r>
                                    <a:rPr lang="en-CA" sz="2300" b="0" i="1" smtClean="0">
                                      <a:latin typeface="Cambria Math" panose="02040503050406030204" pitchFamily="18" charset="0"/>
                                      <a:ea typeface="Cambria Math" panose="02040503050406030204" pitchFamily="18" charset="0"/>
                                    </a:rPr>
                                    <m:t>𝑦</m:t>
                                  </m:r>
                                </m:e>
                                <m:sub>
                                  <m:r>
                                    <a:rPr lang="en-CA" sz="2300" b="0" i="1" smtClean="0">
                                      <a:latin typeface="Cambria Math" panose="02040503050406030204" pitchFamily="18" charset="0"/>
                                      <a:ea typeface="Cambria Math" panose="02040503050406030204" pitchFamily="18" charset="0"/>
                                    </a:rPr>
                                    <m:t>𝑤</m:t>
                                  </m:r>
                                </m:sub>
                              </m:sSub>
                              <m:r>
                                <a:rPr lang="en-CA" sz="2300" b="0" i="1" smtClean="0">
                                  <a:latin typeface="Cambria Math" panose="02040503050406030204" pitchFamily="18" charset="0"/>
                                  <a:ea typeface="Cambria Math" panose="02040503050406030204" pitchFamily="18" charset="0"/>
                                </a:rPr>
                                <m:t>,</m:t>
                              </m:r>
                              <m:sSub>
                                <m:sSubPr>
                                  <m:ctrlPr>
                                    <a:rPr lang="en-CA" sz="2300" b="0" i="1" smtClean="0">
                                      <a:latin typeface="Cambria Math" panose="02040503050406030204" pitchFamily="18" charset="0"/>
                                      <a:ea typeface="Cambria Math" panose="02040503050406030204" pitchFamily="18" charset="0"/>
                                    </a:rPr>
                                  </m:ctrlPr>
                                </m:sSubPr>
                                <m:e>
                                  <m:r>
                                    <a:rPr lang="en-CA" sz="2300" b="0" i="1" smtClean="0">
                                      <a:latin typeface="Cambria Math" panose="02040503050406030204" pitchFamily="18" charset="0"/>
                                      <a:ea typeface="Cambria Math" panose="02040503050406030204" pitchFamily="18" charset="0"/>
                                    </a:rPr>
                                    <m:t>𝑦</m:t>
                                  </m:r>
                                </m:e>
                                <m:sub>
                                  <m:r>
                                    <a:rPr lang="en-CA" sz="2300" b="0" i="1" smtClean="0">
                                      <a:latin typeface="Cambria Math" panose="02040503050406030204" pitchFamily="18" charset="0"/>
                                      <a:ea typeface="Cambria Math" panose="02040503050406030204" pitchFamily="18" charset="0"/>
                                    </a:rPr>
                                    <m:t>𝑙</m:t>
                                  </m:r>
                                </m:sub>
                              </m:sSub>
                            </m:e>
                          </m:d>
                          <m:r>
                            <a:rPr lang="en-CA" sz="2300" b="0" i="1" smtClean="0">
                              <a:latin typeface="Cambria Math" panose="02040503050406030204" pitchFamily="18" charset="0"/>
                              <a:ea typeface="Cambria Math" panose="02040503050406030204" pitchFamily="18" charset="0"/>
                            </a:rPr>
                            <m:t>~</m:t>
                          </m:r>
                          <m:r>
                            <a:rPr lang="en-CA" sz="2300" b="0" i="1" smtClean="0">
                              <a:latin typeface="Cambria Math" panose="02040503050406030204" pitchFamily="18" charset="0"/>
                              <a:ea typeface="Cambria Math" panose="02040503050406030204" pitchFamily="18" charset="0"/>
                            </a:rPr>
                            <m:t>𝐷</m:t>
                          </m:r>
                        </m:sub>
                      </m:sSub>
                      <m:r>
                        <a:rPr lang="en-CA" sz="2300" b="0" i="1" smtClean="0">
                          <a:latin typeface="Cambria Math" panose="02040503050406030204" pitchFamily="18" charset="0"/>
                          <a:ea typeface="Cambria Math" panose="02040503050406030204" pitchFamily="18" charset="0"/>
                        </a:rPr>
                        <m:t>[</m:t>
                      </m:r>
                      <m:func>
                        <m:funcPr>
                          <m:ctrlPr>
                            <a:rPr lang="en-CA" sz="2300" b="0" i="1" smtClean="0">
                              <a:latin typeface="Cambria Math" panose="02040503050406030204" pitchFamily="18" charset="0"/>
                              <a:ea typeface="Cambria Math" panose="02040503050406030204" pitchFamily="18" charset="0"/>
                            </a:rPr>
                          </m:ctrlPr>
                        </m:funcPr>
                        <m:fName>
                          <m:r>
                            <m:rPr>
                              <m:sty m:val="p"/>
                            </m:rPr>
                            <a:rPr lang="en-CA" sz="2300" b="0" i="0" smtClean="0">
                              <a:latin typeface="Cambria Math" panose="02040503050406030204" pitchFamily="18" charset="0"/>
                              <a:ea typeface="Cambria Math" panose="02040503050406030204" pitchFamily="18" charset="0"/>
                            </a:rPr>
                            <m:t>log</m:t>
                          </m:r>
                        </m:fName>
                        <m:e>
                          <m:d>
                            <m:dPr>
                              <m:ctrlPr>
                                <a:rPr lang="en-CA" sz="2300" b="0" i="1" smtClean="0">
                                  <a:latin typeface="Cambria Math" panose="02040503050406030204" pitchFamily="18" charset="0"/>
                                  <a:ea typeface="Cambria Math" panose="02040503050406030204" pitchFamily="18" charset="0"/>
                                </a:rPr>
                              </m:ctrlPr>
                            </m:dPr>
                            <m:e>
                              <m:r>
                                <a:rPr lang="en-CA" sz="2300" b="0" i="1" smtClean="0">
                                  <a:latin typeface="Cambria Math" panose="02040503050406030204" pitchFamily="18" charset="0"/>
                                  <a:ea typeface="Cambria Math" panose="02040503050406030204" pitchFamily="18" charset="0"/>
                                </a:rPr>
                                <m:t>𝜎</m:t>
                              </m:r>
                              <m:d>
                                <m:dPr>
                                  <m:ctrlPr>
                                    <a:rPr lang="en-CA" sz="2300" b="0" i="1" smtClean="0">
                                      <a:latin typeface="Cambria Math" panose="02040503050406030204" pitchFamily="18" charset="0"/>
                                      <a:ea typeface="Cambria Math" panose="02040503050406030204" pitchFamily="18" charset="0"/>
                                    </a:rPr>
                                  </m:ctrlPr>
                                </m:dPr>
                                <m:e>
                                  <m:sSub>
                                    <m:sSubPr>
                                      <m:ctrlPr>
                                        <a:rPr lang="en-CA" sz="2300" b="0" i="1" smtClean="0">
                                          <a:latin typeface="Cambria Math" panose="02040503050406030204" pitchFamily="18" charset="0"/>
                                          <a:ea typeface="Cambria Math" panose="02040503050406030204" pitchFamily="18" charset="0"/>
                                        </a:rPr>
                                      </m:ctrlPr>
                                    </m:sSubPr>
                                    <m:e>
                                      <m:r>
                                        <a:rPr lang="en-CA" sz="2300" b="0" i="1" smtClean="0">
                                          <a:latin typeface="Cambria Math" panose="02040503050406030204" pitchFamily="18" charset="0"/>
                                          <a:ea typeface="Cambria Math" panose="02040503050406030204" pitchFamily="18" charset="0"/>
                                        </a:rPr>
                                        <m:t>𝑟</m:t>
                                      </m:r>
                                    </m:e>
                                    <m:sub>
                                      <m:r>
                                        <a:rPr lang="en-CA" sz="2300" b="0" i="1" smtClean="0">
                                          <a:latin typeface="Cambria Math" panose="02040503050406030204" pitchFamily="18" charset="0"/>
                                          <a:ea typeface="Cambria Math" panose="02040503050406030204" pitchFamily="18" charset="0"/>
                                        </a:rPr>
                                        <m:t>𝜃</m:t>
                                      </m:r>
                                    </m:sub>
                                  </m:sSub>
                                  <m:d>
                                    <m:dPr>
                                      <m:ctrlPr>
                                        <a:rPr lang="en-CA" sz="2300" b="0" i="1" smtClean="0">
                                          <a:latin typeface="Cambria Math" panose="02040503050406030204" pitchFamily="18" charset="0"/>
                                          <a:ea typeface="Cambria Math" panose="02040503050406030204" pitchFamily="18" charset="0"/>
                                        </a:rPr>
                                      </m:ctrlPr>
                                    </m:dPr>
                                    <m:e>
                                      <m:r>
                                        <a:rPr lang="en-CA" sz="2300" b="0" i="1" smtClean="0">
                                          <a:latin typeface="Cambria Math" panose="02040503050406030204" pitchFamily="18" charset="0"/>
                                          <a:ea typeface="Cambria Math" panose="02040503050406030204" pitchFamily="18" charset="0"/>
                                        </a:rPr>
                                        <m:t>𝑥</m:t>
                                      </m:r>
                                      <m:r>
                                        <a:rPr lang="en-CA" sz="2300" b="0" i="1" smtClean="0">
                                          <a:latin typeface="Cambria Math" panose="02040503050406030204" pitchFamily="18" charset="0"/>
                                          <a:ea typeface="Cambria Math" panose="02040503050406030204" pitchFamily="18" charset="0"/>
                                        </a:rPr>
                                        <m:t>,</m:t>
                                      </m:r>
                                      <m:sSub>
                                        <m:sSubPr>
                                          <m:ctrlPr>
                                            <a:rPr lang="en-CA" sz="2300" b="0" i="1" smtClean="0">
                                              <a:latin typeface="Cambria Math" panose="02040503050406030204" pitchFamily="18" charset="0"/>
                                              <a:ea typeface="Cambria Math" panose="02040503050406030204" pitchFamily="18" charset="0"/>
                                            </a:rPr>
                                          </m:ctrlPr>
                                        </m:sSubPr>
                                        <m:e>
                                          <m:r>
                                            <a:rPr lang="en-CA" sz="2300" b="0" i="1" smtClean="0">
                                              <a:latin typeface="Cambria Math" panose="02040503050406030204" pitchFamily="18" charset="0"/>
                                              <a:ea typeface="Cambria Math" panose="02040503050406030204" pitchFamily="18" charset="0"/>
                                            </a:rPr>
                                            <m:t>𝑦</m:t>
                                          </m:r>
                                        </m:e>
                                        <m:sub>
                                          <m:r>
                                            <a:rPr lang="en-CA" sz="2300" b="0" i="1" smtClean="0">
                                              <a:latin typeface="Cambria Math" panose="02040503050406030204" pitchFamily="18" charset="0"/>
                                              <a:ea typeface="Cambria Math" panose="02040503050406030204" pitchFamily="18" charset="0"/>
                                            </a:rPr>
                                            <m:t>𝑤</m:t>
                                          </m:r>
                                        </m:sub>
                                      </m:sSub>
                                    </m:e>
                                  </m:d>
                                  <m:r>
                                    <a:rPr lang="en-CA" sz="2300" b="0" i="1" smtClean="0">
                                      <a:latin typeface="Cambria Math" panose="02040503050406030204" pitchFamily="18" charset="0"/>
                                      <a:ea typeface="Cambria Math" panose="02040503050406030204" pitchFamily="18" charset="0"/>
                                    </a:rPr>
                                    <m:t>−</m:t>
                                  </m:r>
                                  <m:sSub>
                                    <m:sSubPr>
                                      <m:ctrlPr>
                                        <a:rPr lang="en-CA" sz="2300" i="1">
                                          <a:latin typeface="Cambria Math" panose="02040503050406030204" pitchFamily="18" charset="0"/>
                                          <a:ea typeface="Cambria Math" panose="02040503050406030204" pitchFamily="18" charset="0"/>
                                        </a:rPr>
                                      </m:ctrlPr>
                                    </m:sSubPr>
                                    <m:e>
                                      <m:r>
                                        <a:rPr lang="en-CA" sz="2300" i="1">
                                          <a:latin typeface="Cambria Math" panose="02040503050406030204" pitchFamily="18" charset="0"/>
                                          <a:ea typeface="Cambria Math" panose="02040503050406030204" pitchFamily="18" charset="0"/>
                                        </a:rPr>
                                        <m:t>𝑟</m:t>
                                      </m:r>
                                    </m:e>
                                    <m:sub>
                                      <m:r>
                                        <a:rPr lang="en-CA" sz="2300" i="1">
                                          <a:latin typeface="Cambria Math" panose="02040503050406030204" pitchFamily="18" charset="0"/>
                                          <a:ea typeface="Cambria Math" panose="02040503050406030204" pitchFamily="18" charset="0"/>
                                        </a:rPr>
                                        <m:t>𝜃</m:t>
                                      </m:r>
                                    </m:sub>
                                  </m:sSub>
                                  <m:d>
                                    <m:dPr>
                                      <m:ctrlPr>
                                        <a:rPr lang="en-CA" sz="2300" i="1">
                                          <a:latin typeface="Cambria Math" panose="02040503050406030204" pitchFamily="18" charset="0"/>
                                          <a:ea typeface="Cambria Math" panose="02040503050406030204" pitchFamily="18" charset="0"/>
                                        </a:rPr>
                                      </m:ctrlPr>
                                    </m:dPr>
                                    <m:e>
                                      <m:r>
                                        <a:rPr lang="en-CA" sz="2300" i="1">
                                          <a:latin typeface="Cambria Math" panose="02040503050406030204" pitchFamily="18" charset="0"/>
                                          <a:ea typeface="Cambria Math" panose="02040503050406030204" pitchFamily="18" charset="0"/>
                                        </a:rPr>
                                        <m:t>𝑥</m:t>
                                      </m:r>
                                      <m:r>
                                        <a:rPr lang="en-CA" sz="2300" i="1">
                                          <a:latin typeface="Cambria Math" panose="02040503050406030204" pitchFamily="18" charset="0"/>
                                          <a:ea typeface="Cambria Math" panose="02040503050406030204" pitchFamily="18" charset="0"/>
                                        </a:rPr>
                                        <m:t>,</m:t>
                                      </m:r>
                                      <m:sSub>
                                        <m:sSubPr>
                                          <m:ctrlPr>
                                            <a:rPr lang="en-CA" sz="2300" i="1">
                                              <a:latin typeface="Cambria Math" panose="02040503050406030204" pitchFamily="18" charset="0"/>
                                              <a:ea typeface="Cambria Math" panose="02040503050406030204" pitchFamily="18" charset="0"/>
                                            </a:rPr>
                                          </m:ctrlPr>
                                        </m:sSubPr>
                                        <m:e>
                                          <m:r>
                                            <a:rPr lang="en-CA" sz="2300" i="1">
                                              <a:latin typeface="Cambria Math" panose="02040503050406030204" pitchFamily="18" charset="0"/>
                                              <a:ea typeface="Cambria Math" panose="02040503050406030204" pitchFamily="18" charset="0"/>
                                            </a:rPr>
                                            <m:t>𝑦</m:t>
                                          </m:r>
                                        </m:e>
                                        <m:sub>
                                          <m:r>
                                            <a:rPr lang="en-CA" sz="2300" b="0" i="1" smtClean="0">
                                              <a:latin typeface="Cambria Math" panose="02040503050406030204" pitchFamily="18" charset="0"/>
                                              <a:ea typeface="Cambria Math" panose="02040503050406030204" pitchFamily="18" charset="0"/>
                                            </a:rPr>
                                            <m:t>𝑙</m:t>
                                          </m:r>
                                        </m:sub>
                                      </m:sSub>
                                    </m:e>
                                  </m:d>
                                </m:e>
                              </m:d>
                            </m:e>
                          </m:d>
                        </m:e>
                      </m:func>
                      <m:r>
                        <a:rPr lang="en-CA" sz="2300" b="0" i="1" smtClean="0">
                          <a:latin typeface="Cambria Math" panose="02040503050406030204" pitchFamily="18" charset="0"/>
                          <a:ea typeface="Cambria Math" panose="02040503050406030204" pitchFamily="18" charset="0"/>
                        </a:rPr>
                        <m:t>]</m:t>
                      </m:r>
                    </m:oMath>
                  </m:oMathPara>
                </a14:m>
                <a:endParaRPr lang="en-CA" sz="2300" b="0" i="1">
                  <a:latin typeface="Cambria Math" panose="02040503050406030204" pitchFamily="18" charset="0"/>
                  <a:ea typeface="Cambria Math" panose="02040503050406030204" pitchFamily="18" charset="0"/>
                </a:endParaRPr>
              </a:p>
              <a:p>
                <a:r>
                  <a:rPr lang="en-US" sz="2300"/>
                  <a:t>Parameters:</a:t>
                </a:r>
              </a:p>
              <a:p>
                <a:pPr lvl="1"/>
                <a14:m>
                  <m:oMath xmlns:m="http://schemas.openxmlformats.org/officeDocument/2006/math">
                    <m:r>
                      <a:rPr lang="en-CA" sz="2000" b="0" i="1" smtClean="0">
                        <a:latin typeface="Cambria Math" panose="02040503050406030204" pitchFamily="18" charset="0"/>
                        <a:ea typeface="Cambria Math" panose="02040503050406030204" pitchFamily="18" charset="0"/>
                      </a:rPr>
                      <m:t>𝐾</m:t>
                    </m:r>
                  </m:oMath>
                </a14:m>
                <a:r>
                  <a:rPr lang="en-US" sz="2000"/>
                  <a:t> is the number of responses to rank, </a:t>
                </a:r>
                <a14:m>
                  <m:oMath xmlns:m="http://schemas.openxmlformats.org/officeDocument/2006/math">
                    <m:d>
                      <m:dPr>
                        <m:ctrlPr>
                          <a:rPr lang="en-CA" sz="2000" i="1">
                            <a:latin typeface="Cambria Math" panose="02040503050406030204" pitchFamily="18" charset="0"/>
                            <a:ea typeface="Cambria Math" panose="02040503050406030204" pitchFamily="18" charset="0"/>
                          </a:rPr>
                        </m:ctrlPr>
                      </m:dPr>
                      <m:e>
                        <m:f>
                          <m:fPr>
                            <m:type m:val="noBar"/>
                            <m:ctrlPr>
                              <a:rPr lang="en-CA" sz="2000" i="1">
                                <a:latin typeface="Cambria Math" panose="02040503050406030204" pitchFamily="18" charset="0"/>
                                <a:ea typeface="Cambria Math" panose="02040503050406030204" pitchFamily="18" charset="0"/>
                              </a:rPr>
                            </m:ctrlPr>
                          </m:fPr>
                          <m:num>
                            <m:r>
                              <a:rPr lang="en-CA" sz="2000" i="1">
                                <a:latin typeface="Cambria Math" panose="02040503050406030204" pitchFamily="18" charset="0"/>
                                <a:ea typeface="Cambria Math" panose="02040503050406030204" pitchFamily="18" charset="0"/>
                              </a:rPr>
                              <m:t>𝐾</m:t>
                            </m:r>
                          </m:num>
                          <m:den>
                            <m:r>
                              <a:rPr lang="en-CA" sz="2000" i="1">
                                <a:latin typeface="Cambria Math" panose="02040503050406030204" pitchFamily="18" charset="0"/>
                                <a:ea typeface="Cambria Math" panose="02040503050406030204" pitchFamily="18" charset="0"/>
                              </a:rPr>
                              <m:t>2</m:t>
                            </m:r>
                          </m:den>
                        </m:f>
                      </m:e>
                    </m:d>
                  </m:oMath>
                </a14:m>
                <a:r>
                  <a:rPr lang="en-US" sz="2000"/>
                  <a:t> possible comparisons</a:t>
                </a:r>
              </a:p>
              <a:p>
                <a:pPr lvl="1"/>
                <a14:m>
                  <m:oMath xmlns:m="http://schemas.openxmlformats.org/officeDocument/2006/math">
                    <m:r>
                      <a:rPr lang="en-CA" sz="2000" b="0" i="1" smtClean="0">
                        <a:latin typeface="Cambria Math" panose="02040503050406030204" pitchFamily="18" charset="0"/>
                        <a:ea typeface="Cambria Math" panose="02040503050406030204" pitchFamily="18" charset="0"/>
                      </a:rPr>
                      <m:t>𝑥</m:t>
                    </m:r>
                  </m:oMath>
                </a14:m>
                <a:r>
                  <a:rPr lang="en-US" sz="2000"/>
                  <a:t> is the prompt, </a:t>
                </a:r>
                <a14:m>
                  <m:oMath xmlns:m="http://schemas.openxmlformats.org/officeDocument/2006/math">
                    <m:sSub>
                      <m:sSubPr>
                        <m:ctrlPr>
                          <a:rPr lang="en-CA" sz="2000" i="1">
                            <a:latin typeface="Cambria Math" panose="02040503050406030204" pitchFamily="18" charset="0"/>
                            <a:ea typeface="Cambria Math" panose="02040503050406030204" pitchFamily="18" charset="0"/>
                          </a:rPr>
                        </m:ctrlPr>
                      </m:sSubPr>
                      <m:e>
                        <m:r>
                          <a:rPr lang="en-CA" sz="2000" i="1">
                            <a:latin typeface="Cambria Math" panose="02040503050406030204" pitchFamily="18" charset="0"/>
                            <a:ea typeface="Cambria Math" panose="02040503050406030204" pitchFamily="18" charset="0"/>
                          </a:rPr>
                          <m:t>𝑦</m:t>
                        </m:r>
                      </m:e>
                      <m:sub>
                        <m:r>
                          <a:rPr lang="en-CA" sz="2000" i="1">
                            <a:latin typeface="Cambria Math" panose="02040503050406030204" pitchFamily="18" charset="0"/>
                            <a:ea typeface="Cambria Math" panose="02040503050406030204" pitchFamily="18" charset="0"/>
                          </a:rPr>
                          <m:t>𝑤</m:t>
                        </m:r>
                      </m:sub>
                    </m:sSub>
                  </m:oMath>
                </a14:m>
                <a:r>
                  <a:rPr lang="en-US" sz="2000"/>
                  <a:t> is preferred completion and </a:t>
                </a:r>
                <a14:m>
                  <m:oMath xmlns:m="http://schemas.openxmlformats.org/officeDocument/2006/math">
                    <m:sSub>
                      <m:sSubPr>
                        <m:ctrlPr>
                          <a:rPr lang="en-CA" sz="2000" i="1">
                            <a:latin typeface="Cambria Math" panose="02040503050406030204" pitchFamily="18" charset="0"/>
                            <a:ea typeface="Cambria Math" panose="02040503050406030204" pitchFamily="18" charset="0"/>
                          </a:rPr>
                        </m:ctrlPr>
                      </m:sSubPr>
                      <m:e>
                        <m:r>
                          <a:rPr lang="en-CA" sz="2000" i="1">
                            <a:latin typeface="Cambria Math" panose="02040503050406030204" pitchFamily="18" charset="0"/>
                            <a:ea typeface="Cambria Math" panose="02040503050406030204" pitchFamily="18" charset="0"/>
                          </a:rPr>
                          <m:t>𝑦</m:t>
                        </m:r>
                      </m:e>
                      <m:sub>
                        <m:r>
                          <a:rPr lang="en-CA" sz="2000" b="0" i="1" smtClean="0">
                            <a:latin typeface="Cambria Math" panose="02040503050406030204" pitchFamily="18" charset="0"/>
                            <a:ea typeface="Cambria Math" panose="02040503050406030204" pitchFamily="18" charset="0"/>
                          </a:rPr>
                          <m:t>𝑙</m:t>
                        </m:r>
                      </m:sub>
                    </m:sSub>
                  </m:oMath>
                </a14:m>
                <a:r>
                  <a:rPr lang="en-US" sz="2000"/>
                  <a:t> is not</a:t>
                </a:r>
              </a:p>
              <a:p>
                <a:pPr lvl="1"/>
                <a14:m>
                  <m:oMath xmlns:m="http://schemas.openxmlformats.org/officeDocument/2006/math">
                    <m:sSub>
                      <m:sSubPr>
                        <m:ctrlPr>
                          <a:rPr lang="en-CA" sz="2000" b="0" i="1" smtClean="0">
                            <a:latin typeface="Cambria Math" panose="02040503050406030204" pitchFamily="18" charset="0"/>
                            <a:ea typeface="Cambria Math" panose="02040503050406030204" pitchFamily="18" charset="0"/>
                          </a:rPr>
                        </m:ctrlPr>
                      </m:sSubPr>
                      <m:e>
                        <m:r>
                          <a:rPr lang="en-CA" sz="2000" b="0" i="1" smtClean="0">
                            <a:latin typeface="Cambria Math" panose="02040503050406030204" pitchFamily="18" charset="0"/>
                            <a:ea typeface="Cambria Math" panose="02040503050406030204" pitchFamily="18" charset="0"/>
                          </a:rPr>
                          <m:t>𝑟</m:t>
                        </m:r>
                      </m:e>
                      <m:sub>
                        <m:r>
                          <a:rPr lang="en-CA" sz="2000" b="0" i="1" smtClean="0">
                            <a:latin typeface="Cambria Math" panose="02040503050406030204" pitchFamily="18" charset="0"/>
                            <a:ea typeface="Cambria Math" panose="02040503050406030204" pitchFamily="18" charset="0"/>
                          </a:rPr>
                          <m:t>𝜃</m:t>
                        </m:r>
                      </m:sub>
                    </m:sSub>
                    <m:d>
                      <m:dPr>
                        <m:ctrlPr>
                          <a:rPr lang="en-CA" sz="2000" b="0" i="1" smtClean="0">
                            <a:latin typeface="Cambria Math" panose="02040503050406030204" pitchFamily="18" charset="0"/>
                            <a:ea typeface="Cambria Math" panose="02040503050406030204" pitchFamily="18" charset="0"/>
                          </a:rPr>
                        </m:ctrlPr>
                      </m:dPr>
                      <m:e>
                        <m:r>
                          <a:rPr lang="en-CA" sz="2000" b="0" i="1" smtClean="0">
                            <a:latin typeface="Cambria Math" panose="02040503050406030204" pitchFamily="18" charset="0"/>
                            <a:ea typeface="Cambria Math" panose="02040503050406030204" pitchFamily="18" charset="0"/>
                          </a:rPr>
                          <m:t>𝑥</m:t>
                        </m:r>
                        <m:r>
                          <a:rPr lang="en-CA" sz="2000" b="0" i="1" smtClean="0">
                            <a:latin typeface="Cambria Math" panose="02040503050406030204" pitchFamily="18" charset="0"/>
                            <a:ea typeface="Cambria Math" panose="02040503050406030204" pitchFamily="18" charset="0"/>
                          </a:rPr>
                          <m:t>,</m:t>
                        </m:r>
                        <m:r>
                          <a:rPr lang="en-CA" sz="2000" b="0" i="1" smtClean="0">
                            <a:latin typeface="Cambria Math" panose="02040503050406030204" pitchFamily="18" charset="0"/>
                            <a:ea typeface="Cambria Math" panose="02040503050406030204" pitchFamily="18" charset="0"/>
                          </a:rPr>
                          <m:t>𝑦</m:t>
                        </m:r>
                      </m:e>
                    </m:d>
                  </m:oMath>
                </a14:m>
                <a:r>
                  <a:rPr lang="en-US" sz="2000"/>
                  <a:t> produces the scalar output of the reward model</a:t>
                </a:r>
              </a:p>
              <a:p>
                <a:pPr lvl="1"/>
                <a:endParaRPr lang="en-US" sz="1900"/>
              </a:p>
              <a:p>
                <a:pPr lvl="1"/>
                <a:endParaRPr lang="en-US" sz="1900"/>
              </a:p>
            </p:txBody>
          </p:sp>
        </mc:Choice>
        <mc:Fallback xmlns="">
          <p:sp>
            <p:nvSpPr>
              <p:cNvPr id="3" name="Content Placeholder 2">
                <a:extLst>
                  <a:ext uri="{FF2B5EF4-FFF2-40B4-BE49-F238E27FC236}">
                    <a16:creationId xmlns:a16="http://schemas.microsoft.com/office/drawing/2014/main" id="{889B54F7-CEAD-CB5F-C717-DAC69D63F76F}"/>
                  </a:ext>
                </a:extLst>
              </p:cNvPr>
              <p:cNvSpPr>
                <a:spLocks noGrp="1" noRot="1" noChangeAspect="1" noMove="1" noResize="1" noEditPoints="1" noAdjustHandles="1" noChangeArrowheads="1" noChangeShapeType="1" noTextEdit="1"/>
              </p:cNvSpPr>
              <p:nvPr>
                <p:ph idx="1"/>
              </p:nvPr>
            </p:nvSpPr>
            <p:spPr>
              <a:xfrm>
                <a:off x="838200" y="1260629"/>
                <a:ext cx="7772400" cy="4916334"/>
              </a:xfrm>
              <a:blipFill>
                <a:blip r:embed="rId3"/>
                <a:stretch>
                  <a:fillRect l="-1412" t="-2854" r="-863" b="-744"/>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ABCEB2C9-7C5D-C19F-D7B1-64D30D199604}"/>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6716169E-7065-3164-6B54-B83B1DF12664}"/>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79D498F7-1280-1F58-25DC-C76EDC9639ED}"/>
              </a:ext>
            </a:extLst>
          </p:cNvPr>
          <p:cNvSpPr>
            <a:spLocks noGrp="1"/>
          </p:cNvSpPr>
          <p:nvPr>
            <p:ph type="sldNum" sz="quarter" idx="12"/>
          </p:nvPr>
        </p:nvSpPr>
        <p:spPr/>
        <p:txBody>
          <a:bodyPr/>
          <a:lstStyle/>
          <a:p>
            <a:fld id="{D4F24A5E-B0D2-394D-9970-9AE06BCB59C1}" type="slidenum">
              <a:rPr lang="en-US" smtClean="0"/>
              <a:t>77</a:t>
            </a:fld>
            <a:endParaRPr lang="en-US"/>
          </a:p>
        </p:txBody>
      </p:sp>
      <p:pic>
        <p:nvPicPr>
          <p:cNvPr id="8" name="Picture 7" descr="A screenshot of a phone&#10;&#10;Description automatically generated">
            <a:extLst>
              <a:ext uri="{FF2B5EF4-FFF2-40B4-BE49-F238E27FC236}">
                <a16:creationId xmlns:a16="http://schemas.microsoft.com/office/drawing/2014/main" id="{6556BEE4-9108-8093-A744-58879D4AB2CE}"/>
              </a:ext>
            </a:extLst>
          </p:cNvPr>
          <p:cNvPicPr>
            <a:picLocks noChangeAspect="1"/>
          </p:cNvPicPr>
          <p:nvPr/>
        </p:nvPicPr>
        <p:blipFill>
          <a:blip r:embed="rId4"/>
          <a:stretch>
            <a:fillRect/>
          </a:stretch>
        </p:blipFill>
        <p:spPr>
          <a:xfrm>
            <a:off x="8632042" y="1239352"/>
            <a:ext cx="2700315" cy="4916334"/>
          </a:xfrm>
          <a:prstGeom prst="rect">
            <a:avLst/>
          </a:prstGeom>
        </p:spPr>
      </p:pic>
    </p:spTree>
    <p:extLst>
      <p:ext uri="{BB962C8B-B14F-4D97-AF65-F5344CB8AC3E}">
        <p14:creationId xmlns:p14="http://schemas.microsoft.com/office/powerpoint/2010/main" val="92729126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FC7F3-9AFD-3C9B-034F-E17324B6285F}"/>
              </a:ext>
            </a:extLst>
          </p:cNvPr>
          <p:cNvSpPr>
            <a:spLocks noGrp="1"/>
          </p:cNvSpPr>
          <p:nvPr>
            <p:ph type="title"/>
          </p:nvPr>
        </p:nvSpPr>
        <p:spPr/>
        <p:txBody>
          <a:bodyPr/>
          <a:lstStyle/>
          <a:p>
            <a:r>
              <a:rPr lang="en-US" err="1"/>
              <a:t>InstructGPT</a:t>
            </a:r>
            <a:endParaRPr lang="en-US"/>
          </a:p>
        </p:txBody>
      </p:sp>
      <p:pic>
        <p:nvPicPr>
          <p:cNvPr id="8" name="Content Placeholder 7" descr="A diagram of a diagram&#10;&#10;Description automatically generated">
            <a:extLst>
              <a:ext uri="{FF2B5EF4-FFF2-40B4-BE49-F238E27FC236}">
                <a16:creationId xmlns:a16="http://schemas.microsoft.com/office/drawing/2014/main" id="{258957D7-402E-49B6-BC66-5CC18F4C2008}"/>
              </a:ext>
            </a:extLst>
          </p:cNvPr>
          <p:cNvPicPr>
            <a:picLocks noGrp="1" noChangeAspect="1"/>
          </p:cNvPicPr>
          <p:nvPr>
            <p:ph idx="1"/>
          </p:nvPr>
        </p:nvPicPr>
        <p:blipFill>
          <a:blip r:embed="rId2"/>
          <a:stretch>
            <a:fillRect/>
          </a:stretch>
        </p:blipFill>
        <p:spPr>
          <a:xfrm>
            <a:off x="1722534" y="1116297"/>
            <a:ext cx="8746932" cy="5162443"/>
          </a:xfrm>
        </p:spPr>
      </p:pic>
      <p:sp>
        <p:nvSpPr>
          <p:cNvPr id="4" name="Date Placeholder 3">
            <a:extLst>
              <a:ext uri="{FF2B5EF4-FFF2-40B4-BE49-F238E27FC236}">
                <a16:creationId xmlns:a16="http://schemas.microsoft.com/office/drawing/2014/main" id="{463FA1B1-B752-AA37-2B78-5561409144D5}"/>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B00E67A4-5947-F4AA-D0E8-E968BF11ED57}"/>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517851F3-5242-3CE4-F02A-4522AA2B9C21}"/>
              </a:ext>
            </a:extLst>
          </p:cNvPr>
          <p:cNvSpPr>
            <a:spLocks noGrp="1"/>
          </p:cNvSpPr>
          <p:nvPr>
            <p:ph type="sldNum" sz="quarter" idx="12"/>
          </p:nvPr>
        </p:nvSpPr>
        <p:spPr/>
        <p:txBody>
          <a:bodyPr/>
          <a:lstStyle/>
          <a:p>
            <a:fld id="{D4F24A5E-B0D2-394D-9970-9AE06BCB59C1}" type="slidenum">
              <a:rPr lang="en-US" smtClean="0"/>
              <a:t>78</a:t>
            </a:fld>
            <a:endParaRPr lang="en-US"/>
          </a:p>
        </p:txBody>
      </p:sp>
      <p:sp>
        <p:nvSpPr>
          <p:cNvPr id="9" name="Rounded Rectangle 8">
            <a:extLst>
              <a:ext uri="{FF2B5EF4-FFF2-40B4-BE49-F238E27FC236}">
                <a16:creationId xmlns:a16="http://schemas.microsoft.com/office/drawing/2014/main" id="{82EB9042-B7CD-7BA2-C7FF-1AD44232C2DC}"/>
              </a:ext>
            </a:extLst>
          </p:cNvPr>
          <p:cNvSpPr/>
          <p:nvPr/>
        </p:nvSpPr>
        <p:spPr>
          <a:xfrm>
            <a:off x="7447934" y="1038688"/>
            <a:ext cx="2949678" cy="5240052"/>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2313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5A338-E8C0-F463-9C9E-50E4323021B5}"/>
              </a:ext>
            </a:extLst>
          </p:cNvPr>
          <p:cNvSpPr>
            <a:spLocks noGrp="1"/>
          </p:cNvSpPr>
          <p:nvPr>
            <p:ph type="title"/>
          </p:nvPr>
        </p:nvSpPr>
        <p:spPr/>
        <p:txBody>
          <a:bodyPr/>
          <a:lstStyle/>
          <a:p>
            <a:r>
              <a:rPr lang="en-US"/>
              <a:t>RLHF</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610CF2F-7A0D-AA68-6C9D-A09E77190EA6}"/>
                  </a:ext>
                </a:extLst>
              </p:cNvPr>
              <p:cNvSpPr>
                <a:spLocks noGrp="1"/>
              </p:cNvSpPr>
              <p:nvPr>
                <p:ph idx="1"/>
              </p:nvPr>
            </p:nvSpPr>
            <p:spPr>
              <a:xfrm>
                <a:off x="838200" y="1260629"/>
                <a:ext cx="7950200" cy="4916334"/>
              </a:xfrm>
            </p:spPr>
            <p:txBody>
              <a:bodyPr>
                <a:normAutofit lnSpcReduction="10000"/>
              </a:bodyPr>
              <a:lstStyle/>
              <a:p>
                <a:r>
                  <a:rPr lang="en-US"/>
                  <a:t>Using the RM as a reward function the SFT model is fine-tuned to maximize this reward using the PPO algorithm</a:t>
                </a:r>
              </a:p>
              <a:p>
                <a:r>
                  <a:rPr lang="en-US"/>
                  <a:t>Wish to maximize this objective function:</a:t>
                </a:r>
              </a:p>
              <a:p>
                <a:endParaRPr lang="en-US"/>
              </a:p>
              <a:p>
                <a:pPr marL="0" indent="0">
                  <a:buNone/>
                </a:pPr>
                <a14:m>
                  <m:oMathPara xmlns:m="http://schemas.openxmlformats.org/officeDocument/2006/math">
                    <m:oMathParaPr>
                      <m:jc m:val="centerGroup"/>
                    </m:oMathParaPr>
                    <m:oMath xmlns:m="http://schemas.openxmlformats.org/officeDocument/2006/math">
                      <m:r>
                        <a:rPr lang="en-CA" sz="2400" b="0" i="1" smtClean="0">
                          <a:latin typeface="Cambria Math" panose="02040503050406030204" pitchFamily="18" charset="0"/>
                        </a:rPr>
                        <m:t>𝑜𝑏𝑗𝑒𝑐𝑡𝑖𝑣𝑒</m:t>
                      </m:r>
                      <m:d>
                        <m:dPr>
                          <m:ctrlPr>
                            <a:rPr lang="en-CA" sz="2400" b="0" i="1" smtClean="0">
                              <a:latin typeface="Cambria Math" panose="02040503050406030204" pitchFamily="18" charset="0"/>
                            </a:rPr>
                          </m:ctrlPr>
                        </m:dPr>
                        <m:e>
                          <m:r>
                            <a:rPr lang="en-CA" sz="2400" b="0" i="1" smtClean="0">
                              <a:latin typeface="Cambria Math" panose="02040503050406030204" pitchFamily="18" charset="0"/>
                              <a:ea typeface="Cambria Math" panose="02040503050406030204" pitchFamily="18" charset="0"/>
                            </a:rPr>
                            <m:t>𝜙</m:t>
                          </m:r>
                        </m:e>
                      </m:d>
                      <m:r>
                        <a:rPr lang="en-CA" sz="2400" b="0" i="1" smtClean="0">
                          <a:latin typeface="Cambria Math" panose="02040503050406030204" pitchFamily="18" charset="0"/>
                          <a:ea typeface="Cambria Math" panose="02040503050406030204" pitchFamily="18" charset="0"/>
                        </a:rPr>
                        <m:t>=</m:t>
                      </m:r>
                      <m:sSub>
                        <m:sSubPr>
                          <m:ctrlPr>
                            <a:rPr lang="en-CA" sz="2400" b="0" i="1" smtClean="0">
                              <a:latin typeface="Cambria Math" panose="02040503050406030204" pitchFamily="18" charset="0"/>
                              <a:ea typeface="Cambria Math" panose="02040503050406030204" pitchFamily="18" charset="0"/>
                            </a:rPr>
                          </m:ctrlPr>
                        </m:sSubPr>
                        <m:e>
                          <m:r>
                            <a:rPr lang="en-CA" sz="2400" b="0" i="1" smtClean="0">
                              <a:latin typeface="Cambria Math" panose="02040503050406030204" pitchFamily="18" charset="0"/>
                              <a:ea typeface="Cambria Math" panose="02040503050406030204" pitchFamily="18" charset="0"/>
                            </a:rPr>
                            <m:t>𝐸</m:t>
                          </m:r>
                        </m:e>
                        <m:sub>
                          <m:d>
                            <m:dPr>
                              <m:ctrlPr>
                                <a:rPr lang="en-CA" sz="2400" b="0" i="1" smtClean="0">
                                  <a:latin typeface="Cambria Math" panose="02040503050406030204" pitchFamily="18" charset="0"/>
                                  <a:ea typeface="Cambria Math" panose="02040503050406030204" pitchFamily="18" charset="0"/>
                                </a:rPr>
                              </m:ctrlPr>
                            </m:dPr>
                            <m:e>
                              <m:r>
                                <a:rPr lang="en-CA" sz="2400" b="0" i="1" smtClean="0">
                                  <a:latin typeface="Cambria Math" panose="02040503050406030204" pitchFamily="18" charset="0"/>
                                  <a:ea typeface="Cambria Math" panose="02040503050406030204" pitchFamily="18" charset="0"/>
                                </a:rPr>
                                <m:t>𝑥</m:t>
                              </m:r>
                              <m:r>
                                <a:rPr lang="en-CA" sz="2400" b="0" i="1" smtClean="0">
                                  <a:latin typeface="Cambria Math" panose="02040503050406030204" pitchFamily="18" charset="0"/>
                                  <a:ea typeface="Cambria Math" panose="02040503050406030204" pitchFamily="18" charset="0"/>
                                </a:rPr>
                                <m:t>,</m:t>
                              </m:r>
                              <m:r>
                                <a:rPr lang="en-CA" sz="2400" b="0" i="1" smtClean="0">
                                  <a:latin typeface="Cambria Math" panose="02040503050406030204" pitchFamily="18" charset="0"/>
                                  <a:ea typeface="Cambria Math" panose="02040503050406030204" pitchFamily="18" charset="0"/>
                                </a:rPr>
                                <m:t>𝑦</m:t>
                              </m:r>
                            </m:e>
                          </m:d>
                          <m:r>
                            <a:rPr lang="en-CA" sz="2400" b="0" i="1" smtClean="0">
                              <a:latin typeface="Cambria Math" panose="02040503050406030204" pitchFamily="18" charset="0"/>
                              <a:ea typeface="Cambria Math" panose="02040503050406030204" pitchFamily="18" charset="0"/>
                            </a:rPr>
                            <m:t>~</m:t>
                          </m:r>
                          <m:sSub>
                            <m:sSubPr>
                              <m:ctrlPr>
                                <a:rPr lang="en-CA" sz="2400" b="0" i="1" smtClean="0">
                                  <a:latin typeface="Cambria Math" panose="02040503050406030204" pitchFamily="18" charset="0"/>
                                  <a:ea typeface="Cambria Math" panose="02040503050406030204" pitchFamily="18" charset="0"/>
                                </a:rPr>
                              </m:ctrlPr>
                            </m:sSubPr>
                            <m:e>
                              <m:r>
                                <a:rPr lang="en-CA" sz="2400" b="0" i="1" smtClean="0">
                                  <a:latin typeface="Cambria Math" panose="02040503050406030204" pitchFamily="18" charset="0"/>
                                  <a:ea typeface="Cambria Math" panose="02040503050406030204" pitchFamily="18" charset="0"/>
                                </a:rPr>
                                <m:t>𝐷</m:t>
                              </m:r>
                            </m:e>
                            <m:sub>
                              <m:sSubSup>
                                <m:sSubSupPr>
                                  <m:ctrlPr>
                                    <a:rPr lang="en-CA" sz="2400" i="1">
                                      <a:latin typeface="Cambria Math" panose="02040503050406030204" pitchFamily="18" charset="0"/>
                                      <a:ea typeface="Cambria Math" panose="02040503050406030204" pitchFamily="18" charset="0"/>
                                    </a:rPr>
                                  </m:ctrlPr>
                                </m:sSubSupPr>
                                <m:e>
                                  <m:r>
                                    <a:rPr lang="en-CA" sz="2400" i="1">
                                      <a:latin typeface="Cambria Math" panose="02040503050406030204" pitchFamily="18" charset="0"/>
                                      <a:ea typeface="Cambria Math" panose="02040503050406030204" pitchFamily="18" charset="0"/>
                                    </a:rPr>
                                    <m:t>𝜋</m:t>
                                  </m:r>
                                </m:e>
                                <m:sub>
                                  <m:r>
                                    <a:rPr lang="en-CA" sz="2400" i="1">
                                      <a:latin typeface="Cambria Math" panose="02040503050406030204" pitchFamily="18" charset="0"/>
                                      <a:ea typeface="Cambria Math" panose="02040503050406030204" pitchFamily="18" charset="0"/>
                                    </a:rPr>
                                    <m:t>𝜙</m:t>
                                  </m:r>
                                </m:sub>
                                <m:sup>
                                  <m:r>
                                    <a:rPr lang="en-CA" sz="2400" i="1">
                                      <a:latin typeface="Cambria Math" panose="02040503050406030204" pitchFamily="18" charset="0"/>
                                      <a:ea typeface="Cambria Math" panose="02040503050406030204" pitchFamily="18" charset="0"/>
                                    </a:rPr>
                                    <m:t>𝑅𝐿</m:t>
                                  </m:r>
                                </m:sup>
                              </m:sSubSup>
                            </m:sub>
                          </m:sSub>
                        </m:sub>
                      </m:sSub>
                      <m:r>
                        <a:rPr lang="en-CA" sz="2400" b="0" i="1" smtClean="0">
                          <a:latin typeface="Cambria Math" panose="02040503050406030204" pitchFamily="18" charset="0"/>
                          <a:ea typeface="Cambria Math" panose="02040503050406030204" pitchFamily="18" charset="0"/>
                        </a:rPr>
                        <m:t>[</m:t>
                      </m:r>
                      <m:sSub>
                        <m:sSubPr>
                          <m:ctrlPr>
                            <a:rPr lang="en-CA" sz="2400" b="0" i="1" smtClean="0">
                              <a:latin typeface="Cambria Math" panose="02040503050406030204" pitchFamily="18" charset="0"/>
                              <a:ea typeface="Cambria Math" panose="02040503050406030204" pitchFamily="18" charset="0"/>
                            </a:rPr>
                          </m:ctrlPr>
                        </m:sSubPr>
                        <m:e>
                          <m:r>
                            <a:rPr lang="en-CA" sz="2400" b="0" i="1" smtClean="0">
                              <a:latin typeface="Cambria Math" panose="02040503050406030204" pitchFamily="18" charset="0"/>
                              <a:ea typeface="Cambria Math" panose="02040503050406030204" pitchFamily="18" charset="0"/>
                            </a:rPr>
                            <m:t>𝑟</m:t>
                          </m:r>
                        </m:e>
                        <m:sub>
                          <m:r>
                            <a:rPr lang="en-CA" sz="2400" b="0" i="1" smtClean="0">
                              <a:latin typeface="Cambria Math" panose="02040503050406030204" pitchFamily="18" charset="0"/>
                              <a:ea typeface="Cambria Math" panose="02040503050406030204" pitchFamily="18" charset="0"/>
                            </a:rPr>
                            <m:t>𝜃</m:t>
                          </m:r>
                        </m:sub>
                      </m:sSub>
                      <m:d>
                        <m:dPr>
                          <m:ctrlPr>
                            <a:rPr lang="en-CA" sz="2400" b="0" i="1" smtClean="0">
                              <a:latin typeface="Cambria Math" panose="02040503050406030204" pitchFamily="18" charset="0"/>
                              <a:ea typeface="Cambria Math" panose="02040503050406030204" pitchFamily="18" charset="0"/>
                            </a:rPr>
                          </m:ctrlPr>
                        </m:dPr>
                        <m:e>
                          <m:r>
                            <a:rPr lang="en-CA" sz="2400" b="0" i="1" smtClean="0">
                              <a:latin typeface="Cambria Math" panose="02040503050406030204" pitchFamily="18" charset="0"/>
                              <a:ea typeface="Cambria Math" panose="02040503050406030204" pitchFamily="18" charset="0"/>
                            </a:rPr>
                            <m:t>𝑥</m:t>
                          </m:r>
                          <m:r>
                            <a:rPr lang="en-CA" sz="2400" b="0" i="1" smtClean="0">
                              <a:latin typeface="Cambria Math" panose="02040503050406030204" pitchFamily="18" charset="0"/>
                              <a:ea typeface="Cambria Math" panose="02040503050406030204" pitchFamily="18" charset="0"/>
                            </a:rPr>
                            <m:t>,</m:t>
                          </m:r>
                          <m:r>
                            <a:rPr lang="en-CA" sz="2400" b="0" i="1" smtClean="0">
                              <a:latin typeface="Cambria Math" panose="02040503050406030204" pitchFamily="18" charset="0"/>
                              <a:ea typeface="Cambria Math" panose="02040503050406030204" pitchFamily="18" charset="0"/>
                            </a:rPr>
                            <m:t>𝑦</m:t>
                          </m:r>
                        </m:e>
                      </m:d>
                      <m:r>
                        <a:rPr lang="en-CA" sz="2400" b="0" i="1" smtClean="0">
                          <a:latin typeface="Cambria Math" panose="02040503050406030204" pitchFamily="18" charset="0"/>
                          <a:ea typeface="Cambria Math" panose="02040503050406030204" pitchFamily="18" charset="0"/>
                        </a:rPr>
                        <m:t>−</m:t>
                      </m:r>
                      <m:r>
                        <a:rPr lang="en-CA" sz="2400" b="0" i="1" smtClean="0">
                          <a:latin typeface="Cambria Math" panose="02040503050406030204" pitchFamily="18" charset="0"/>
                          <a:ea typeface="Cambria Math" panose="02040503050406030204" pitchFamily="18" charset="0"/>
                        </a:rPr>
                        <m:t>𝛽</m:t>
                      </m:r>
                      <m:r>
                        <a:rPr lang="en-CA" sz="2400" b="0" i="1" smtClean="0">
                          <a:latin typeface="Cambria Math" panose="02040503050406030204" pitchFamily="18" charset="0"/>
                          <a:ea typeface="Cambria Math" panose="02040503050406030204" pitchFamily="18" charset="0"/>
                        </a:rPr>
                        <m:t> </m:t>
                      </m:r>
                      <m:r>
                        <m:rPr>
                          <m:sty m:val="p"/>
                        </m:rPr>
                        <a:rPr lang="en-CA" sz="2400" b="0" i="0" smtClean="0">
                          <a:latin typeface="Cambria Math" panose="02040503050406030204" pitchFamily="18" charset="0"/>
                          <a:ea typeface="Cambria Math" panose="02040503050406030204" pitchFamily="18" charset="0"/>
                        </a:rPr>
                        <m:t>log</m:t>
                      </m:r>
                      <m:r>
                        <a:rPr lang="en-CA" sz="2400" b="0" i="1" smtClean="0">
                          <a:latin typeface="Cambria Math" panose="02040503050406030204" pitchFamily="18" charset="0"/>
                          <a:ea typeface="Cambria Math" panose="02040503050406030204" pitchFamily="18" charset="0"/>
                        </a:rPr>
                        <m:t>⁡(</m:t>
                      </m:r>
                      <m:sSubSup>
                        <m:sSubSupPr>
                          <m:ctrlPr>
                            <a:rPr lang="en-CA" sz="2400" i="1">
                              <a:latin typeface="Cambria Math" panose="02040503050406030204" pitchFamily="18" charset="0"/>
                              <a:ea typeface="Cambria Math" panose="02040503050406030204" pitchFamily="18" charset="0"/>
                            </a:rPr>
                          </m:ctrlPr>
                        </m:sSubSupPr>
                        <m:e>
                          <m:r>
                            <a:rPr lang="en-CA" sz="2400" i="1">
                              <a:latin typeface="Cambria Math" panose="02040503050406030204" pitchFamily="18" charset="0"/>
                              <a:ea typeface="Cambria Math" panose="02040503050406030204" pitchFamily="18" charset="0"/>
                            </a:rPr>
                            <m:t>𝜋</m:t>
                          </m:r>
                        </m:e>
                        <m:sub>
                          <m:r>
                            <a:rPr lang="en-CA" sz="2400" i="1">
                              <a:latin typeface="Cambria Math" panose="02040503050406030204" pitchFamily="18" charset="0"/>
                              <a:ea typeface="Cambria Math" panose="02040503050406030204" pitchFamily="18" charset="0"/>
                            </a:rPr>
                            <m:t>𝜙</m:t>
                          </m:r>
                        </m:sub>
                        <m:sup>
                          <m:r>
                            <a:rPr lang="en-CA" sz="2400" i="1">
                              <a:latin typeface="Cambria Math" panose="02040503050406030204" pitchFamily="18" charset="0"/>
                              <a:ea typeface="Cambria Math" panose="02040503050406030204" pitchFamily="18" charset="0"/>
                            </a:rPr>
                            <m:t>𝑅𝐿</m:t>
                          </m:r>
                        </m:sup>
                      </m:sSubSup>
                      <m:d>
                        <m:dPr>
                          <m:endChr m:val="|"/>
                          <m:ctrlPr>
                            <a:rPr lang="en-CA" sz="2400" b="0" i="1" smtClean="0">
                              <a:latin typeface="Cambria Math" panose="02040503050406030204" pitchFamily="18" charset="0"/>
                              <a:ea typeface="Cambria Math" panose="02040503050406030204" pitchFamily="18" charset="0"/>
                            </a:rPr>
                          </m:ctrlPr>
                        </m:dPr>
                        <m:e>
                          <m:r>
                            <a:rPr lang="en-CA" sz="2400" b="0" i="1" smtClean="0">
                              <a:latin typeface="Cambria Math" panose="02040503050406030204" pitchFamily="18" charset="0"/>
                              <a:ea typeface="Cambria Math" panose="02040503050406030204" pitchFamily="18" charset="0"/>
                            </a:rPr>
                            <m:t>𝑦</m:t>
                          </m:r>
                          <m:r>
                            <a:rPr lang="en-CA" sz="2400" b="0" i="1" smtClean="0">
                              <a:latin typeface="Cambria Math" panose="02040503050406030204" pitchFamily="18" charset="0"/>
                              <a:ea typeface="Cambria Math" panose="02040503050406030204" pitchFamily="18" charset="0"/>
                            </a:rPr>
                            <m:t> </m:t>
                          </m:r>
                        </m:e>
                      </m:d>
                      <m:r>
                        <a:rPr lang="en-CA" sz="2400" b="0" i="1" smtClean="0">
                          <a:latin typeface="Cambria Math" panose="02040503050406030204" pitchFamily="18" charset="0"/>
                          <a:ea typeface="Cambria Math" panose="02040503050406030204" pitchFamily="18" charset="0"/>
                        </a:rPr>
                        <m:t>𝑥</m:t>
                      </m:r>
                      <m:r>
                        <a:rPr lang="en-CA" sz="2400" b="0" i="1" smtClean="0">
                          <a:latin typeface="Cambria Math" panose="02040503050406030204" pitchFamily="18" charset="0"/>
                          <a:ea typeface="Cambria Math" panose="02040503050406030204" pitchFamily="18" charset="0"/>
                        </a:rPr>
                        <m:t>)/</m:t>
                      </m:r>
                      <m:sSup>
                        <m:sSupPr>
                          <m:ctrlPr>
                            <a:rPr lang="en-CA" sz="2400" b="0" i="1" smtClean="0">
                              <a:latin typeface="Cambria Math" panose="02040503050406030204" pitchFamily="18" charset="0"/>
                              <a:ea typeface="Cambria Math" panose="02040503050406030204" pitchFamily="18" charset="0"/>
                            </a:rPr>
                          </m:ctrlPr>
                        </m:sSupPr>
                        <m:e>
                          <m:r>
                            <a:rPr lang="en-CA" sz="2400" b="0" i="1" smtClean="0">
                              <a:latin typeface="Cambria Math" panose="02040503050406030204" pitchFamily="18" charset="0"/>
                              <a:ea typeface="Cambria Math" panose="02040503050406030204" pitchFamily="18" charset="0"/>
                            </a:rPr>
                            <m:t>𝜋</m:t>
                          </m:r>
                        </m:e>
                        <m:sup>
                          <m:r>
                            <a:rPr lang="en-CA" sz="2400" b="0" i="1" smtClean="0">
                              <a:latin typeface="Cambria Math" panose="02040503050406030204" pitchFamily="18" charset="0"/>
                              <a:ea typeface="Cambria Math" panose="02040503050406030204" pitchFamily="18" charset="0"/>
                            </a:rPr>
                            <m:t>𝑆𝐹𝑇</m:t>
                          </m:r>
                        </m:sup>
                      </m:sSup>
                      <m:d>
                        <m:dPr>
                          <m:endChr m:val="|"/>
                          <m:ctrlPr>
                            <a:rPr lang="en-CA" sz="2400" b="0" i="1" smtClean="0">
                              <a:latin typeface="Cambria Math" panose="02040503050406030204" pitchFamily="18" charset="0"/>
                              <a:ea typeface="Cambria Math" panose="02040503050406030204" pitchFamily="18" charset="0"/>
                            </a:rPr>
                          </m:ctrlPr>
                        </m:dPr>
                        <m:e>
                          <m:r>
                            <a:rPr lang="en-CA" sz="2400" b="0" i="1" smtClean="0">
                              <a:latin typeface="Cambria Math" panose="02040503050406030204" pitchFamily="18" charset="0"/>
                              <a:ea typeface="Cambria Math" panose="02040503050406030204" pitchFamily="18" charset="0"/>
                            </a:rPr>
                            <m:t>𝑦</m:t>
                          </m:r>
                          <m:r>
                            <a:rPr lang="en-CA" sz="2400" b="0" i="1" smtClean="0">
                              <a:latin typeface="Cambria Math" panose="02040503050406030204" pitchFamily="18" charset="0"/>
                              <a:ea typeface="Cambria Math" panose="02040503050406030204" pitchFamily="18" charset="0"/>
                            </a:rPr>
                            <m:t> </m:t>
                          </m:r>
                        </m:e>
                      </m:d>
                      <m:r>
                        <a:rPr lang="en-CA" sz="2400" b="0" i="1" smtClean="0">
                          <a:latin typeface="Cambria Math" panose="02040503050406030204" pitchFamily="18" charset="0"/>
                          <a:ea typeface="Cambria Math" panose="02040503050406030204" pitchFamily="18" charset="0"/>
                        </a:rPr>
                        <m:t>𝑥</m:t>
                      </m:r>
                      <m:r>
                        <a:rPr lang="en-CA" sz="2400" b="0" i="1" smtClean="0">
                          <a:latin typeface="Cambria Math" panose="02040503050406030204" pitchFamily="18" charset="0"/>
                          <a:ea typeface="Cambria Math" panose="02040503050406030204" pitchFamily="18" charset="0"/>
                        </a:rPr>
                        <m:t>))]</m:t>
                      </m:r>
                      <m:r>
                        <a:rPr lang="en-CA" sz="2400" b="0" i="0" smtClean="0">
                          <a:latin typeface="Cambria Math" panose="02040503050406030204" pitchFamily="18" charset="0"/>
                          <a:ea typeface="Cambria Math" panose="02040503050406030204" pitchFamily="18" charset="0"/>
                        </a:rPr>
                        <m:t>+</m:t>
                      </m:r>
                      <m:r>
                        <m:rPr>
                          <m:sty m:val="p"/>
                        </m:rPr>
                        <a:rPr lang="el-GR" sz="2400" b="0" i="1" smtClean="0">
                          <a:latin typeface="Cambria Math" panose="02040503050406030204" pitchFamily="18" charset="0"/>
                          <a:ea typeface="Cambria Math" panose="02040503050406030204" pitchFamily="18" charset="0"/>
                        </a:rPr>
                        <m:t>γ</m:t>
                      </m:r>
                      <m:r>
                        <a:rPr lang="en-CA" sz="2400" b="0" i="0" smtClean="0">
                          <a:latin typeface="Cambria Math" panose="02040503050406030204" pitchFamily="18" charset="0"/>
                          <a:ea typeface="Cambria Math" panose="02040503050406030204" pitchFamily="18" charset="0"/>
                        </a:rPr>
                        <m:t> </m:t>
                      </m:r>
                      <m:sSub>
                        <m:sSubPr>
                          <m:ctrlPr>
                            <a:rPr lang="en-CA" sz="2400" b="0" i="1" smtClean="0">
                              <a:latin typeface="Cambria Math" panose="02040503050406030204" pitchFamily="18" charset="0"/>
                              <a:ea typeface="Cambria Math" panose="02040503050406030204" pitchFamily="18" charset="0"/>
                            </a:rPr>
                          </m:ctrlPr>
                        </m:sSubPr>
                        <m:e>
                          <m:r>
                            <a:rPr lang="en-CA" sz="2400" b="0" i="1" smtClean="0">
                              <a:latin typeface="Cambria Math" panose="02040503050406030204" pitchFamily="18" charset="0"/>
                              <a:ea typeface="Cambria Math" panose="02040503050406030204" pitchFamily="18" charset="0"/>
                            </a:rPr>
                            <m:t>𝐸</m:t>
                          </m:r>
                        </m:e>
                        <m:sub>
                          <m:r>
                            <a:rPr lang="en-CA" sz="2400" b="0" i="1" smtClean="0">
                              <a:latin typeface="Cambria Math" panose="02040503050406030204" pitchFamily="18" charset="0"/>
                              <a:ea typeface="Cambria Math" panose="02040503050406030204" pitchFamily="18" charset="0"/>
                            </a:rPr>
                            <m:t>𝑥</m:t>
                          </m:r>
                          <m:r>
                            <a:rPr lang="en-CA" sz="2400" b="0" i="1" smtClean="0">
                              <a:latin typeface="Cambria Math" panose="02040503050406030204" pitchFamily="18" charset="0"/>
                              <a:ea typeface="Cambria Math" panose="02040503050406030204" pitchFamily="18" charset="0"/>
                            </a:rPr>
                            <m:t>~</m:t>
                          </m:r>
                          <m:sSub>
                            <m:sSubPr>
                              <m:ctrlPr>
                                <a:rPr lang="en-CA" sz="2400" b="0" i="1" smtClean="0">
                                  <a:latin typeface="Cambria Math" panose="02040503050406030204" pitchFamily="18" charset="0"/>
                                  <a:ea typeface="Cambria Math" panose="02040503050406030204" pitchFamily="18" charset="0"/>
                                </a:rPr>
                              </m:ctrlPr>
                            </m:sSubPr>
                            <m:e>
                              <m:r>
                                <a:rPr lang="en-CA" sz="2400" b="0" i="1" smtClean="0">
                                  <a:latin typeface="Cambria Math" panose="02040503050406030204" pitchFamily="18" charset="0"/>
                                  <a:ea typeface="Cambria Math" panose="02040503050406030204" pitchFamily="18" charset="0"/>
                                </a:rPr>
                                <m:t>𝐷</m:t>
                              </m:r>
                            </m:e>
                            <m:sub>
                              <m:r>
                                <a:rPr lang="en-CA" sz="2400" b="0" i="1" smtClean="0">
                                  <a:latin typeface="Cambria Math" panose="02040503050406030204" pitchFamily="18" charset="0"/>
                                  <a:ea typeface="Cambria Math" panose="02040503050406030204" pitchFamily="18" charset="0"/>
                                </a:rPr>
                                <m:t>𝑝𝑟𝑒𝑡𝑟𝑎𝑖𝑛</m:t>
                              </m:r>
                            </m:sub>
                          </m:sSub>
                        </m:sub>
                      </m:sSub>
                      <m:r>
                        <a:rPr lang="en-CA" sz="2400" b="0" i="1" smtClean="0">
                          <a:latin typeface="Cambria Math" panose="02040503050406030204" pitchFamily="18" charset="0"/>
                          <a:ea typeface="Cambria Math" panose="02040503050406030204" pitchFamily="18" charset="0"/>
                        </a:rPr>
                        <m:t>[</m:t>
                      </m:r>
                      <m:r>
                        <m:rPr>
                          <m:sty m:val="p"/>
                        </m:rPr>
                        <a:rPr lang="en-CA" sz="2400" b="0" i="0" smtClean="0">
                          <a:latin typeface="Cambria Math" panose="02040503050406030204" pitchFamily="18" charset="0"/>
                          <a:ea typeface="Cambria Math" panose="02040503050406030204" pitchFamily="18" charset="0"/>
                        </a:rPr>
                        <m:t>log</m:t>
                      </m:r>
                      <m:r>
                        <a:rPr lang="en-CA" sz="2400" b="0" i="1" smtClean="0">
                          <a:latin typeface="Cambria Math" panose="02040503050406030204" pitchFamily="18" charset="0"/>
                          <a:ea typeface="Cambria Math" panose="02040503050406030204" pitchFamily="18" charset="0"/>
                        </a:rPr>
                        <m:t>⁡ (</m:t>
                      </m:r>
                      <m:sSubSup>
                        <m:sSubSupPr>
                          <m:ctrlPr>
                            <a:rPr lang="en-CA" sz="2400" i="1">
                              <a:latin typeface="Cambria Math" panose="02040503050406030204" pitchFamily="18" charset="0"/>
                              <a:ea typeface="Cambria Math" panose="02040503050406030204" pitchFamily="18" charset="0"/>
                            </a:rPr>
                          </m:ctrlPr>
                        </m:sSubSupPr>
                        <m:e>
                          <m:r>
                            <a:rPr lang="en-CA" sz="2400" i="1">
                              <a:latin typeface="Cambria Math" panose="02040503050406030204" pitchFamily="18" charset="0"/>
                              <a:ea typeface="Cambria Math" panose="02040503050406030204" pitchFamily="18" charset="0"/>
                            </a:rPr>
                            <m:t>𝜋</m:t>
                          </m:r>
                        </m:e>
                        <m:sub>
                          <m:r>
                            <a:rPr lang="en-CA" sz="2400" i="1">
                              <a:latin typeface="Cambria Math" panose="02040503050406030204" pitchFamily="18" charset="0"/>
                              <a:ea typeface="Cambria Math" panose="02040503050406030204" pitchFamily="18" charset="0"/>
                            </a:rPr>
                            <m:t>𝜙</m:t>
                          </m:r>
                        </m:sub>
                        <m:sup>
                          <m:r>
                            <a:rPr lang="en-CA" sz="2400" i="1">
                              <a:latin typeface="Cambria Math" panose="02040503050406030204" pitchFamily="18" charset="0"/>
                              <a:ea typeface="Cambria Math" panose="02040503050406030204" pitchFamily="18" charset="0"/>
                            </a:rPr>
                            <m:t>𝑅𝐿</m:t>
                          </m:r>
                        </m:sup>
                      </m:sSubSup>
                      <m:r>
                        <a:rPr lang="en-CA" sz="2400" b="0" i="1" smtClean="0">
                          <a:latin typeface="Cambria Math" panose="02040503050406030204" pitchFamily="18" charset="0"/>
                          <a:ea typeface="Cambria Math" panose="02040503050406030204" pitchFamily="18" charset="0"/>
                        </a:rPr>
                        <m:t>(</m:t>
                      </m:r>
                      <m:r>
                        <a:rPr lang="en-CA" sz="2400" b="0" i="1" smtClean="0">
                          <a:latin typeface="Cambria Math" panose="02040503050406030204" pitchFamily="18" charset="0"/>
                          <a:ea typeface="Cambria Math" panose="02040503050406030204" pitchFamily="18" charset="0"/>
                        </a:rPr>
                        <m:t>𝑥</m:t>
                      </m:r>
                      <m:r>
                        <a:rPr lang="en-CA" sz="2400" b="0" i="1" smtClean="0">
                          <a:latin typeface="Cambria Math" panose="02040503050406030204" pitchFamily="18" charset="0"/>
                          <a:ea typeface="Cambria Math" panose="02040503050406030204" pitchFamily="18" charset="0"/>
                        </a:rPr>
                        <m:t>))]</m:t>
                      </m:r>
                    </m:oMath>
                  </m:oMathPara>
                </a14:m>
                <a:endParaRPr lang="en-US" sz="2400"/>
              </a:p>
              <a:p>
                <a:pPr marL="0" indent="0">
                  <a:buNone/>
                </a:pPr>
                <a:endParaRPr lang="en-US" sz="2400"/>
              </a:p>
              <a:p>
                <a:r>
                  <a:rPr lang="en-US" sz="2400"/>
                  <a:t>Two </a:t>
                </a:r>
                <a:r>
                  <a:rPr lang="en-US" sz="2400" err="1"/>
                  <a:t>InstructGPT</a:t>
                </a:r>
                <a:r>
                  <a:rPr lang="en-US" sz="2400"/>
                  <a:t> models</a:t>
                </a:r>
              </a:p>
              <a:p>
                <a:pPr lvl="1"/>
                <a:r>
                  <a:rPr lang="en-US" sz="2000" b="1"/>
                  <a:t>PPO-</a:t>
                </a:r>
                <a:r>
                  <a:rPr lang="en-US" sz="2000" b="1" err="1"/>
                  <a:t>ptx</a:t>
                </a:r>
                <a:r>
                  <a:rPr lang="en-US" sz="2000"/>
                  <a:t> mixes gradients from pretrained model</a:t>
                </a:r>
              </a:p>
              <a:p>
                <a:pPr lvl="1"/>
                <a:r>
                  <a:rPr lang="en-US" sz="2000" b="1"/>
                  <a:t>PPO</a:t>
                </a:r>
                <a:r>
                  <a:rPr lang="en-US" sz="2000"/>
                  <a:t> does not and so it uses </a:t>
                </a:r>
                <a14:m>
                  <m:oMath xmlns:m="http://schemas.openxmlformats.org/officeDocument/2006/math">
                    <m:r>
                      <m:rPr>
                        <m:sty m:val="p"/>
                      </m:rPr>
                      <a:rPr lang="el-GR" sz="2000" b="0" i="1" smtClean="0">
                        <a:latin typeface="Cambria Math" panose="02040503050406030204" pitchFamily="18" charset="0"/>
                        <a:ea typeface="Cambria Math" panose="02040503050406030204" pitchFamily="18" charset="0"/>
                      </a:rPr>
                      <m:t>γ</m:t>
                    </m:r>
                    <m:r>
                      <a:rPr lang="en-CA" sz="2000" b="0" i="0" smtClean="0">
                        <a:latin typeface="Cambria Math" panose="02040503050406030204" pitchFamily="18" charset="0"/>
                        <a:ea typeface="Cambria Math" panose="02040503050406030204" pitchFamily="18" charset="0"/>
                      </a:rPr>
                      <m:t>=0</m:t>
                    </m:r>
                  </m:oMath>
                </a14:m>
                <a:r>
                  <a:rPr lang="en-US" sz="2000"/>
                  <a:t> </a:t>
                </a:r>
              </a:p>
            </p:txBody>
          </p:sp>
        </mc:Choice>
        <mc:Fallback xmlns="">
          <p:sp>
            <p:nvSpPr>
              <p:cNvPr id="3" name="Content Placeholder 2">
                <a:extLst>
                  <a:ext uri="{FF2B5EF4-FFF2-40B4-BE49-F238E27FC236}">
                    <a16:creationId xmlns:a16="http://schemas.microsoft.com/office/drawing/2014/main" id="{C610CF2F-7A0D-AA68-6C9D-A09E77190EA6}"/>
                  </a:ext>
                </a:extLst>
              </p:cNvPr>
              <p:cNvSpPr>
                <a:spLocks noGrp="1" noRot="1" noChangeAspect="1" noMove="1" noResize="1" noEditPoints="1" noAdjustHandles="1" noChangeArrowheads="1" noChangeShapeType="1" noTextEdit="1"/>
              </p:cNvSpPr>
              <p:nvPr>
                <p:ph idx="1"/>
              </p:nvPr>
            </p:nvSpPr>
            <p:spPr>
              <a:xfrm>
                <a:off x="838200" y="1260629"/>
                <a:ext cx="7950200" cy="4916334"/>
              </a:xfrm>
              <a:blipFill>
                <a:blip r:embed="rId3"/>
                <a:stretch>
                  <a:fillRect l="-1380" t="-2854" r="-1150"/>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B7EAA6F7-9395-9239-A2A7-47AEBA384780}"/>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8E54B531-37CF-E9BE-5106-411AF099C5CE}"/>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2EE5131A-B23E-9BEF-5655-7F7BC4567BB9}"/>
              </a:ext>
            </a:extLst>
          </p:cNvPr>
          <p:cNvSpPr>
            <a:spLocks noGrp="1"/>
          </p:cNvSpPr>
          <p:nvPr>
            <p:ph type="sldNum" sz="quarter" idx="12"/>
          </p:nvPr>
        </p:nvSpPr>
        <p:spPr/>
        <p:txBody>
          <a:bodyPr/>
          <a:lstStyle/>
          <a:p>
            <a:fld id="{D4F24A5E-B0D2-394D-9970-9AE06BCB59C1}" type="slidenum">
              <a:rPr lang="en-US" smtClean="0"/>
              <a:t>79</a:t>
            </a:fld>
            <a:endParaRPr lang="en-US"/>
          </a:p>
        </p:txBody>
      </p:sp>
      <p:pic>
        <p:nvPicPr>
          <p:cNvPr id="10" name="Picture 9" descr="A screenshot of a diagram&#10;&#10;Description automatically generated">
            <a:extLst>
              <a:ext uri="{FF2B5EF4-FFF2-40B4-BE49-F238E27FC236}">
                <a16:creationId xmlns:a16="http://schemas.microsoft.com/office/drawing/2014/main" id="{ECDA5602-12DC-3DD6-A666-49B2823E0396}"/>
              </a:ext>
            </a:extLst>
          </p:cNvPr>
          <p:cNvPicPr>
            <a:picLocks noChangeAspect="1"/>
          </p:cNvPicPr>
          <p:nvPr/>
        </p:nvPicPr>
        <p:blipFill>
          <a:blip r:embed="rId4"/>
          <a:stretch>
            <a:fillRect/>
          </a:stretch>
        </p:blipFill>
        <p:spPr>
          <a:xfrm>
            <a:off x="8788400" y="1218075"/>
            <a:ext cx="2766294" cy="4916334"/>
          </a:xfrm>
          <a:prstGeom prst="rect">
            <a:avLst/>
          </a:prstGeom>
        </p:spPr>
      </p:pic>
    </p:spTree>
    <p:extLst>
      <p:ext uri="{BB962C8B-B14F-4D97-AF65-F5344CB8AC3E}">
        <p14:creationId xmlns:p14="http://schemas.microsoft.com/office/powerpoint/2010/main" val="2039703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63F1C4-12A5-9877-A35E-6B37DF339AC2}"/>
              </a:ext>
            </a:extLst>
          </p:cNvPr>
          <p:cNvSpPr>
            <a:spLocks noGrp="1"/>
          </p:cNvSpPr>
          <p:nvPr>
            <p:ph type="title"/>
          </p:nvPr>
        </p:nvSpPr>
        <p:spPr/>
        <p:txBody>
          <a:bodyPr/>
          <a:lstStyle/>
          <a:p>
            <a:r>
              <a:rPr lang="en-US">
                <a:cs typeface="Calibri Light"/>
              </a:rPr>
              <a:t>Instruction Tuning</a:t>
            </a:r>
          </a:p>
        </p:txBody>
      </p:sp>
      <p:sp>
        <p:nvSpPr>
          <p:cNvPr id="6" name="Content Placeholder 5">
            <a:extLst>
              <a:ext uri="{FF2B5EF4-FFF2-40B4-BE49-F238E27FC236}">
                <a16:creationId xmlns:a16="http://schemas.microsoft.com/office/drawing/2014/main" id="{59CCAB7A-70C8-9175-6E2D-DD2B9A0C14DE}"/>
              </a:ext>
            </a:extLst>
          </p:cNvPr>
          <p:cNvSpPr>
            <a:spLocks noGrp="1"/>
          </p:cNvSpPr>
          <p:nvPr>
            <p:ph idx="1"/>
          </p:nvPr>
        </p:nvSpPr>
        <p:spPr/>
        <p:txBody>
          <a:bodyPr vert="horz" lIns="91440" tIns="45720" rIns="91440" bIns="45720" rtlCol="0" anchor="t">
            <a:normAutofit/>
          </a:bodyPr>
          <a:lstStyle/>
          <a:p>
            <a:pPr marL="800100" lvl="1" indent="-342900"/>
            <a:r>
              <a:rPr lang="en-US" sz="3000">
                <a:solidFill>
                  <a:srgbClr val="000000"/>
                </a:solidFill>
                <a:ea typeface="+mn-lt"/>
                <a:cs typeface="+mn-lt"/>
              </a:rPr>
              <a:t>Finetune the language model on many tasks (simultaneously) described via instructions</a:t>
            </a:r>
            <a:endParaRPr lang="en-US" sz="3000">
              <a:solidFill>
                <a:srgbClr val="000000"/>
              </a:solidFill>
              <a:cs typeface="Calibri"/>
            </a:endParaRPr>
          </a:p>
          <a:p>
            <a:pPr marL="800100" lvl="1" indent="-342900"/>
            <a:endParaRPr lang="en-US" sz="3000">
              <a:cs typeface="Calibri"/>
            </a:endParaRPr>
          </a:p>
          <a:p>
            <a:pPr marL="800100" lvl="1" indent="-342900"/>
            <a:r>
              <a:rPr lang="en-US" sz="3000">
                <a:cs typeface="Calibri"/>
              </a:rPr>
              <a:t>The model will learn to follow instructions</a:t>
            </a:r>
          </a:p>
          <a:p>
            <a:pPr lvl="2"/>
            <a:r>
              <a:rPr lang="en-US" sz="2600">
                <a:cs typeface="Calibri"/>
              </a:rPr>
              <a:t>Generalizes to unseen tasks in zero-shot</a:t>
            </a:r>
          </a:p>
          <a:p>
            <a:pPr marL="800100" lvl="1" indent="-342900"/>
            <a:endParaRPr lang="en-US" sz="3000">
              <a:cs typeface="Calibri"/>
            </a:endParaRPr>
          </a:p>
          <a:p>
            <a:pPr marL="800100" lvl="1" indent="-342900"/>
            <a:r>
              <a:rPr lang="en-US" sz="3000">
                <a:cs typeface="Calibri"/>
              </a:rPr>
              <a:t>Works well since NLP tasks are describable with natural language instructions</a:t>
            </a:r>
          </a:p>
          <a:p>
            <a:pPr marL="1257300" lvl="2" indent="-342900"/>
            <a:r>
              <a:rPr lang="en-US" sz="2600">
                <a:cs typeface="Calibri"/>
              </a:rPr>
              <a:t>e.g., Summarize the following paragraph</a:t>
            </a:r>
          </a:p>
          <a:p>
            <a:pPr marL="1257300" lvl="2" indent="-342900"/>
            <a:r>
              <a:rPr lang="en-US" sz="2600">
                <a:cs typeface="Calibri"/>
              </a:rPr>
              <a:t>e.g., Translate "How are you" into Chinese </a:t>
            </a:r>
          </a:p>
          <a:p>
            <a:pPr marL="800100" lvl="1" indent="-342900"/>
            <a:endParaRPr lang="en-US" sz="3000">
              <a:cs typeface="Calibri"/>
            </a:endParaRPr>
          </a:p>
          <a:p>
            <a:pPr marL="800100" lvl="1" indent="-342900"/>
            <a:endParaRPr lang="en-US" sz="3000">
              <a:cs typeface="Calibri"/>
            </a:endParaRPr>
          </a:p>
          <a:p>
            <a:pPr marL="800100" lvl="1" indent="-342900"/>
            <a:endParaRPr lang="en-US">
              <a:cs typeface="Calibri"/>
            </a:endParaRPr>
          </a:p>
        </p:txBody>
      </p:sp>
      <p:sp>
        <p:nvSpPr>
          <p:cNvPr id="2" name="Date Placeholder 1">
            <a:extLst>
              <a:ext uri="{FF2B5EF4-FFF2-40B4-BE49-F238E27FC236}">
                <a16:creationId xmlns:a16="http://schemas.microsoft.com/office/drawing/2014/main" id="{B25EFDBE-07F3-320C-6481-3BFDE6276A07}"/>
              </a:ext>
            </a:extLst>
          </p:cNvPr>
          <p:cNvSpPr>
            <a:spLocks noGrp="1"/>
          </p:cNvSpPr>
          <p:nvPr>
            <p:ph type="dt" sz="half" idx="10"/>
          </p:nvPr>
        </p:nvSpPr>
        <p:spPr/>
        <p:txBody>
          <a:bodyPr/>
          <a:lstStyle/>
          <a:p>
            <a:fld id="{9A561D02-7E11-1544-897F-A30819BC8F60}" type="datetime1">
              <a:rPr lang="en-CA" smtClean="0"/>
              <a:t>2024-04-04</a:t>
            </a:fld>
            <a:endParaRPr lang="en-US"/>
          </a:p>
        </p:txBody>
      </p:sp>
      <p:sp>
        <p:nvSpPr>
          <p:cNvPr id="3" name="Footer Placeholder 2">
            <a:extLst>
              <a:ext uri="{FF2B5EF4-FFF2-40B4-BE49-F238E27FC236}">
                <a16:creationId xmlns:a16="http://schemas.microsoft.com/office/drawing/2014/main" id="{19D13BBC-FECD-E1BD-44A2-106829173839}"/>
              </a:ext>
            </a:extLst>
          </p:cNvPr>
          <p:cNvSpPr>
            <a:spLocks noGrp="1"/>
          </p:cNvSpPr>
          <p:nvPr>
            <p:ph type="ftr" sz="quarter" idx="11"/>
          </p:nvPr>
        </p:nvSpPr>
        <p:spPr/>
        <p:txBody>
          <a:bodyPr/>
          <a:lstStyle/>
          <a:p>
            <a:r>
              <a:rPr lang="en-US"/>
              <a:t>Slides created for CS886 at UWaterloo</a:t>
            </a:r>
          </a:p>
        </p:txBody>
      </p:sp>
      <p:sp>
        <p:nvSpPr>
          <p:cNvPr id="4" name="Slide Number Placeholder 3">
            <a:extLst>
              <a:ext uri="{FF2B5EF4-FFF2-40B4-BE49-F238E27FC236}">
                <a16:creationId xmlns:a16="http://schemas.microsoft.com/office/drawing/2014/main" id="{F6E3BF27-1BBC-3640-522C-F40459612197}"/>
              </a:ext>
            </a:extLst>
          </p:cNvPr>
          <p:cNvSpPr>
            <a:spLocks noGrp="1"/>
          </p:cNvSpPr>
          <p:nvPr>
            <p:ph type="sldNum" sz="quarter" idx="12"/>
          </p:nvPr>
        </p:nvSpPr>
        <p:spPr/>
        <p:txBody>
          <a:bodyPr/>
          <a:lstStyle/>
          <a:p>
            <a:fld id="{D4F24A5E-B0D2-394D-9970-9AE06BCB59C1}" type="slidenum">
              <a:rPr lang="en-US" smtClean="0"/>
              <a:t>8</a:t>
            </a:fld>
            <a:endParaRPr lang="en-US"/>
          </a:p>
        </p:txBody>
      </p:sp>
    </p:spTree>
    <p:extLst>
      <p:ext uri="{BB962C8B-B14F-4D97-AF65-F5344CB8AC3E}">
        <p14:creationId xmlns:p14="http://schemas.microsoft.com/office/powerpoint/2010/main" val="25294966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F446B-7E01-E784-7369-E3B1DC246383}"/>
              </a:ext>
            </a:extLst>
          </p:cNvPr>
          <p:cNvSpPr>
            <a:spLocks noGrp="1"/>
          </p:cNvSpPr>
          <p:nvPr>
            <p:ph type="title"/>
          </p:nvPr>
        </p:nvSpPr>
        <p:spPr>
          <a:xfrm>
            <a:off x="838200" y="136525"/>
            <a:ext cx="10515600" cy="902162"/>
          </a:xfrm>
        </p:spPr>
        <p:txBody>
          <a:bodyPr>
            <a:normAutofit/>
          </a:bodyPr>
          <a:lstStyle/>
          <a:p>
            <a:r>
              <a:rPr lang="en-CA"/>
              <a:t>Human Evaluations of Various Models</a:t>
            </a:r>
            <a:endParaRPr lang="en-US"/>
          </a:p>
        </p:txBody>
      </p:sp>
      <p:sp>
        <p:nvSpPr>
          <p:cNvPr id="4" name="Date Placeholder 3">
            <a:extLst>
              <a:ext uri="{FF2B5EF4-FFF2-40B4-BE49-F238E27FC236}">
                <a16:creationId xmlns:a16="http://schemas.microsoft.com/office/drawing/2014/main" id="{17EBD629-1395-78ED-8283-C476F62A7BD2}"/>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643CB449-5278-F7D1-E1E8-EF47F41A867D}"/>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A69ADF0E-7BF8-2D8E-79F8-613B51EF7EFF}"/>
              </a:ext>
            </a:extLst>
          </p:cNvPr>
          <p:cNvSpPr>
            <a:spLocks noGrp="1"/>
          </p:cNvSpPr>
          <p:nvPr>
            <p:ph type="sldNum" sz="quarter" idx="12"/>
          </p:nvPr>
        </p:nvSpPr>
        <p:spPr/>
        <p:txBody>
          <a:bodyPr/>
          <a:lstStyle/>
          <a:p>
            <a:fld id="{D4F24A5E-B0D2-394D-9970-9AE06BCB59C1}" type="slidenum">
              <a:rPr lang="en-US" smtClean="0"/>
              <a:t>80</a:t>
            </a:fld>
            <a:endParaRPr lang="en-US"/>
          </a:p>
        </p:txBody>
      </p:sp>
      <p:pic>
        <p:nvPicPr>
          <p:cNvPr id="7" name="Picture 6">
            <a:extLst>
              <a:ext uri="{FF2B5EF4-FFF2-40B4-BE49-F238E27FC236}">
                <a16:creationId xmlns:a16="http://schemas.microsoft.com/office/drawing/2014/main" id="{66DE92B3-63D8-7742-F72D-803311C576E1}"/>
              </a:ext>
            </a:extLst>
          </p:cNvPr>
          <p:cNvPicPr>
            <a:picLocks noChangeAspect="1"/>
          </p:cNvPicPr>
          <p:nvPr/>
        </p:nvPicPr>
        <p:blipFill>
          <a:blip r:embed="rId3"/>
          <a:stretch>
            <a:fillRect/>
          </a:stretch>
        </p:blipFill>
        <p:spPr>
          <a:xfrm>
            <a:off x="1689612" y="1170948"/>
            <a:ext cx="8812776" cy="5053141"/>
          </a:xfrm>
          <a:prstGeom prst="rect">
            <a:avLst/>
          </a:prstGeom>
        </p:spPr>
      </p:pic>
    </p:spTree>
    <p:extLst>
      <p:ext uri="{BB962C8B-B14F-4D97-AF65-F5344CB8AC3E}">
        <p14:creationId xmlns:p14="http://schemas.microsoft.com/office/powerpoint/2010/main" val="29696557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D8959-A53F-3C50-032C-B9A288F9B10D}"/>
              </a:ext>
            </a:extLst>
          </p:cNvPr>
          <p:cNvSpPr>
            <a:spLocks noGrp="1"/>
          </p:cNvSpPr>
          <p:nvPr>
            <p:ph type="title"/>
          </p:nvPr>
        </p:nvSpPr>
        <p:spPr/>
        <p:txBody>
          <a:bodyPr/>
          <a:lstStyle/>
          <a:p>
            <a:r>
              <a:rPr lang="en-US"/>
              <a:t>Metadata Results</a:t>
            </a:r>
          </a:p>
        </p:txBody>
      </p:sp>
      <p:pic>
        <p:nvPicPr>
          <p:cNvPr id="8" name="Content Placeholder 7" descr="A graph of different colored bars&#10;&#10;Description automatically generated">
            <a:extLst>
              <a:ext uri="{FF2B5EF4-FFF2-40B4-BE49-F238E27FC236}">
                <a16:creationId xmlns:a16="http://schemas.microsoft.com/office/drawing/2014/main" id="{7EC09352-A04F-2FE6-370F-5A5E96C113E1}"/>
              </a:ext>
            </a:extLst>
          </p:cNvPr>
          <p:cNvPicPr>
            <a:picLocks noGrp="1" noChangeAspect="1"/>
          </p:cNvPicPr>
          <p:nvPr>
            <p:ph idx="1"/>
          </p:nvPr>
        </p:nvPicPr>
        <p:blipFill>
          <a:blip r:embed="rId3"/>
          <a:stretch>
            <a:fillRect/>
          </a:stretch>
        </p:blipFill>
        <p:spPr>
          <a:xfrm>
            <a:off x="927100" y="2035969"/>
            <a:ext cx="10337800" cy="3365500"/>
          </a:xfrm>
        </p:spPr>
      </p:pic>
      <p:sp>
        <p:nvSpPr>
          <p:cNvPr id="4" name="Date Placeholder 3">
            <a:extLst>
              <a:ext uri="{FF2B5EF4-FFF2-40B4-BE49-F238E27FC236}">
                <a16:creationId xmlns:a16="http://schemas.microsoft.com/office/drawing/2014/main" id="{D331CBE7-000E-4E28-439A-0F494DA82A8A}"/>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29AF31FA-67B2-1BCB-56CA-AA0A6194508D}"/>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1E72FF97-CC47-641E-E7ED-7B8FFD3BCA39}"/>
              </a:ext>
            </a:extLst>
          </p:cNvPr>
          <p:cNvSpPr>
            <a:spLocks noGrp="1"/>
          </p:cNvSpPr>
          <p:nvPr>
            <p:ph type="sldNum" sz="quarter" idx="12"/>
          </p:nvPr>
        </p:nvSpPr>
        <p:spPr/>
        <p:txBody>
          <a:bodyPr/>
          <a:lstStyle/>
          <a:p>
            <a:fld id="{D4F24A5E-B0D2-394D-9970-9AE06BCB59C1}" type="slidenum">
              <a:rPr lang="en-US" smtClean="0"/>
              <a:t>81</a:t>
            </a:fld>
            <a:endParaRPr lang="en-US"/>
          </a:p>
        </p:txBody>
      </p:sp>
    </p:spTree>
    <p:extLst>
      <p:ext uri="{BB962C8B-B14F-4D97-AF65-F5344CB8AC3E}">
        <p14:creationId xmlns:p14="http://schemas.microsoft.com/office/powerpoint/2010/main" val="17895749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EC7BA-5AA0-EC47-C887-D404A10864BC}"/>
              </a:ext>
            </a:extLst>
          </p:cNvPr>
          <p:cNvSpPr>
            <a:spLocks noGrp="1"/>
          </p:cNvSpPr>
          <p:nvPr>
            <p:ph type="title"/>
          </p:nvPr>
        </p:nvSpPr>
        <p:spPr>
          <a:xfrm>
            <a:off x="838200" y="342999"/>
            <a:ext cx="10515600" cy="902162"/>
          </a:xfrm>
        </p:spPr>
        <p:txBody>
          <a:bodyPr>
            <a:noAutofit/>
          </a:bodyPr>
          <a:lstStyle/>
          <a:p>
            <a:r>
              <a:rPr lang="en-CA"/>
              <a:t>Comparisons with FLAN and T0 by </a:t>
            </a:r>
            <a:br>
              <a:rPr lang="en-CA"/>
            </a:br>
            <a:r>
              <a:rPr lang="en-CA"/>
              <a:t>Likert Scores</a:t>
            </a:r>
            <a:endParaRPr lang="en-US"/>
          </a:p>
        </p:txBody>
      </p:sp>
      <p:pic>
        <p:nvPicPr>
          <p:cNvPr id="8" name="Content Placeholder 7" descr="A graph of different colored bars&#10;&#10;Description automatically generated">
            <a:extLst>
              <a:ext uri="{FF2B5EF4-FFF2-40B4-BE49-F238E27FC236}">
                <a16:creationId xmlns:a16="http://schemas.microsoft.com/office/drawing/2014/main" id="{C740464F-9E70-3641-392B-E55E8631D250}"/>
              </a:ext>
            </a:extLst>
          </p:cNvPr>
          <p:cNvPicPr>
            <a:picLocks noGrp="1" noChangeAspect="1"/>
          </p:cNvPicPr>
          <p:nvPr>
            <p:ph idx="1"/>
          </p:nvPr>
        </p:nvPicPr>
        <p:blipFill>
          <a:blip r:embed="rId3"/>
          <a:stretch>
            <a:fillRect/>
          </a:stretch>
        </p:blipFill>
        <p:spPr>
          <a:xfrm>
            <a:off x="3517900" y="1616869"/>
            <a:ext cx="5156200" cy="4203700"/>
          </a:xfrm>
        </p:spPr>
      </p:pic>
      <p:sp>
        <p:nvSpPr>
          <p:cNvPr id="4" name="Date Placeholder 3">
            <a:extLst>
              <a:ext uri="{FF2B5EF4-FFF2-40B4-BE49-F238E27FC236}">
                <a16:creationId xmlns:a16="http://schemas.microsoft.com/office/drawing/2014/main" id="{82C78365-648D-F50F-F0B2-5874458F0E8C}"/>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5996A61C-69CC-03BD-9D38-8A1F66204756}"/>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078EFA53-D8A9-CA67-F4BA-0D3B88166A2E}"/>
              </a:ext>
            </a:extLst>
          </p:cNvPr>
          <p:cNvSpPr>
            <a:spLocks noGrp="1"/>
          </p:cNvSpPr>
          <p:nvPr>
            <p:ph type="sldNum" sz="quarter" idx="12"/>
          </p:nvPr>
        </p:nvSpPr>
        <p:spPr/>
        <p:txBody>
          <a:bodyPr/>
          <a:lstStyle/>
          <a:p>
            <a:fld id="{D4F24A5E-B0D2-394D-9970-9AE06BCB59C1}" type="slidenum">
              <a:rPr lang="en-US" smtClean="0"/>
              <a:t>82</a:t>
            </a:fld>
            <a:endParaRPr lang="en-US"/>
          </a:p>
        </p:txBody>
      </p:sp>
    </p:spTree>
    <p:extLst>
      <p:ext uri="{BB962C8B-B14F-4D97-AF65-F5344CB8AC3E}">
        <p14:creationId xmlns:p14="http://schemas.microsoft.com/office/powerpoint/2010/main" val="5515383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9C33E-5DE0-1B9B-FD2A-52635B2C2D37}"/>
              </a:ext>
            </a:extLst>
          </p:cNvPr>
          <p:cNvSpPr>
            <a:spLocks noGrp="1"/>
          </p:cNvSpPr>
          <p:nvPr>
            <p:ph type="title"/>
          </p:nvPr>
        </p:nvSpPr>
        <p:spPr/>
        <p:txBody>
          <a:bodyPr/>
          <a:lstStyle/>
          <a:p>
            <a:r>
              <a:rPr lang="en-US"/>
              <a:t>Qualitative Results</a:t>
            </a:r>
          </a:p>
        </p:txBody>
      </p:sp>
      <p:pic>
        <p:nvPicPr>
          <p:cNvPr id="8" name="Content Placeholder 7" descr="A screenshot of a text&#10;&#10;Description automatically generated">
            <a:extLst>
              <a:ext uri="{FF2B5EF4-FFF2-40B4-BE49-F238E27FC236}">
                <a16:creationId xmlns:a16="http://schemas.microsoft.com/office/drawing/2014/main" id="{5040E9EC-0F3B-B4D8-4A83-BA84BCCDDEE6}"/>
              </a:ext>
            </a:extLst>
          </p:cNvPr>
          <p:cNvPicPr>
            <a:picLocks noGrp="1" noChangeAspect="1"/>
          </p:cNvPicPr>
          <p:nvPr>
            <p:ph idx="1"/>
          </p:nvPr>
        </p:nvPicPr>
        <p:blipFill>
          <a:blip r:embed="rId2"/>
          <a:stretch>
            <a:fillRect/>
          </a:stretch>
        </p:blipFill>
        <p:spPr>
          <a:xfrm>
            <a:off x="4257932" y="960459"/>
            <a:ext cx="6059118" cy="5395891"/>
          </a:xfrm>
        </p:spPr>
      </p:pic>
      <p:sp>
        <p:nvSpPr>
          <p:cNvPr id="4" name="Date Placeholder 3">
            <a:extLst>
              <a:ext uri="{FF2B5EF4-FFF2-40B4-BE49-F238E27FC236}">
                <a16:creationId xmlns:a16="http://schemas.microsoft.com/office/drawing/2014/main" id="{9D5F1FF3-DC49-FC88-B4CC-F6386896E2A1}"/>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D1354E62-90D4-E6C5-91B3-030DA050DD89}"/>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22682D1B-82F3-132B-ABD9-1B21365F6B80}"/>
              </a:ext>
            </a:extLst>
          </p:cNvPr>
          <p:cNvSpPr>
            <a:spLocks noGrp="1"/>
          </p:cNvSpPr>
          <p:nvPr>
            <p:ph type="sldNum" sz="quarter" idx="12"/>
          </p:nvPr>
        </p:nvSpPr>
        <p:spPr/>
        <p:txBody>
          <a:bodyPr/>
          <a:lstStyle/>
          <a:p>
            <a:fld id="{D4F24A5E-B0D2-394D-9970-9AE06BCB59C1}" type="slidenum">
              <a:rPr lang="en-US" smtClean="0"/>
              <a:t>83</a:t>
            </a:fld>
            <a:endParaRPr lang="en-US"/>
          </a:p>
        </p:txBody>
      </p:sp>
      <p:sp>
        <p:nvSpPr>
          <p:cNvPr id="7" name="TextBox 6">
            <a:extLst>
              <a:ext uri="{FF2B5EF4-FFF2-40B4-BE49-F238E27FC236}">
                <a16:creationId xmlns:a16="http://schemas.microsoft.com/office/drawing/2014/main" id="{4388F4F5-25C7-C3B8-B59E-8E696BE3DFC8}"/>
              </a:ext>
            </a:extLst>
          </p:cNvPr>
          <p:cNvSpPr txBox="1"/>
          <p:nvPr/>
        </p:nvSpPr>
        <p:spPr>
          <a:xfrm>
            <a:off x="838201" y="1337184"/>
            <a:ext cx="3419732" cy="3139321"/>
          </a:xfrm>
          <a:prstGeom prst="rect">
            <a:avLst/>
          </a:prstGeom>
          <a:noFill/>
        </p:spPr>
        <p:txBody>
          <a:bodyPr wrap="square">
            <a:spAutoFit/>
          </a:bodyPr>
          <a:lstStyle/>
          <a:p>
            <a:pPr marL="0" indent="0" algn="ctr">
              <a:buNone/>
            </a:pPr>
            <a:r>
              <a:rPr lang="en-CA">
                <a:solidFill>
                  <a:srgbClr val="C00000"/>
                </a:solidFill>
                <a:ea typeface="+mn-lt"/>
                <a:cs typeface="+mn-lt"/>
              </a:rPr>
              <a:t>Showed generalization to tasks outside the fine-tuning distribution</a:t>
            </a:r>
          </a:p>
          <a:p>
            <a:pPr marL="0" indent="0" algn="ctr">
              <a:buNone/>
            </a:pPr>
            <a:endParaRPr lang="en-CA">
              <a:solidFill>
                <a:srgbClr val="C00000"/>
              </a:solidFill>
              <a:ea typeface="+mn-lt"/>
              <a:cs typeface="+mn-lt"/>
            </a:endParaRPr>
          </a:p>
          <a:p>
            <a:pPr marL="0" indent="0">
              <a:buNone/>
            </a:pPr>
            <a:r>
              <a:rPr lang="en-CA">
                <a:solidFill>
                  <a:srgbClr val="C00000"/>
                </a:solidFill>
                <a:ea typeface="+mn-lt"/>
                <a:cs typeface="+mn-lt"/>
              </a:rPr>
              <a:t>Includes:</a:t>
            </a:r>
          </a:p>
          <a:p>
            <a:pPr marL="285750" indent="-285750">
              <a:buFont typeface="Arial" panose="020B0604020202020204" pitchFamily="34" charset="0"/>
              <a:buChar char="•"/>
            </a:pPr>
            <a:r>
              <a:rPr lang="en-CA">
                <a:solidFill>
                  <a:srgbClr val="C00000"/>
                </a:solidFill>
                <a:ea typeface="+mn-lt"/>
                <a:cs typeface="+mn-lt"/>
              </a:rPr>
              <a:t>Aligning to intent in different languages</a:t>
            </a:r>
          </a:p>
          <a:p>
            <a:pPr marL="285750" indent="-285750">
              <a:buFont typeface="Arial" panose="020B0604020202020204" pitchFamily="34" charset="0"/>
              <a:buChar char="•"/>
            </a:pPr>
            <a:endParaRPr lang="en-CA">
              <a:solidFill>
                <a:srgbClr val="C00000"/>
              </a:solidFill>
              <a:ea typeface="+mn-lt"/>
              <a:cs typeface="+mn-lt"/>
            </a:endParaRPr>
          </a:p>
          <a:p>
            <a:pPr marL="285750" indent="-285750">
              <a:buFont typeface="Arial" panose="020B0604020202020204" pitchFamily="34" charset="0"/>
              <a:buChar char="•"/>
            </a:pPr>
            <a:endParaRPr lang="en-CA">
              <a:solidFill>
                <a:srgbClr val="C00000"/>
              </a:solidFill>
              <a:ea typeface="+mn-lt"/>
              <a:cs typeface="+mn-lt"/>
            </a:endParaRPr>
          </a:p>
          <a:p>
            <a:pPr marL="285750" indent="-285750">
              <a:buFont typeface="Arial" panose="020B0604020202020204" pitchFamily="34" charset="0"/>
              <a:buChar char="•"/>
            </a:pPr>
            <a:r>
              <a:rPr lang="en-CA">
                <a:solidFill>
                  <a:srgbClr val="C00000"/>
                </a:solidFill>
                <a:ea typeface="+mn-lt"/>
                <a:cs typeface="+mn-lt"/>
              </a:rPr>
              <a:t>Reasoning tasks in programming</a:t>
            </a:r>
            <a:endParaRPr lang="en-CA">
              <a:solidFill>
                <a:srgbClr val="000000"/>
              </a:solidFill>
              <a:ea typeface="+mn-lt"/>
              <a:cs typeface="+mn-lt"/>
            </a:endParaRPr>
          </a:p>
        </p:txBody>
      </p:sp>
    </p:spTree>
    <p:extLst>
      <p:ext uri="{BB962C8B-B14F-4D97-AF65-F5344CB8AC3E}">
        <p14:creationId xmlns:p14="http://schemas.microsoft.com/office/powerpoint/2010/main" val="142188494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2BF8D-36F2-3CD6-2C7D-252E0C50D8C7}"/>
              </a:ext>
            </a:extLst>
          </p:cNvPr>
          <p:cNvSpPr>
            <a:spLocks noGrp="1"/>
          </p:cNvSpPr>
          <p:nvPr>
            <p:ph type="title"/>
          </p:nvPr>
        </p:nvSpPr>
        <p:spPr/>
        <p:txBody>
          <a:bodyPr/>
          <a:lstStyle/>
          <a:p>
            <a:r>
              <a:rPr lang="en-US"/>
              <a:t>Limitations with </a:t>
            </a:r>
            <a:r>
              <a:rPr lang="en-US" err="1"/>
              <a:t>InstructGPT</a:t>
            </a:r>
            <a:endParaRPr lang="en-US"/>
          </a:p>
        </p:txBody>
      </p:sp>
      <p:pic>
        <p:nvPicPr>
          <p:cNvPr id="8" name="Content Placeholder 7" descr="A close-up of a text&#10;&#10;Description automatically generated">
            <a:extLst>
              <a:ext uri="{FF2B5EF4-FFF2-40B4-BE49-F238E27FC236}">
                <a16:creationId xmlns:a16="http://schemas.microsoft.com/office/drawing/2014/main" id="{9BBEDBDC-0E4A-FA1D-777C-7D878534A74B}"/>
              </a:ext>
            </a:extLst>
          </p:cNvPr>
          <p:cNvPicPr>
            <a:picLocks noGrp="1" noChangeAspect="1"/>
          </p:cNvPicPr>
          <p:nvPr>
            <p:ph idx="1"/>
          </p:nvPr>
        </p:nvPicPr>
        <p:blipFill>
          <a:blip r:embed="rId3"/>
          <a:stretch>
            <a:fillRect/>
          </a:stretch>
        </p:blipFill>
        <p:spPr>
          <a:xfrm>
            <a:off x="3144982" y="1033048"/>
            <a:ext cx="7092877" cy="5328942"/>
          </a:xfrm>
        </p:spPr>
      </p:pic>
      <p:sp>
        <p:nvSpPr>
          <p:cNvPr id="4" name="Date Placeholder 3">
            <a:extLst>
              <a:ext uri="{FF2B5EF4-FFF2-40B4-BE49-F238E27FC236}">
                <a16:creationId xmlns:a16="http://schemas.microsoft.com/office/drawing/2014/main" id="{B8818445-03BF-1A0A-A947-773B2E3BEAA3}"/>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C914D5DB-00A5-ADAF-593B-1E3B24367619}"/>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E5D361D6-BCD9-DB68-5EC7-07D820840D69}"/>
              </a:ext>
            </a:extLst>
          </p:cNvPr>
          <p:cNvSpPr>
            <a:spLocks noGrp="1"/>
          </p:cNvSpPr>
          <p:nvPr>
            <p:ph type="sldNum" sz="quarter" idx="12"/>
          </p:nvPr>
        </p:nvSpPr>
        <p:spPr/>
        <p:txBody>
          <a:bodyPr/>
          <a:lstStyle/>
          <a:p>
            <a:fld id="{D4F24A5E-B0D2-394D-9970-9AE06BCB59C1}" type="slidenum">
              <a:rPr lang="en-US" smtClean="0"/>
              <a:t>84</a:t>
            </a:fld>
            <a:endParaRPr lang="en-US"/>
          </a:p>
        </p:txBody>
      </p:sp>
      <p:sp>
        <p:nvSpPr>
          <p:cNvPr id="7" name="TextBox 6">
            <a:extLst>
              <a:ext uri="{FF2B5EF4-FFF2-40B4-BE49-F238E27FC236}">
                <a16:creationId xmlns:a16="http://schemas.microsoft.com/office/drawing/2014/main" id="{789CDD87-91D8-7ED8-73AC-DD7F17E72379}"/>
              </a:ext>
            </a:extLst>
          </p:cNvPr>
          <p:cNvSpPr txBox="1"/>
          <p:nvPr/>
        </p:nvSpPr>
        <p:spPr>
          <a:xfrm>
            <a:off x="838200" y="1935210"/>
            <a:ext cx="2306782" cy="923330"/>
          </a:xfrm>
          <a:prstGeom prst="rect">
            <a:avLst/>
          </a:prstGeom>
          <a:noFill/>
        </p:spPr>
        <p:txBody>
          <a:bodyPr wrap="square">
            <a:spAutoFit/>
          </a:bodyPr>
          <a:lstStyle/>
          <a:p>
            <a:pPr marL="0" indent="0" algn="ctr">
              <a:buNone/>
            </a:pPr>
            <a:r>
              <a:rPr lang="en-CA">
                <a:solidFill>
                  <a:srgbClr val="C00000"/>
                </a:solidFill>
                <a:ea typeface="+mn-lt"/>
                <a:cs typeface="+mn-lt"/>
              </a:rPr>
              <a:t>When given an instruction with a false premise</a:t>
            </a:r>
            <a:endParaRPr lang="en-CA">
              <a:solidFill>
                <a:srgbClr val="000000"/>
              </a:solidFill>
              <a:ea typeface="+mn-lt"/>
              <a:cs typeface="+mn-lt"/>
            </a:endParaRPr>
          </a:p>
        </p:txBody>
      </p:sp>
      <p:sp>
        <p:nvSpPr>
          <p:cNvPr id="9" name="TextBox 8">
            <a:extLst>
              <a:ext uri="{FF2B5EF4-FFF2-40B4-BE49-F238E27FC236}">
                <a16:creationId xmlns:a16="http://schemas.microsoft.com/office/drawing/2014/main" id="{C03F0ADA-F996-D354-C739-E8A432D97C0F}"/>
              </a:ext>
            </a:extLst>
          </p:cNvPr>
          <p:cNvSpPr txBox="1"/>
          <p:nvPr/>
        </p:nvSpPr>
        <p:spPr>
          <a:xfrm>
            <a:off x="723250" y="4523094"/>
            <a:ext cx="2421732" cy="646331"/>
          </a:xfrm>
          <a:prstGeom prst="rect">
            <a:avLst/>
          </a:prstGeom>
          <a:noFill/>
        </p:spPr>
        <p:txBody>
          <a:bodyPr wrap="square">
            <a:spAutoFit/>
          </a:bodyPr>
          <a:lstStyle/>
          <a:p>
            <a:pPr marL="0" indent="0" algn="ctr">
              <a:buNone/>
            </a:pPr>
            <a:r>
              <a:rPr lang="en-CA">
                <a:solidFill>
                  <a:srgbClr val="C00000"/>
                </a:solidFill>
                <a:ea typeface="+mn-lt"/>
                <a:cs typeface="+mn-lt"/>
              </a:rPr>
              <a:t>Overly hedging for simple questions</a:t>
            </a:r>
            <a:endParaRPr lang="en-CA">
              <a:solidFill>
                <a:srgbClr val="000000"/>
              </a:solidFill>
              <a:ea typeface="+mn-lt"/>
              <a:cs typeface="+mn-lt"/>
            </a:endParaRPr>
          </a:p>
        </p:txBody>
      </p:sp>
    </p:spTree>
    <p:extLst>
      <p:ext uri="{BB962C8B-B14F-4D97-AF65-F5344CB8AC3E}">
        <p14:creationId xmlns:p14="http://schemas.microsoft.com/office/powerpoint/2010/main" val="219362946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63F1C4-12A5-9877-A35E-6B37DF339AC2}"/>
              </a:ext>
            </a:extLst>
          </p:cNvPr>
          <p:cNvSpPr>
            <a:spLocks noGrp="1"/>
          </p:cNvSpPr>
          <p:nvPr>
            <p:ph type="title"/>
          </p:nvPr>
        </p:nvSpPr>
        <p:spPr/>
        <p:txBody>
          <a:bodyPr/>
          <a:lstStyle/>
          <a:p>
            <a:r>
              <a:rPr lang="en-US">
                <a:cs typeface="Calibri Light"/>
              </a:rPr>
              <a:t>Issues with RLHF</a:t>
            </a:r>
            <a:endParaRPr lang="en-US"/>
          </a:p>
        </p:txBody>
      </p:sp>
      <p:sp>
        <p:nvSpPr>
          <p:cNvPr id="6" name="Content Placeholder 5">
            <a:extLst>
              <a:ext uri="{FF2B5EF4-FFF2-40B4-BE49-F238E27FC236}">
                <a16:creationId xmlns:a16="http://schemas.microsoft.com/office/drawing/2014/main" id="{59CCAB7A-70C8-9175-6E2D-DD2B9A0C14DE}"/>
              </a:ext>
            </a:extLst>
          </p:cNvPr>
          <p:cNvSpPr>
            <a:spLocks noGrp="1"/>
          </p:cNvSpPr>
          <p:nvPr>
            <p:ph idx="1"/>
          </p:nvPr>
        </p:nvSpPr>
        <p:spPr/>
        <p:txBody>
          <a:bodyPr vert="horz" lIns="91440" tIns="45720" rIns="91440" bIns="45720" rtlCol="0" anchor="t">
            <a:normAutofit/>
          </a:bodyPr>
          <a:lstStyle/>
          <a:p>
            <a:r>
              <a:rPr lang="en-US">
                <a:solidFill>
                  <a:srgbClr val="383838"/>
                </a:solidFill>
              </a:rPr>
              <a:t>Methodology</a:t>
            </a:r>
            <a:endParaRPr lang="en-US">
              <a:cs typeface="Calibri" panose="020F0502020204030204"/>
            </a:endParaRPr>
          </a:p>
          <a:p>
            <a:pPr lvl="1">
              <a:buFont typeface="Courier New" panose="020B0604020202020204" pitchFamily="34" charset="0"/>
              <a:buChar char="o"/>
            </a:pPr>
            <a:r>
              <a:rPr lang="en-US" b="1">
                <a:cs typeface="Calibri" panose="020F0502020204030204"/>
              </a:rPr>
              <a:t>Complex procedure</a:t>
            </a:r>
            <a:r>
              <a:rPr lang="en-US">
                <a:cs typeface="Calibri" panose="020F0502020204030204"/>
              </a:rPr>
              <a:t> as it includes fitting of reward model and fine-tuning of language model using human preferences.</a:t>
            </a:r>
          </a:p>
          <a:p>
            <a:r>
              <a:rPr lang="en-US">
                <a:cs typeface="Calibri" panose="020F0502020204030204"/>
              </a:rPr>
              <a:t>Implementation complexity</a:t>
            </a:r>
          </a:p>
          <a:p>
            <a:pPr lvl="1">
              <a:buFont typeface="Courier New" panose="020B0604020202020204" pitchFamily="34" charset="0"/>
              <a:buChar char="o"/>
            </a:pPr>
            <a:r>
              <a:rPr lang="en-US">
                <a:cs typeface="Calibri" panose="020F0502020204030204"/>
              </a:rPr>
              <a:t>Includes careful hyperparameter tuning and potentially sampling from LLM</a:t>
            </a:r>
          </a:p>
          <a:p>
            <a:r>
              <a:rPr lang="en-US">
                <a:solidFill>
                  <a:srgbClr val="383838"/>
                </a:solidFill>
                <a:latin typeface="Calibri"/>
                <a:cs typeface="Calibri"/>
              </a:rPr>
              <a:t>Efficiency and Performance</a:t>
            </a:r>
            <a:endParaRPr lang="en-US">
              <a:latin typeface="Calibri"/>
              <a:cs typeface="Calibri"/>
            </a:endParaRPr>
          </a:p>
          <a:p>
            <a:pPr lvl="1">
              <a:buFont typeface="Courier New" panose="020B0604020202020204" pitchFamily="34" charset="0"/>
              <a:buChar char="o"/>
            </a:pPr>
            <a:r>
              <a:rPr lang="en-US">
                <a:cs typeface="Calibri"/>
              </a:rPr>
              <a:t>While it helps aligning human preferences, it can be less efficient and stable</a:t>
            </a:r>
          </a:p>
        </p:txBody>
      </p:sp>
      <p:sp>
        <p:nvSpPr>
          <p:cNvPr id="2" name="Date Placeholder 1">
            <a:extLst>
              <a:ext uri="{FF2B5EF4-FFF2-40B4-BE49-F238E27FC236}">
                <a16:creationId xmlns:a16="http://schemas.microsoft.com/office/drawing/2014/main" id="{B25EFDBE-07F3-320C-6481-3BFDE6276A07}"/>
              </a:ext>
            </a:extLst>
          </p:cNvPr>
          <p:cNvSpPr>
            <a:spLocks noGrp="1"/>
          </p:cNvSpPr>
          <p:nvPr>
            <p:ph type="dt" sz="half" idx="10"/>
          </p:nvPr>
        </p:nvSpPr>
        <p:spPr/>
        <p:txBody>
          <a:bodyPr/>
          <a:lstStyle/>
          <a:p>
            <a:fld id="{9A561D02-7E11-1544-897F-A30819BC8F60}" type="datetime1">
              <a:rPr lang="en-CA" smtClean="0"/>
              <a:t>2024-04-04</a:t>
            </a:fld>
            <a:endParaRPr lang="en-US"/>
          </a:p>
        </p:txBody>
      </p:sp>
      <p:sp>
        <p:nvSpPr>
          <p:cNvPr id="3" name="Footer Placeholder 2">
            <a:extLst>
              <a:ext uri="{FF2B5EF4-FFF2-40B4-BE49-F238E27FC236}">
                <a16:creationId xmlns:a16="http://schemas.microsoft.com/office/drawing/2014/main" id="{19D13BBC-FECD-E1BD-44A2-106829173839}"/>
              </a:ext>
            </a:extLst>
          </p:cNvPr>
          <p:cNvSpPr>
            <a:spLocks noGrp="1"/>
          </p:cNvSpPr>
          <p:nvPr>
            <p:ph type="ftr" sz="quarter" idx="11"/>
          </p:nvPr>
        </p:nvSpPr>
        <p:spPr/>
        <p:txBody>
          <a:bodyPr/>
          <a:lstStyle/>
          <a:p>
            <a:r>
              <a:rPr lang="en-US"/>
              <a:t>Slides created for CS886 at UWaterloo</a:t>
            </a:r>
          </a:p>
        </p:txBody>
      </p:sp>
      <p:sp>
        <p:nvSpPr>
          <p:cNvPr id="4" name="Slide Number Placeholder 3">
            <a:extLst>
              <a:ext uri="{FF2B5EF4-FFF2-40B4-BE49-F238E27FC236}">
                <a16:creationId xmlns:a16="http://schemas.microsoft.com/office/drawing/2014/main" id="{F6E3BF27-1BBC-3640-522C-F40459612197}"/>
              </a:ext>
            </a:extLst>
          </p:cNvPr>
          <p:cNvSpPr>
            <a:spLocks noGrp="1"/>
          </p:cNvSpPr>
          <p:nvPr>
            <p:ph type="sldNum" sz="quarter" idx="12"/>
          </p:nvPr>
        </p:nvSpPr>
        <p:spPr/>
        <p:txBody>
          <a:bodyPr/>
          <a:lstStyle/>
          <a:p>
            <a:fld id="{D4F24A5E-B0D2-394D-9970-9AE06BCB59C1}" type="slidenum">
              <a:rPr lang="en-US" smtClean="0"/>
              <a:t>85</a:t>
            </a:fld>
            <a:endParaRPr lang="en-US"/>
          </a:p>
        </p:txBody>
      </p:sp>
    </p:spTree>
    <p:extLst>
      <p:ext uri="{BB962C8B-B14F-4D97-AF65-F5344CB8AC3E}">
        <p14:creationId xmlns:p14="http://schemas.microsoft.com/office/powerpoint/2010/main" val="163692595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EA97E-6AFE-6757-E132-C9FB66C891C7}"/>
              </a:ext>
            </a:extLst>
          </p:cNvPr>
          <p:cNvSpPr>
            <a:spLocks noGrp="1"/>
          </p:cNvSpPr>
          <p:nvPr>
            <p:ph type="title"/>
          </p:nvPr>
        </p:nvSpPr>
        <p:spPr/>
        <p:txBody>
          <a:bodyPr vert="horz" lIns="91440" tIns="45720" rIns="91440" bIns="45720" rtlCol="0" anchor="ctr">
            <a:noAutofit/>
          </a:bodyPr>
          <a:lstStyle/>
          <a:p>
            <a:r>
              <a:rPr lang="en-US">
                <a:cs typeface="Calibri Light"/>
              </a:rPr>
              <a:t>RLHF</a:t>
            </a:r>
          </a:p>
        </p:txBody>
      </p:sp>
      <p:pic>
        <p:nvPicPr>
          <p:cNvPr id="10" name="Content Placeholder 9">
            <a:extLst>
              <a:ext uri="{FF2B5EF4-FFF2-40B4-BE49-F238E27FC236}">
                <a16:creationId xmlns:a16="http://schemas.microsoft.com/office/drawing/2014/main" id="{96542998-5C88-EAD0-C4FF-528A83DF621F}"/>
              </a:ext>
            </a:extLst>
          </p:cNvPr>
          <p:cNvPicPr>
            <a:picLocks noGrp="1" noChangeAspect="1"/>
          </p:cNvPicPr>
          <p:nvPr>
            <p:ph idx="1"/>
          </p:nvPr>
        </p:nvPicPr>
        <p:blipFill rotWithShape="1">
          <a:blip r:embed="rId2"/>
          <a:srcRect t="-273" r="40619" b="36661"/>
          <a:stretch/>
        </p:blipFill>
        <p:spPr>
          <a:xfrm>
            <a:off x="838200" y="1718845"/>
            <a:ext cx="6244265" cy="2527860"/>
          </a:xfrm>
        </p:spPr>
      </p:pic>
      <p:sp>
        <p:nvSpPr>
          <p:cNvPr id="4" name="Date Placeholder 3">
            <a:extLst>
              <a:ext uri="{FF2B5EF4-FFF2-40B4-BE49-F238E27FC236}">
                <a16:creationId xmlns:a16="http://schemas.microsoft.com/office/drawing/2014/main" id="{46A02224-691C-9A97-2927-8BF87A1856BB}"/>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BB92FC7F-9681-B6BA-3E3F-CB216FF25F1D}"/>
              </a:ext>
            </a:extLst>
          </p:cNvPr>
          <p:cNvSpPr>
            <a:spLocks noGrp="1"/>
          </p:cNvSpPr>
          <p:nvPr>
            <p:ph type="ftr" sz="quarter" idx="11"/>
          </p:nvPr>
        </p:nvSpPr>
        <p:spPr/>
        <p:txBody>
          <a:bodyPr/>
          <a:lstStyle/>
          <a:p>
            <a:r>
              <a:rPr lang="en-US"/>
              <a:t>Slides created for CS886 at </a:t>
            </a:r>
            <a:r>
              <a:rPr lang="en-US" err="1"/>
              <a:t>UWaterloo</a:t>
            </a:r>
          </a:p>
        </p:txBody>
      </p:sp>
      <p:sp>
        <p:nvSpPr>
          <p:cNvPr id="6" name="Slide Number Placeholder 5">
            <a:extLst>
              <a:ext uri="{FF2B5EF4-FFF2-40B4-BE49-F238E27FC236}">
                <a16:creationId xmlns:a16="http://schemas.microsoft.com/office/drawing/2014/main" id="{08D509BB-676C-0ECF-628B-5D7D0D2A8F2B}"/>
              </a:ext>
            </a:extLst>
          </p:cNvPr>
          <p:cNvSpPr>
            <a:spLocks noGrp="1"/>
          </p:cNvSpPr>
          <p:nvPr>
            <p:ph type="sldNum" sz="quarter" idx="12"/>
          </p:nvPr>
        </p:nvSpPr>
        <p:spPr/>
        <p:txBody>
          <a:bodyPr/>
          <a:lstStyle/>
          <a:p>
            <a:fld id="{D4F24A5E-B0D2-394D-9970-9AE06BCB59C1}" type="slidenum">
              <a:rPr lang="en-US" dirty="0" smtClean="0"/>
              <a:t>86</a:t>
            </a:fld>
            <a:endParaRPr lang="en-US"/>
          </a:p>
        </p:txBody>
      </p:sp>
    </p:spTree>
    <p:extLst>
      <p:ext uri="{BB962C8B-B14F-4D97-AF65-F5344CB8AC3E}">
        <p14:creationId xmlns:p14="http://schemas.microsoft.com/office/powerpoint/2010/main" val="231202026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EA97E-6AFE-6757-E132-C9FB66C891C7}"/>
              </a:ext>
            </a:extLst>
          </p:cNvPr>
          <p:cNvSpPr>
            <a:spLocks noGrp="1"/>
          </p:cNvSpPr>
          <p:nvPr>
            <p:ph type="title"/>
          </p:nvPr>
        </p:nvSpPr>
        <p:spPr/>
        <p:txBody>
          <a:bodyPr vert="horz" lIns="91440" tIns="45720" rIns="91440" bIns="45720" rtlCol="0" anchor="ctr">
            <a:noAutofit/>
          </a:bodyPr>
          <a:lstStyle/>
          <a:p>
            <a:r>
              <a:rPr lang="en-US">
                <a:cs typeface="Calibri Light"/>
              </a:rPr>
              <a:t>Do we need the reward model???</a:t>
            </a:r>
          </a:p>
        </p:txBody>
      </p:sp>
      <p:pic>
        <p:nvPicPr>
          <p:cNvPr id="10" name="Content Placeholder 9">
            <a:extLst>
              <a:ext uri="{FF2B5EF4-FFF2-40B4-BE49-F238E27FC236}">
                <a16:creationId xmlns:a16="http://schemas.microsoft.com/office/drawing/2014/main" id="{96542998-5C88-EAD0-C4FF-528A83DF621F}"/>
              </a:ext>
            </a:extLst>
          </p:cNvPr>
          <p:cNvPicPr>
            <a:picLocks noGrp="1" noChangeAspect="1"/>
          </p:cNvPicPr>
          <p:nvPr>
            <p:ph idx="1"/>
          </p:nvPr>
        </p:nvPicPr>
        <p:blipFill rotWithShape="1">
          <a:blip r:embed="rId2"/>
          <a:srcRect t="-350" r="40433" b="36565"/>
          <a:stretch/>
        </p:blipFill>
        <p:spPr>
          <a:xfrm>
            <a:off x="838200" y="1718580"/>
            <a:ext cx="6263834" cy="2534714"/>
          </a:xfrm>
        </p:spPr>
      </p:pic>
      <p:sp>
        <p:nvSpPr>
          <p:cNvPr id="4" name="Date Placeholder 3">
            <a:extLst>
              <a:ext uri="{FF2B5EF4-FFF2-40B4-BE49-F238E27FC236}">
                <a16:creationId xmlns:a16="http://schemas.microsoft.com/office/drawing/2014/main" id="{46A02224-691C-9A97-2927-8BF87A1856BB}"/>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BB92FC7F-9681-B6BA-3E3F-CB216FF25F1D}"/>
              </a:ext>
            </a:extLst>
          </p:cNvPr>
          <p:cNvSpPr>
            <a:spLocks noGrp="1"/>
          </p:cNvSpPr>
          <p:nvPr>
            <p:ph type="ftr" sz="quarter" idx="11"/>
          </p:nvPr>
        </p:nvSpPr>
        <p:spPr/>
        <p:txBody>
          <a:bodyPr/>
          <a:lstStyle/>
          <a:p>
            <a:r>
              <a:rPr lang="en-US"/>
              <a:t>Slides created for CS886 at </a:t>
            </a:r>
            <a:r>
              <a:rPr lang="en-US" err="1"/>
              <a:t>UWaterloo</a:t>
            </a:r>
          </a:p>
        </p:txBody>
      </p:sp>
      <p:sp>
        <p:nvSpPr>
          <p:cNvPr id="6" name="Slide Number Placeholder 5">
            <a:extLst>
              <a:ext uri="{FF2B5EF4-FFF2-40B4-BE49-F238E27FC236}">
                <a16:creationId xmlns:a16="http://schemas.microsoft.com/office/drawing/2014/main" id="{08D509BB-676C-0ECF-628B-5D7D0D2A8F2B}"/>
              </a:ext>
            </a:extLst>
          </p:cNvPr>
          <p:cNvSpPr>
            <a:spLocks noGrp="1"/>
          </p:cNvSpPr>
          <p:nvPr>
            <p:ph type="sldNum" sz="quarter" idx="12"/>
          </p:nvPr>
        </p:nvSpPr>
        <p:spPr/>
        <p:txBody>
          <a:bodyPr/>
          <a:lstStyle/>
          <a:p>
            <a:fld id="{D4F24A5E-B0D2-394D-9970-9AE06BCB59C1}" type="slidenum">
              <a:rPr lang="en-US" dirty="0" smtClean="0"/>
              <a:t>87</a:t>
            </a:fld>
            <a:endParaRPr lang="en-US"/>
          </a:p>
        </p:txBody>
      </p:sp>
      <p:pic>
        <p:nvPicPr>
          <p:cNvPr id="3" name="Graphic 2" descr="Close with solid fill">
            <a:extLst>
              <a:ext uri="{FF2B5EF4-FFF2-40B4-BE49-F238E27FC236}">
                <a16:creationId xmlns:a16="http://schemas.microsoft.com/office/drawing/2014/main" id="{8C96B04B-8413-0B3C-D19F-FB982E5469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62233" y="2664725"/>
            <a:ext cx="914400" cy="914400"/>
          </a:xfrm>
          <a:prstGeom prst="rect">
            <a:avLst/>
          </a:prstGeom>
        </p:spPr>
      </p:pic>
      <p:sp>
        <p:nvSpPr>
          <p:cNvPr id="8" name="TextBox 7">
            <a:extLst>
              <a:ext uri="{FF2B5EF4-FFF2-40B4-BE49-F238E27FC236}">
                <a16:creationId xmlns:a16="http://schemas.microsoft.com/office/drawing/2014/main" id="{740DA444-AECA-25D8-EA51-CF9F4F9EEADC}"/>
              </a:ext>
            </a:extLst>
          </p:cNvPr>
          <p:cNvSpPr txBox="1"/>
          <p:nvPr/>
        </p:nvSpPr>
        <p:spPr>
          <a:xfrm>
            <a:off x="7966418" y="3060582"/>
            <a:ext cx="326378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C00000"/>
                </a:solidFill>
                <a:cs typeface="Calibri"/>
              </a:rPr>
              <a:t>No reward model training</a:t>
            </a:r>
          </a:p>
        </p:txBody>
      </p:sp>
    </p:spTree>
    <p:extLst>
      <p:ext uri="{BB962C8B-B14F-4D97-AF65-F5344CB8AC3E}">
        <p14:creationId xmlns:p14="http://schemas.microsoft.com/office/powerpoint/2010/main" val="36371091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EA97E-6AFE-6757-E132-C9FB66C891C7}"/>
              </a:ext>
            </a:extLst>
          </p:cNvPr>
          <p:cNvSpPr>
            <a:spLocks noGrp="1"/>
          </p:cNvSpPr>
          <p:nvPr>
            <p:ph type="title"/>
          </p:nvPr>
        </p:nvSpPr>
        <p:spPr/>
        <p:txBody>
          <a:bodyPr vert="horz" lIns="91440" tIns="45720" rIns="91440" bIns="45720" rtlCol="0" anchor="ctr">
            <a:noAutofit/>
          </a:bodyPr>
          <a:lstStyle/>
          <a:p>
            <a:r>
              <a:rPr lang="en-US">
                <a:ea typeface="+mj-lt"/>
                <a:cs typeface="+mj-lt"/>
              </a:rPr>
              <a:t>Do we need the reward model???</a:t>
            </a:r>
            <a:endParaRPr lang="en-US">
              <a:solidFill>
                <a:srgbClr val="808080"/>
              </a:solidFill>
              <a:ea typeface="+mj-lt"/>
              <a:cs typeface="+mj-lt"/>
            </a:endParaRPr>
          </a:p>
        </p:txBody>
      </p:sp>
      <p:pic>
        <p:nvPicPr>
          <p:cNvPr id="10" name="Content Placeholder 9">
            <a:extLst>
              <a:ext uri="{FF2B5EF4-FFF2-40B4-BE49-F238E27FC236}">
                <a16:creationId xmlns:a16="http://schemas.microsoft.com/office/drawing/2014/main" id="{96542998-5C88-EAD0-C4FF-528A83DF621F}"/>
              </a:ext>
            </a:extLst>
          </p:cNvPr>
          <p:cNvPicPr>
            <a:picLocks noGrp="1" noChangeAspect="1"/>
          </p:cNvPicPr>
          <p:nvPr>
            <p:ph idx="1"/>
          </p:nvPr>
        </p:nvPicPr>
        <p:blipFill rotWithShape="1">
          <a:blip r:embed="rId2"/>
          <a:srcRect t="-218" r="62" b="36498"/>
          <a:stretch/>
        </p:blipFill>
        <p:spPr>
          <a:xfrm>
            <a:off x="838200" y="1723189"/>
            <a:ext cx="10509091" cy="2532163"/>
          </a:xfrm>
        </p:spPr>
      </p:pic>
      <p:sp>
        <p:nvSpPr>
          <p:cNvPr id="4" name="Date Placeholder 3">
            <a:extLst>
              <a:ext uri="{FF2B5EF4-FFF2-40B4-BE49-F238E27FC236}">
                <a16:creationId xmlns:a16="http://schemas.microsoft.com/office/drawing/2014/main" id="{46A02224-691C-9A97-2927-8BF87A1856BB}"/>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BB92FC7F-9681-B6BA-3E3F-CB216FF25F1D}"/>
              </a:ext>
            </a:extLst>
          </p:cNvPr>
          <p:cNvSpPr>
            <a:spLocks noGrp="1"/>
          </p:cNvSpPr>
          <p:nvPr>
            <p:ph type="ftr" sz="quarter" idx="11"/>
          </p:nvPr>
        </p:nvSpPr>
        <p:spPr/>
        <p:txBody>
          <a:bodyPr/>
          <a:lstStyle/>
          <a:p>
            <a:r>
              <a:rPr lang="en-US"/>
              <a:t>Slides created for CS886 at </a:t>
            </a:r>
            <a:r>
              <a:rPr lang="en-US" err="1"/>
              <a:t>UWaterloo</a:t>
            </a:r>
          </a:p>
        </p:txBody>
      </p:sp>
      <p:sp>
        <p:nvSpPr>
          <p:cNvPr id="6" name="Slide Number Placeholder 5">
            <a:extLst>
              <a:ext uri="{FF2B5EF4-FFF2-40B4-BE49-F238E27FC236}">
                <a16:creationId xmlns:a16="http://schemas.microsoft.com/office/drawing/2014/main" id="{08D509BB-676C-0ECF-628B-5D7D0D2A8F2B}"/>
              </a:ext>
            </a:extLst>
          </p:cNvPr>
          <p:cNvSpPr>
            <a:spLocks noGrp="1"/>
          </p:cNvSpPr>
          <p:nvPr>
            <p:ph type="sldNum" sz="quarter" idx="12"/>
          </p:nvPr>
        </p:nvSpPr>
        <p:spPr/>
        <p:txBody>
          <a:bodyPr/>
          <a:lstStyle/>
          <a:p>
            <a:fld id="{D4F24A5E-B0D2-394D-9970-9AE06BCB59C1}" type="slidenum">
              <a:rPr lang="en-US" dirty="0" smtClean="0"/>
              <a:t>88</a:t>
            </a:fld>
            <a:endParaRPr lang="en-US"/>
          </a:p>
        </p:txBody>
      </p:sp>
      <p:pic>
        <p:nvPicPr>
          <p:cNvPr id="3" name="Graphic 2" descr="Close with solid fill">
            <a:extLst>
              <a:ext uri="{FF2B5EF4-FFF2-40B4-BE49-F238E27FC236}">
                <a16:creationId xmlns:a16="http://schemas.microsoft.com/office/drawing/2014/main" id="{8C96B04B-8413-0B3C-D19F-FB982E5469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62233" y="2664725"/>
            <a:ext cx="914400" cy="914400"/>
          </a:xfrm>
          <a:prstGeom prst="rect">
            <a:avLst/>
          </a:prstGeom>
        </p:spPr>
      </p:pic>
    </p:spTree>
    <p:extLst>
      <p:ext uri="{BB962C8B-B14F-4D97-AF65-F5344CB8AC3E}">
        <p14:creationId xmlns:p14="http://schemas.microsoft.com/office/powerpoint/2010/main" val="105263355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C83605-8126-44EF-2438-A7B2F139D01F}"/>
              </a:ext>
            </a:extLst>
          </p:cNvPr>
          <p:cNvSpPr>
            <a:spLocks noGrp="1"/>
          </p:cNvSpPr>
          <p:nvPr>
            <p:ph type="title"/>
          </p:nvPr>
        </p:nvSpPr>
        <p:spPr/>
        <p:txBody>
          <a:bodyPr/>
          <a:lstStyle/>
          <a:p>
            <a:r>
              <a:rPr lang="en-US">
                <a:ea typeface="+mj-lt"/>
                <a:cs typeface="+mj-lt"/>
              </a:rPr>
              <a:t>Direct Preference Optimization</a:t>
            </a:r>
            <a:endParaRPr lang="en-US"/>
          </a:p>
        </p:txBody>
      </p:sp>
      <p:sp>
        <p:nvSpPr>
          <p:cNvPr id="6" name="Content Placeholder 5">
            <a:extLst>
              <a:ext uri="{FF2B5EF4-FFF2-40B4-BE49-F238E27FC236}">
                <a16:creationId xmlns:a16="http://schemas.microsoft.com/office/drawing/2014/main" id="{631A4256-0814-033F-0864-0C0D5C78E1C6}"/>
              </a:ext>
            </a:extLst>
          </p:cNvPr>
          <p:cNvSpPr>
            <a:spLocks noGrp="1"/>
          </p:cNvSpPr>
          <p:nvPr>
            <p:ph idx="1"/>
          </p:nvPr>
        </p:nvSpPr>
        <p:spPr/>
        <p:txBody>
          <a:bodyPr vert="horz" lIns="91440" tIns="45720" rIns="91440" bIns="45720" rtlCol="0" anchor="t">
            <a:normAutofit/>
          </a:bodyPr>
          <a:lstStyle/>
          <a:p>
            <a:r>
              <a:rPr lang="en-US">
                <a:ea typeface="+mn-lt"/>
                <a:cs typeface="+mn-lt"/>
              </a:rPr>
              <a:t>DPO, a simple RL-free algorithm for training language models from preferences</a:t>
            </a:r>
            <a:endParaRPr lang="en-US">
              <a:ea typeface="+mn-lt"/>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r>
              <a:rPr lang="en-US" sz="1800">
                <a:ea typeface="+mn-lt"/>
                <a:cs typeface="+mn-lt"/>
              </a:rPr>
              <a:t> Direct Preference Optimization: Your Language Model is Secretly a Reward Model Rafailov et. </a:t>
            </a:r>
            <a:r>
              <a:rPr lang="en-US" sz="1800" err="1">
                <a:ea typeface="+mn-lt"/>
                <a:cs typeface="+mn-lt"/>
              </a:rPr>
              <a:t>aI</a:t>
            </a:r>
            <a:r>
              <a:rPr lang="en-US" sz="1800">
                <a:ea typeface="+mn-lt"/>
                <a:cs typeface="+mn-lt"/>
              </a:rPr>
              <a:t> </a:t>
            </a:r>
            <a:r>
              <a:rPr lang="en-US" sz="1800" err="1">
                <a:ea typeface="+mn-lt"/>
                <a:cs typeface="+mn-lt"/>
              </a:rPr>
              <a:t>arXiv</a:t>
            </a:r>
            <a:r>
              <a:rPr lang="en-US" sz="1800">
                <a:ea typeface="+mn-lt"/>
                <a:cs typeface="+mn-lt"/>
              </a:rPr>
              <a:t> preprint 2023. arXiv:2305.18290 </a:t>
            </a:r>
            <a:endParaRPr lang="en-US" sz="1800">
              <a:cs typeface="Calibri"/>
            </a:endParaRPr>
          </a:p>
        </p:txBody>
      </p:sp>
      <p:sp>
        <p:nvSpPr>
          <p:cNvPr id="2" name="Date Placeholder 1">
            <a:extLst>
              <a:ext uri="{FF2B5EF4-FFF2-40B4-BE49-F238E27FC236}">
                <a16:creationId xmlns:a16="http://schemas.microsoft.com/office/drawing/2014/main" id="{AFCD33B1-B785-209F-A24C-22EEAE15BB4B}"/>
              </a:ext>
            </a:extLst>
          </p:cNvPr>
          <p:cNvSpPr>
            <a:spLocks noGrp="1"/>
          </p:cNvSpPr>
          <p:nvPr>
            <p:ph type="dt" sz="half" idx="10"/>
          </p:nvPr>
        </p:nvSpPr>
        <p:spPr/>
        <p:txBody>
          <a:bodyPr/>
          <a:lstStyle/>
          <a:p>
            <a:fld id="{9A561D02-7E11-1544-897F-A30819BC8F60}" type="datetime1">
              <a:rPr lang="en-CA" smtClean="0"/>
              <a:t>2024-04-04</a:t>
            </a:fld>
            <a:endParaRPr lang="en-US"/>
          </a:p>
        </p:txBody>
      </p:sp>
      <p:sp>
        <p:nvSpPr>
          <p:cNvPr id="3" name="Footer Placeholder 2">
            <a:extLst>
              <a:ext uri="{FF2B5EF4-FFF2-40B4-BE49-F238E27FC236}">
                <a16:creationId xmlns:a16="http://schemas.microsoft.com/office/drawing/2014/main" id="{D755D53F-B779-7211-9B98-318A70915B0F}"/>
              </a:ext>
            </a:extLst>
          </p:cNvPr>
          <p:cNvSpPr>
            <a:spLocks noGrp="1"/>
          </p:cNvSpPr>
          <p:nvPr>
            <p:ph type="ftr" sz="quarter" idx="11"/>
          </p:nvPr>
        </p:nvSpPr>
        <p:spPr/>
        <p:txBody>
          <a:bodyPr/>
          <a:lstStyle/>
          <a:p>
            <a:r>
              <a:rPr lang="en-US"/>
              <a:t>Slides created for CS886 at UWaterloo</a:t>
            </a:r>
          </a:p>
        </p:txBody>
      </p:sp>
      <p:sp>
        <p:nvSpPr>
          <p:cNvPr id="4" name="Slide Number Placeholder 3">
            <a:extLst>
              <a:ext uri="{FF2B5EF4-FFF2-40B4-BE49-F238E27FC236}">
                <a16:creationId xmlns:a16="http://schemas.microsoft.com/office/drawing/2014/main" id="{7528F31E-58E4-6C32-E6CD-2E98D00E23A5}"/>
              </a:ext>
            </a:extLst>
          </p:cNvPr>
          <p:cNvSpPr>
            <a:spLocks noGrp="1"/>
          </p:cNvSpPr>
          <p:nvPr>
            <p:ph type="sldNum" sz="quarter" idx="12"/>
          </p:nvPr>
        </p:nvSpPr>
        <p:spPr/>
        <p:txBody>
          <a:bodyPr/>
          <a:lstStyle/>
          <a:p>
            <a:fld id="{D4F24A5E-B0D2-394D-9970-9AE06BCB59C1}" type="slidenum">
              <a:rPr lang="en-US" smtClean="0"/>
              <a:t>89</a:t>
            </a:fld>
            <a:endParaRPr lang="en-US"/>
          </a:p>
        </p:txBody>
      </p:sp>
    </p:spTree>
    <p:extLst>
      <p:ext uri="{BB962C8B-B14F-4D97-AF65-F5344CB8AC3E}">
        <p14:creationId xmlns:p14="http://schemas.microsoft.com/office/powerpoint/2010/main" val="11658443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creenshot of a chat&#10;&#10;Description automatically generated">
            <a:extLst>
              <a:ext uri="{FF2B5EF4-FFF2-40B4-BE49-F238E27FC236}">
                <a16:creationId xmlns:a16="http://schemas.microsoft.com/office/drawing/2014/main" id="{A543E2C0-00C7-974B-7C07-5F5F33E93216}"/>
              </a:ext>
            </a:extLst>
          </p:cNvPr>
          <p:cNvPicPr>
            <a:picLocks noGrp="1" noChangeAspect="1"/>
          </p:cNvPicPr>
          <p:nvPr>
            <p:ph idx="1"/>
          </p:nvPr>
        </p:nvPicPr>
        <p:blipFill>
          <a:blip r:embed="rId3"/>
          <a:stretch>
            <a:fillRect/>
          </a:stretch>
        </p:blipFill>
        <p:spPr>
          <a:xfrm>
            <a:off x="795511" y="1542333"/>
            <a:ext cx="10324245" cy="4332510"/>
          </a:xfrm>
        </p:spPr>
      </p:pic>
      <p:sp>
        <p:nvSpPr>
          <p:cNvPr id="2" name="Title 1">
            <a:extLst>
              <a:ext uri="{FF2B5EF4-FFF2-40B4-BE49-F238E27FC236}">
                <a16:creationId xmlns:a16="http://schemas.microsoft.com/office/drawing/2014/main" id="{C369154F-427E-14C0-A216-13D19A0B79D2}"/>
              </a:ext>
            </a:extLst>
          </p:cNvPr>
          <p:cNvSpPr>
            <a:spLocks noGrp="1"/>
          </p:cNvSpPr>
          <p:nvPr>
            <p:ph type="title"/>
          </p:nvPr>
        </p:nvSpPr>
        <p:spPr/>
        <p:txBody>
          <a:bodyPr/>
          <a:lstStyle/>
          <a:p>
            <a:r>
              <a:rPr lang="en-US">
                <a:cs typeface="Calibri Light"/>
              </a:rPr>
              <a:t>Instruction Tuning Example</a:t>
            </a:r>
            <a:endParaRPr lang="en-US"/>
          </a:p>
        </p:txBody>
      </p:sp>
      <p:sp>
        <p:nvSpPr>
          <p:cNvPr id="4" name="Date Placeholder 3">
            <a:extLst>
              <a:ext uri="{FF2B5EF4-FFF2-40B4-BE49-F238E27FC236}">
                <a16:creationId xmlns:a16="http://schemas.microsoft.com/office/drawing/2014/main" id="{DEBE9095-22C0-113E-0872-79A62AC58E54}"/>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5E822B91-0790-D056-82EF-0241DA5CAA78}"/>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31B5349B-7BB3-70AA-AC7E-AD9ED67CE93E}"/>
              </a:ext>
            </a:extLst>
          </p:cNvPr>
          <p:cNvSpPr>
            <a:spLocks noGrp="1"/>
          </p:cNvSpPr>
          <p:nvPr>
            <p:ph type="sldNum" sz="quarter" idx="12"/>
          </p:nvPr>
        </p:nvSpPr>
        <p:spPr/>
        <p:txBody>
          <a:bodyPr/>
          <a:lstStyle/>
          <a:p>
            <a:fld id="{D4F24A5E-B0D2-394D-9970-9AE06BCB59C1}" type="slidenum">
              <a:rPr lang="en-US" smtClean="0"/>
              <a:t>9</a:t>
            </a:fld>
            <a:endParaRPr lang="en-US"/>
          </a:p>
        </p:txBody>
      </p:sp>
      <p:sp>
        <p:nvSpPr>
          <p:cNvPr id="11" name="TextBox 10">
            <a:extLst>
              <a:ext uri="{FF2B5EF4-FFF2-40B4-BE49-F238E27FC236}">
                <a16:creationId xmlns:a16="http://schemas.microsoft.com/office/drawing/2014/main" id="{FDC4A6D5-FF8C-3E09-885D-AE322970F40E}"/>
              </a:ext>
            </a:extLst>
          </p:cNvPr>
          <p:cNvSpPr txBox="1"/>
          <p:nvPr/>
        </p:nvSpPr>
        <p:spPr>
          <a:xfrm>
            <a:off x="7334250" y="1945821"/>
            <a:ext cx="3578678" cy="4218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112241102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6F110-B39D-A1AC-FAEC-800513F9F7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6B164C-6FB8-F606-F66A-B63EB037992C}"/>
              </a:ext>
            </a:extLst>
          </p:cNvPr>
          <p:cNvSpPr>
            <a:spLocks noGrp="1"/>
          </p:cNvSpPr>
          <p:nvPr>
            <p:ph type="title"/>
          </p:nvPr>
        </p:nvSpPr>
        <p:spPr/>
        <p:txBody>
          <a:bodyPr/>
          <a:lstStyle/>
          <a:p>
            <a:r>
              <a:rPr lang="en-US">
                <a:cs typeface="Calibri Light"/>
              </a:rPr>
              <a:t>DPO derivation</a:t>
            </a:r>
            <a:endParaRPr lang="en-US"/>
          </a:p>
        </p:txBody>
      </p:sp>
      <p:sp>
        <p:nvSpPr>
          <p:cNvPr id="4" name="Date Placeholder 3">
            <a:extLst>
              <a:ext uri="{FF2B5EF4-FFF2-40B4-BE49-F238E27FC236}">
                <a16:creationId xmlns:a16="http://schemas.microsoft.com/office/drawing/2014/main" id="{A2179A4C-DCAB-CA8A-48F6-D285092B5D0C}"/>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F5D9AB13-7A38-CD9C-D6E4-17472DFF0D85}"/>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EF14EB98-5F30-6F93-B620-86EE3C8AD56F}"/>
              </a:ext>
            </a:extLst>
          </p:cNvPr>
          <p:cNvSpPr>
            <a:spLocks noGrp="1"/>
          </p:cNvSpPr>
          <p:nvPr>
            <p:ph type="sldNum" sz="quarter" idx="12"/>
          </p:nvPr>
        </p:nvSpPr>
        <p:spPr/>
        <p:txBody>
          <a:bodyPr/>
          <a:lstStyle/>
          <a:p>
            <a:fld id="{D4F24A5E-B0D2-394D-9970-9AE06BCB59C1}" type="slidenum">
              <a:rPr lang="en-US" smtClean="0"/>
              <a:t>90</a:t>
            </a:fld>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A0108CF-EA0B-F296-0F7F-80691332C8CB}"/>
                  </a:ext>
                </a:extLst>
              </p:cNvPr>
              <p:cNvSpPr txBox="1"/>
              <p:nvPr/>
            </p:nvSpPr>
            <p:spPr>
              <a:xfrm>
                <a:off x="832554" y="1608666"/>
                <a:ext cx="9073445" cy="36448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Calibri"/>
                  </a:rPr>
                  <a:t>Conversion of the RLHF optimization problem:</a:t>
                </a:r>
              </a:p>
              <a:p>
                <a:endParaRPr lang="en-US" sz="2400">
                  <a:cs typeface="Calibri"/>
                </a:endParaRPr>
              </a:p>
              <a:p>
                <a:pPr algn="ctr"/>
                <a14:m>
                  <m:oMathPara xmlns:m="http://schemas.openxmlformats.org/officeDocument/2006/math">
                    <m:oMathParaPr>
                      <m:jc m:val="centerGroup"/>
                    </m:oMathParaPr>
                    <m:oMath xmlns:m="http://schemas.openxmlformats.org/officeDocument/2006/math">
                      <m:r>
                        <m:rPr>
                          <m:sty m:val="p"/>
                        </m:rPr>
                        <a:rPr lang="en-CA" sz="2400" smtClean="0">
                          <a:effectLst/>
                          <a:latin typeface="Cambria Math" panose="02040503050406030204" pitchFamily="18" charset="0"/>
                          <a:ea typeface="Aptos" panose="020B0004020202020204" pitchFamily="34" charset="0"/>
                          <a:cs typeface="Arial" panose="020B0604020202020204" pitchFamily="34" charset="0"/>
                        </a:rPr>
                        <m:t>ma</m:t>
                      </m:r>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x</m:t>
                          </m:r>
                        </m:e>
                        <m:sub>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π</m:t>
                              </m:r>
                            </m:e>
                            <m:sub>
                              <m:r>
                                <m:rPr>
                                  <m:sty m:val="p"/>
                                </m:rPr>
                                <a:rPr lang="en-CA" sz="2400">
                                  <a:effectLst/>
                                  <a:latin typeface="Cambria Math" panose="02040503050406030204" pitchFamily="18" charset="0"/>
                                  <a:ea typeface="Aptos" panose="020B0004020202020204" pitchFamily="34" charset="0"/>
                                  <a:cs typeface="Arial" panose="020B0604020202020204" pitchFamily="34" charset="0"/>
                                </a:rPr>
                                <m:t>θ</m:t>
                              </m:r>
                            </m:sub>
                          </m:sSub>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E</m:t>
                              </m:r>
                            </m:e>
                            <m:sub>
                              <m:r>
                                <m:rPr>
                                  <m:sty m:val="p"/>
                                </m:rPr>
                                <a:rPr lang="en-CA" sz="2400">
                                  <a:effectLst/>
                                  <a:latin typeface="Cambria Math" panose="02040503050406030204" pitchFamily="18" charset="0"/>
                                  <a:ea typeface="Aptos" panose="020B0004020202020204" pitchFamily="34" charset="0"/>
                                  <a:cs typeface="Arial" panose="020B0604020202020204" pitchFamily="34" charset="0"/>
                                </a:rPr>
                                <m:t>x</m:t>
                              </m:r>
                              <m:r>
                                <a:rPr lang="en-CA" sz="2400">
                                  <a:effectLst/>
                                  <a:latin typeface="Cambria Math" panose="02040503050406030204" pitchFamily="18" charset="0"/>
                                  <a:ea typeface="Aptos" panose="020B0004020202020204" pitchFamily="34" charset="0"/>
                                  <a:cs typeface="Arial" panose="020B0604020202020204" pitchFamily="34" charset="0"/>
                                </a:rPr>
                                <m:t>∼</m:t>
                              </m:r>
                              <m:r>
                                <a:rPr lang="en-CA" sz="2400" i="1">
                                  <a:effectLst/>
                                  <a:latin typeface="Cambria Math" panose="02040503050406030204" pitchFamily="18" charset="0"/>
                                  <a:ea typeface="Aptos" panose="020B0004020202020204" pitchFamily="34" charset="0"/>
                                  <a:cs typeface="Arial" panose="020B0604020202020204" pitchFamily="34" charset="0"/>
                                </a:rPr>
                                <m:t>𝔻</m:t>
                              </m:r>
                              <m:r>
                                <a:rPr lang="en-CA" sz="2400">
                                  <a:effectLst/>
                                  <a:latin typeface="Cambria Math" panose="02040503050406030204" pitchFamily="18" charset="0"/>
                                  <a:ea typeface="Aptos" panose="020B0004020202020204" pitchFamily="34" charset="0"/>
                                  <a:cs typeface="Arial" panose="020B0604020202020204" pitchFamily="34" charset="0"/>
                                </a:rPr>
                                <m:t>,</m:t>
                              </m:r>
                              <m:r>
                                <m:rPr>
                                  <m:sty m:val="p"/>
                                </m:rPr>
                                <a:rPr lang="en-CA" sz="2400">
                                  <a:effectLst/>
                                  <a:latin typeface="Cambria Math" panose="02040503050406030204" pitchFamily="18" charset="0"/>
                                  <a:ea typeface="Aptos" panose="020B0004020202020204" pitchFamily="34" charset="0"/>
                                  <a:cs typeface="Arial" panose="020B0604020202020204" pitchFamily="34" charset="0"/>
                                </a:rPr>
                                <m:t>y</m:t>
                              </m:r>
                              <m:r>
                                <a:rPr lang="en-CA" sz="2400">
                                  <a:effectLst/>
                                  <a:latin typeface="Cambria Math" panose="02040503050406030204" pitchFamily="18" charset="0"/>
                                  <a:ea typeface="Aptos" panose="020B0004020202020204" pitchFamily="34" charset="0"/>
                                  <a:cs typeface="Arial" panose="020B0604020202020204" pitchFamily="34" charset="0"/>
                                </a:rPr>
                                <m:t>∼</m:t>
                              </m:r>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π</m:t>
                                  </m:r>
                                </m:e>
                                <m:sub>
                                  <m:r>
                                    <m:rPr>
                                      <m:sty m:val="p"/>
                                    </m:rPr>
                                    <a:rPr lang="en-CA" sz="2400">
                                      <a:effectLst/>
                                      <a:latin typeface="Cambria Math" panose="02040503050406030204" pitchFamily="18" charset="0"/>
                                      <a:ea typeface="Aptos" panose="020B0004020202020204" pitchFamily="34" charset="0"/>
                                      <a:cs typeface="Arial" panose="020B0604020202020204" pitchFamily="34" charset="0"/>
                                    </a:rPr>
                                    <m:t>θ</m:t>
                                  </m:r>
                                </m:sub>
                              </m:sSub>
                              <m:d>
                                <m:dPr>
                                  <m:ctrlPr>
                                    <a:rPr lang="en-CA" sz="2400" i="1">
                                      <a:effectLst/>
                                      <a:latin typeface="Cambria Math" panose="02040503050406030204" pitchFamily="18" charset="0"/>
                                    </a:rPr>
                                  </m:ctrlPr>
                                </m:d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y</m:t>
                                  </m:r>
                                </m:e>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x</m:t>
                                  </m:r>
                                </m:e>
                              </m:d>
                            </m:sub>
                          </m:sSub>
                        </m:sub>
                      </m:sSub>
                      <m:d>
                        <m:dPr>
                          <m:begChr m:val="["/>
                          <m:endChr m:val="]"/>
                          <m:ctrlPr>
                            <a:rPr lang="en-CA" sz="2400" i="1">
                              <a:effectLst/>
                              <a:latin typeface="Cambria Math" panose="02040503050406030204" pitchFamily="18" charset="0"/>
                            </a:rPr>
                          </m:ctrlPr>
                        </m:dPr>
                        <m:e>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r</m:t>
                              </m:r>
                            </m:e>
                            <m:sub>
                              <m:r>
                                <m:rPr>
                                  <m:sty m:val="p"/>
                                </m:rPr>
                                <a:rPr lang="en-CA" sz="2400">
                                  <a:effectLst/>
                                  <a:latin typeface="Cambria Math" panose="02040503050406030204" pitchFamily="18" charset="0"/>
                                  <a:ea typeface="Aptos" panose="020B0004020202020204" pitchFamily="34" charset="0"/>
                                  <a:cs typeface="Arial" panose="020B0604020202020204" pitchFamily="34" charset="0"/>
                                </a:rPr>
                                <m:t>ϕ</m:t>
                              </m:r>
                            </m:sub>
                          </m:sSub>
                          <m:d>
                            <m:dPr>
                              <m:ctrlPr>
                                <a:rPr lang="en-CA" sz="2400" i="1">
                                  <a:effectLst/>
                                  <a:latin typeface="Cambria Math" panose="02040503050406030204" pitchFamily="18" charset="0"/>
                                </a:rPr>
                              </m:ctrlPr>
                            </m:d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x</m:t>
                              </m:r>
                              <m:r>
                                <a:rPr lang="en-CA" sz="2400">
                                  <a:effectLst/>
                                  <a:latin typeface="Cambria Math" panose="02040503050406030204" pitchFamily="18" charset="0"/>
                                  <a:ea typeface="Aptos" panose="020B0004020202020204" pitchFamily="34" charset="0"/>
                                  <a:cs typeface="Arial" panose="020B0604020202020204" pitchFamily="34" charset="0"/>
                                </a:rPr>
                                <m:t>,</m:t>
                              </m:r>
                              <m:r>
                                <m:rPr>
                                  <m:sty m:val="p"/>
                                </m:rPr>
                                <a:rPr lang="en-CA" sz="2400">
                                  <a:effectLst/>
                                  <a:latin typeface="Cambria Math" panose="02040503050406030204" pitchFamily="18" charset="0"/>
                                  <a:ea typeface="Aptos" panose="020B0004020202020204" pitchFamily="34" charset="0"/>
                                  <a:cs typeface="Arial" panose="020B0604020202020204" pitchFamily="34" charset="0"/>
                                </a:rPr>
                                <m:t>y</m:t>
                              </m:r>
                            </m:e>
                          </m:d>
                        </m:e>
                      </m:d>
                      <m:r>
                        <a:rPr lang="en-CA" sz="2400" i="1">
                          <a:effectLst/>
                          <a:latin typeface="Cambria Math" panose="02040503050406030204" pitchFamily="18" charset="0"/>
                          <a:ea typeface="Aptos" panose="020B0004020202020204" pitchFamily="34" charset="0"/>
                          <a:cs typeface="Arial" panose="020B0604020202020204" pitchFamily="34" charset="0"/>
                        </a:rPr>
                        <m:t>−</m:t>
                      </m:r>
                      <m:r>
                        <m:rPr>
                          <m:sty m:val="p"/>
                        </m:rPr>
                        <a:rPr lang="en-CA" sz="2400">
                          <a:effectLst/>
                          <a:latin typeface="Cambria Math" panose="02040503050406030204" pitchFamily="18" charset="0"/>
                          <a:ea typeface="Aptos" panose="020B0004020202020204" pitchFamily="34" charset="0"/>
                          <a:cs typeface="Arial" panose="020B0604020202020204" pitchFamily="34" charset="0"/>
                        </a:rPr>
                        <m:t>β</m:t>
                      </m:r>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D</m:t>
                          </m:r>
                        </m:e>
                        <m:sub>
                          <m:r>
                            <m:rPr>
                              <m:sty m:val="p"/>
                            </m:rPr>
                            <a:rPr lang="en-CA" sz="2400">
                              <a:effectLst/>
                              <a:latin typeface="Cambria Math" panose="02040503050406030204" pitchFamily="18" charset="0"/>
                              <a:ea typeface="Aptos" panose="020B0004020202020204" pitchFamily="34" charset="0"/>
                              <a:cs typeface="Arial" panose="020B0604020202020204" pitchFamily="34" charset="0"/>
                            </a:rPr>
                            <m:t>KL</m:t>
                          </m:r>
                        </m:sub>
                      </m:sSub>
                      <m:d>
                        <m:dPr>
                          <m:begChr m:val="["/>
                          <m:endChr m:val="]"/>
                          <m:ctrlPr>
                            <a:rPr lang="en-CA" sz="2400" i="1">
                              <a:effectLst/>
                              <a:latin typeface="Cambria Math" panose="02040503050406030204" pitchFamily="18" charset="0"/>
                            </a:rPr>
                          </m:ctrlPr>
                        </m:dPr>
                        <m:e>
                          <m:d>
                            <m:dPr>
                              <m:ctrlPr>
                                <a:rPr lang="en-CA" sz="2400" i="1">
                                  <a:effectLst/>
                                  <a:latin typeface="Cambria Math" panose="02040503050406030204" pitchFamily="18" charset="0"/>
                                </a:rPr>
                              </m:ctrlPr>
                            </m:dPr>
                            <m:e>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π</m:t>
                                  </m:r>
                                </m:e>
                                <m:sub>
                                  <m:r>
                                    <m:rPr>
                                      <m:sty m:val="p"/>
                                    </m:rPr>
                                    <a:rPr lang="en-CA" sz="2400">
                                      <a:effectLst/>
                                      <a:latin typeface="Cambria Math" panose="02040503050406030204" pitchFamily="18" charset="0"/>
                                      <a:ea typeface="Aptos" panose="020B0004020202020204" pitchFamily="34" charset="0"/>
                                      <a:cs typeface="Arial" panose="020B0604020202020204" pitchFamily="34" charset="0"/>
                                    </a:rPr>
                                    <m:t>θ</m:t>
                                  </m:r>
                                </m:sub>
                              </m:sSub>
                              <m:d>
                                <m:dPr>
                                  <m:ctrlPr>
                                    <a:rPr lang="en-CA" sz="2400" i="1">
                                      <a:effectLst/>
                                      <a:latin typeface="Cambria Math" panose="02040503050406030204" pitchFamily="18" charset="0"/>
                                    </a:rPr>
                                  </m:ctrlPr>
                                </m:d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y</m:t>
                                  </m:r>
                                </m:e>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x</m:t>
                                  </m:r>
                                </m:e>
                              </m:d>
                              <m:r>
                                <a:rPr lang="en-CA" sz="2400">
                                  <a:effectLst/>
                                  <a:latin typeface="Cambria Math" panose="02040503050406030204" pitchFamily="18" charset="0"/>
                                  <a:ea typeface="Aptos" panose="020B0004020202020204" pitchFamily="34" charset="0"/>
                                  <a:cs typeface="Arial" panose="020B0604020202020204" pitchFamily="34" charset="0"/>
                                </a:rPr>
                                <m:t> |</m:t>
                              </m:r>
                              <m:r>
                                <m:rPr>
                                  <m:lit/>
                                </m:rPr>
                                <a:rPr lang="en-CA" sz="2400">
                                  <a:effectLst/>
                                  <a:latin typeface="Cambria Math" panose="02040503050406030204" pitchFamily="18" charset="0"/>
                                  <a:ea typeface="Aptos" panose="020B0004020202020204" pitchFamily="34" charset="0"/>
                                  <a:cs typeface="Arial" panose="020B0604020202020204" pitchFamily="34" charset="0"/>
                                </a:rPr>
                                <m:t>|</m:t>
                              </m:r>
                              <m:r>
                                <a:rPr lang="en-CA" sz="2400">
                                  <a:effectLst/>
                                  <a:latin typeface="Cambria Math" panose="02040503050406030204" pitchFamily="18" charset="0"/>
                                  <a:ea typeface="Aptos" panose="020B0004020202020204" pitchFamily="34" charset="0"/>
                                  <a:cs typeface="Arial" panose="020B0604020202020204" pitchFamily="34" charset="0"/>
                                </a:rPr>
                                <m:t> </m:t>
                              </m:r>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π</m:t>
                                  </m:r>
                                </m:e>
                                <m:sub>
                                  <m:r>
                                    <m:rPr>
                                      <m:nor/>
                                    </m:rPr>
                                    <a:rPr lang="en-CA" sz="2400">
                                      <a:effectLst/>
                                      <a:latin typeface="Cambria Math" panose="02040503050406030204" pitchFamily="18" charset="0"/>
                                      <a:ea typeface="Aptos" panose="020B0004020202020204" pitchFamily="34" charset="0"/>
                                      <a:cs typeface="Arial" panose="020B0604020202020204" pitchFamily="34" charset="0"/>
                                    </a:rPr>
                                    <m:t>ref</m:t>
                                  </m:r>
                                </m:sub>
                              </m:sSub>
                              <m:d>
                                <m:dPr>
                                  <m:ctrlPr>
                                    <a:rPr lang="en-CA" sz="2400" i="1">
                                      <a:effectLst/>
                                      <a:latin typeface="Cambria Math" panose="02040503050406030204" pitchFamily="18" charset="0"/>
                                    </a:rPr>
                                  </m:ctrlPr>
                                </m:d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y</m:t>
                                  </m:r>
                                </m:e>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x</m:t>
                                  </m:r>
                                </m:e>
                              </m:d>
                            </m:e>
                          </m:d>
                        </m:e>
                      </m:d>
                    </m:oMath>
                  </m:oMathPara>
                </a14:m>
                <a:br>
                  <a:rPr lang="en-US" sz="2400">
                    <a:ea typeface="+mn-lt"/>
                    <a:cs typeface="+mn-lt"/>
                  </a:rPr>
                </a:br>
                <a:endParaRPr lang="en-US" sz="2400">
                  <a:ea typeface="+mn-lt"/>
                  <a:cs typeface="+mn-lt"/>
                </a:endParaRPr>
              </a:p>
              <a:p>
                <a:pPr algn="ctr"/>
                <a:endParaRPr lang="en-US" sz="2400">
                  <a:ea typeface="+mn-lt"/>
                  <a:cs typeface="+mn-lt"/>
                </a:endParaRPr>
              </a:p>
              <a:p>
                <a:endParaRPr lang="en-US" sz="2400">
                  <a:cs typeface="Calibri"/>
                </a:endParaRPr>
              </a:p>
              <a:p>
                <a:endParaRPr lang="en-US" sz="2400">
                  <a:cs typeface="Calibri"/>
                </a:endParaRPr>
              </a:p>
              <a:p>
                <a:endParaRPr lang="en-US" sz="2400">
                  <a:cs typeface="Calibri"/>
                </a:endParaRPr>
              </a:p>
              <a:p>
                <a:endParaRPr lang="en-US" sz="2400">
                  <a:cs typeface="Calibri"/>
                </a:endParaRPr>
              </a:p>
              <a:p>
                <a:endParaRPr lang="en-US" sz="2400">
                  <a:cs typeface="Calibri"/>
                </a:endParaRPr>
              </a:p>
            </p:txBody>
          </p:sp>
        </mc:Choice>
        <mc:Fallback xmlns="">
          <p:sp>
            <p:nvSpPr>
              <p:cNvPr id="10" name="TextBox 9">
                <a:extLst>
                  <a:ext uri="{FF2B5EF4-FFF2-40B4-BE49-F238E27FC236}">
                    <a16:creationId xmlns:a16="http://schemas.microsoft.com/office/drawing/2014/main" id="{1A0108CF-EA0B-F296-0F7F-80691332C8CB}"/>
                  </a:ext>
                </a:extLst>
              </p:cNvPr>
              <p:cNvSpPr txBox="1">
                <a:spLocks noRot="1" noChangeAspect="1" noMove="1" noResize="1" noEditPoints="1" noAdjustHandles="1" noChangeArrowheads="1" noChangeShapeType="1" noTextEdit="1"/>
              </p:cNvSpPr>
              <p:nvPr/>
            </p:nvSpPr>
            <p:spPr>
              <a:xfrm>
                <a:off x="832554" y="1608666"/>
                <a:ext cx="9073445" cy="3644844"/>
              </a:xfrm>
              <a:prstGeom prst="rect">
                <a:avLst/>
              </a:prstGeom>
              <a:blipFill>
                <a:blip r:embed="rId2"/>
                <a:stretch>
                  <a:fillRect l="-1075" t="-1338"/>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B3F17780-CA60-46BA-C085-A733AD7B4203}"/>
              </a:ext>
            </a:extLst>
          </p:cNvPr>
          <p:cNvSpPr/>
          <p:nvPr/>
        </p:nvSpPr>
        <p:spPr>
          <a:xfrm>
            <a:off x="3937000" y="2456596"/>
            <a:ext cx="1208963" cy="489804"/>
          </a:xfrm>
          <a:prstGeom prst="rect">
            <a:avLst/>
          </a:prstGeom>
          <a:noFill/>
          <a:ln w="28575">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2CBD798B-1525-A897-6143-29E2F46025B0}"/>
              </a:ext>
            </a:extLst>
          </p:cNvPr>
          <p:cNvSpPr txBox="1"/>
          <p:nvPr/>
        </p:nvSpPr>
        <p:spPr>
          <a:xfrm>
            <a:off x="3759767" y="3241343"/>
            <a:ext cx="16377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C00000"/>
                </a:solidFill>
                <a:cs typeface="Calibri"/>
              </a:rPr>
              <a:t>Reward model</a:t>
            </a:r>
          </a:p>
        </p:txBody>
      </p:sp>
    </p:spTree>
    <p:extLst>
      <p:ext uri="{BB962C8B-B14F-4D97-AF65-F5344CB8AC3E}">
        <p14:creationId xmlns:p14="http://schemas.microsoft.com/office/powerpoint/2010/main" val="104233357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1923F-7123-DC42-897C-88346C3D4F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C12B17-94E9-48D8-98F0-74119E341DFB}"/>
              </a:ext>
            </a:extLst>
          </p:cNvPr>
          <p:cNvSpPr>
            <a:spLocks noGrp="1"/>
          </p:cNvSpPr>
          <p:nvPr>
            <p:ph type="title"/>
          </p:nvPr>
        </p:nvSpPr>
        <p:spPr/>
        <p:txBody>
          <a:bodyPr/>
          <a:lstStyle/>
          <a:p>
            <a:r>
              <a:rPr lang="en-US">
                <a:cs typeface="Calibri Light"/>
              </a:rPr>
              <a:t>DPO derivation</a:t>
            </a:r>
            <a:endParaRPr lang="en-US"/>
          </a:p>
        </p:txBody>
      </p:sp>
      <p:sp>
        <p:nvSpPr>
          <p:cNvPr id="4" name="Date Placeholder 3">
            <a:extLst>
              <a:ext uri="{FF2B5EF4-FFF2-40B4-BE49-F238E27FC236}">
                <a16:creationId xmlns:a16="http://schemas.microsoft.com/office/drawing/2014/main" id="{8823516C-6D70-F9EE-73F0-FAFEF3E51EB9}"/>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75C22C24-F9E3-4EE3-7F83-081E614FD3DF}"/>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FD0C93C4-5434-8E91-328A-33F15F481605}"/>
              </a:ext>
            </a:extLst>
          </p:cNvPr>
          <p:cNvSpPr>
            <a:spLocks noGrp="1"/>
          </p:cNvSpPr>
          <p:nvPr>
            <p:ph type="sldNum" sz="quarter" idx="12"/>
          </p:nvPr>
        </p:nvSpPr>
        <p:spPr/>
        <p:txBody>
          <a:bodyPr/>
          <a:lstStyle/>
          <a:p>
            <a:fld id="{D4F24A5E-B0D2-394D-9970-9AE06BCB59C1}" type="slidenum">
              <a:rPr lang="en-US" smtClean="0"/>
              <a:t>91</a:t>
            </a:fld>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58F6A80-0B16-334D-BA12-DFAC931AFC1C}"/>
                  </a:ext>
                </a:extLst>
              </p:cNvPr>
              <p:cNvSpPr txBox="1"/>
              <p:nvPr/>
            </p:nvSpPr>
            <p:spPr>
              <a:xfrm>
                <a:off x="832554" y="1608666"/>
                <a:ext cx="9073445" cy="36448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Calibri"/>
                  </a:rPr>
                  <a:t>Conversion of the RLHF optimization problem:</a:t>
                </a:r>
              </a:p>
              <a:p>
                <a:endParaRPr lang="en-US" sz="2400">
                  <a:cs typeface="Calibri"/>
                </a:endParaRPr>
              </a:p>
              <a:p>
                <a:pPr algn="ctr"/>
                <a14:m>
                  <m:oMathPara xmlns:m="http://schemas.openxmlformats.org/officeDocument/2006/math">
                    <m:oMathParaPr>
                      <m:jc m:val="centerGroup"/>
                    </m:oMathParaPr>
                    <m:oMath xmlns:m="http://schemas.openxmlformats.org/officeDocument/2006/math">
                      <m:r>
                        <m:rPr>
                          <m:sty m:val="p"/>
                        </m:rPr>
                        <a:rPr lang="en-CA" sz="2400" smtClean="0">
                          <a:effectLst/>
                          <a:latin typeface="Cambria Math" panose="02040503050406030204" pitchFamily="18" charset="0"/>
                          <a:ea typeface="Aptos" panose="020B0004020202020204" pitchFamily="34" charset="0"/>
                          <a:cs typeface="Arial" panose="020B0604020202020204" pitchFamily="34" charset="0"/>
                        </a:rPr>
                        <m:t>ma</m:t>
                      </m:r>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x</m:t>
                          </m:r>
                        </m:e>
                        <m:sub>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π</m:t>
                              </m:r>
                            </m:e>
                            <m:sub>
                              <m:r>
                                <m:rPr>
                                  <m:sty m:val="p"/>
                                </m:rPr>
                                <a:rPr lang="en-CA" sz="2400">
                                  <a:effectLst/>
                                  <a:latin typeface="Cambria Math" panose="02040503050406030204" pitchFamily="18" charset="0"/>
                                  <a:ea typeface="Aptos" panose="020B0004020202020204" pitchFamily="34" charset="0"/>
                                  <a:cs typeface="Arial" panose="020B0604020202020204" pitchFamily="34" charset="0"/>
                                </a:rPr>
                                <m:t>θ</m:t>
                              </m:r>
                            </m:sub>
                          </m:sSub>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E</m:t>
                              </m:r>
                            </m:e>
                            <m:sub>
                              <m:r>
                                <m:rPr>
                                  <m:sty m:val="p"/>
                                </m:rPr>
                                <a:rPr lang="en-CA" sz="2400">
                                  <a:effectLst/>
                                  <a:latin typeface="Cambria Math" panose="02040503050406030204" pitchFamily="18" charset="0"/>
                                  <a:ea typeface="Aptos" panose="020B0004020202020204" pitchFamily="34" charset="0"/>
                                  <a:cs typeface="Arial" panose="020B0604020202020204" pitchFamily="34" charset="0"/>
                                </a:rPr>
                                <m:t>x</m:t>
                              </m:r>
                              <m:r>
                                <a:rPr lang="en-CA" sz="2400">
                                  <a:effectLst/>
                                  <a:latin typeface="Cambria Math" panose="02040503050406030204" pitchFamily="18" charset="0"/>
                                  <a:ea typeface="Aptos" panose="020B0004020202020204" pitchFamily="34" charset="0"/>
                                  <a:cs typeface="Arial" panose="020B0604020202020204" pitchFamily="34" charset="0"/>
                                </a:rPr>
                                <m:t>∼</m:t>
                              </m:r>
                              <m:r>
                                <a:rPr lang="en-CA" sz="2400" i="1">
                                  <a:effectLst/>
                                  <a:latin typeface="Cambria Math" panose="02040503050406030204" pitchFamily="18" charset="0"/>
                                  <a:ea typeface="Aptos" panose="020B0004020202020204" pitchFamily="34" charset="0"/>
                                  <a:cs typeface="Arial" panose="020B0604020202020204" pitchFamily="34" charset="0"/>
                                </a:rPr>
                                <m:t>𝔻</m:t>
                              </m:r>
                              <m:r>
                                <a:rPr lang="en-CA" sz="2400">
                                  <a:effectLst/>
                                  <a:latin typeface="Cambria Math" panose="02040503050406030204" pitchFamily="18" charset="0"/>
                                  <a:ea typeface="Aptos" panose="020B0004020202020204" pitchFamily="34" charset="0"/>
                                  <a:cs typeface="Arial" panose="020B0604020202020204" pitchFamily="34" charset="0"/>
                                </a:rPr>
                                <m:t>,</m:t>
                              </m:r>
                              <m:r>
                                <m:rPr>
                                  <m:sty m:val="p"/>
                                </m:rPr>
                                <a:rPr lang="en-CA" sz="2400">
                                  <a:effectLst/>
                                  <a:latin typeface="Cambria Math" panose="02040503050406030204" pitchFamily="18" charset="0"/>
                                  <a:ea typeface="Aptos" panose="020B0004020202020204" pitchFamily="34" charset="0"/>
                                  <a:cs typeface="Arial" panose="020B0604020202020204" pitchFamily="34" charset="0"/>
                                </a:rPr>
                                <m:t>y</m:t>
                              </m:r>
                              <m:r>
                                <a:rPr lang="en-CA" sz="2400">
                                  <a:effectLst/>
                                  <a:latin typeface="Cambria Math" panose="02040503050406030204" pitchFamily="18" charset="0"/>
                                  <a:ea typeface="Aptos" panose="020B0004020202020204" pitchFamily="34" charset="0"/>
                                  <a:cs typeface="Arial" panose="020B0604020202020204" pitchFamily="34" charset="0"/>
                                </a:rPr>
                                <m:t>∼</m:t>
                              </m:r>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π</m:t>
                                  </m:r>
                                </m:e>
                                <m:sub>
                                  <m:r>
                                    <m:rPr>
                                      <m:sty m:val="p"/>
                                    </m:rPr>
                                    <a:rPr lang="en-CA" sz="2400">
                                      <a:effectLst/>
                                      <a:latin typeface="Cambria Math" panose="02040503050406030204" pitchFamily="18" charset="0"/>
                                      <a:ea typeface="Aptos" panose="020B0004020202020204" pitchFamily="34" charset="0"/>
                                      <a:cs typeface="Arial" panose="020B0604020202020204" pitchFamily="34" charset="0"/>
                                    </a:rPr>
                                    <m:t>θ</m:t>
                                  </m:r>
                                </m:sub>
                              </m:sSub>
                              <m:d>
                                <m:dPr>
                                  <m:ctrlPr>
                                    <a:rPr lang="en-CA" sz="2400" i="1">
                                      <a:effectLst/>
                                      <a:latin typeface="Cambria Math" panose="02040503050406030204" pitchFamily="18" charset="0"/>
                                    </a:rPr>
                                  </m:ctrlPr>
                                </m:d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y</m:t>
                                  </m:r>
                                </m:e>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x</m:t>
                                  </m:r>
                                </m:e>
                              </m:d>
                            </m:sub>
                          </m:sSub>
                        </m:sub>
                      </m:sSub>
                      <m:d>
                        <m:dPr>
                          <m:begChr m:val="["/>
                          <m:endChr m:val="]"/>
                          <m:ctrlPr>
                            <a:rPr lang="en-CA" sz="2400" i="1">
                              <a:effectLst/>
                              <a:latin typeface="Cambria Math" panose="02040503050406030204" pitchFamily="18" charset="0"/>
                            </a:rPr>
                          </m:ctrlPr>
                        </m:dPr>
                        <m:e>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r</m:t>
                              </m:r>
                            </m:e>
                            <m:sub>
                              <m:r>
                                <m:rPr>
                                  <m:sty m:val="p"/>
                                </m:rPr>
                                <a:rPr lang="en-CA" sz="2400">
                                  <a:effectLst/>
                                  <a:latin typeface="Cambria Math" panose="02040503050406030204" pitchFamily="18" charset="0"/>
                                  <a:ea typeface="Aptos" panose="020B0004020202020204" pitchFamily="34" charset="0"/>
                                  <a:cs typeface="Arial" panose="020B0604020202020204" pitchFamily="34" charset="0"/>
                                </a:rPr>
                                <m:t>ϕ</m:t>
                              </m:r>
                            </m:sub>
                          </m:sSub>
                          <m:d>
                            <m:dPr>
                              <m:ctrlPr>
                                <a:rPr lang="en-CA" sz="2400" i="1">
                                  <a:effectLst/>
                                  <a:latin typeface="Cambria Math" panose="02040503050406030204" pitchFamily="18" charset="0"/>
                                </a:rPr>
                              </m:ctrlPr>
                            </m:d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x</m:t>
                              </m:r>
                              <m:r>
                                <a:rPr lang="en-CA" sz="2400">
                                  <a:effectLst/>
                                  <a:latin typeface="Cambria Math" panose="02040503050406030204" pitchFamily="18" charset="0"/>
                                  <a:ea typeface="Aptos" panose="020B0004020202020204" pitchFamily="34" charset="0"/>
                                  <a:cs typeface="Arial" panose="020B0604020202020204" pitchFamily="34" charset="0"/>
                                </a:rPr>
                                <m:t>,</m:t>
                              </m:r>
                              <m:r>
                                <m:rPr>
                                  <m:sty m:val="p"/>
                                </m:rPr>
                                <a:rPr lang="en-CA" sz="2400">
                                  <a:effectLst/>
                                  <a:latin typeface="Cambria Math" panose="02040503050406030204" pitchFamily="18" charset="0"/>
                                  <a:ea typeface="Aptos" panose="020B0004020202020204" pitchFamily="34" charset="0"/>
                                  <a:cs typeface="Arial" panose="020B0604020202020204" pitchFamily="34" charset="0"/>
                                </a:rPr>
                                <m:t>y</m:t>
                              </m:r>
                            </m:e>
                          </m:d>
                        </m:e>
                      </m:d>
                      <m:r>
                        <a:rPr lang="en-CA" sz="2400" i="1">
                          <a:effectLst/>
                          <a:latin typeface="Cambria Math" panose="02040503050406030204" pitchFamily="18" charset="0"/>
                          <a:ea typeface="Aptos" panose="020B0004020202020204" pitchFamily="34" charset="0"/>
                          <a:cs typeface="Arial" panose="020B0604020202020204" pitchFamily="34" charset="0"/>
                        </a:rPr>
                        <m:t>−</m:t>
                      </m:r>
                      <m:r>
                        <m:rPr>
                          <m:sty m:val="p"/>
                        </m:rPr>
                        <a:rPr lang="en-CA" sz="2400">
                          <a:effectLst/>
                          <a:latin typeface="Cambria Math" panose="02040503050406030204" pitchFamily="18" charset="0"/>
                          <a:ea typeface="Aptos" panose="020B0004020202020204" pitchFamily="34" charset="0"/>
                          <a:cs typeface="Arial" panose="020B0604020202020204" pitchFamily="34" charset="0"/>
                        </a:rPr>
                        <m:t>β</m:t>
                      </m:r>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D</m:t>
                          </m:r>
                        </m:e>
                        <m:sub>
                          <m:r>
                            <m:rPr>
                              <m:sty m:val="p"/>
                            </m:rPr>
                            <a:rPr lang="en-CA" sz="2400">
                              <a:effectLst/>
                              <a:latin typeface="Cambria Math" panose="02040503050406030204" pitchFamily="18" charset="0"/>
                              <a:ea typeface="Aptos" panose="020B0004020202020204" pitchFamily="34" charset="0"/>
                              <a:cs typeface="Arial" panose="020B0604020202020204" pitchFamily="34" charset="0"/>
                            </a:rPr>
                            <m:t>KL</m:t>
                          </m:r>
                        </m:sub>
                      </m:sSub>
                      <m:d>
                        <m:dPr>
                          <m:begChr m:val="["/>
                          <m:endChr m:val="]"/>
                          <m:ctrlPr>
                            <a:rPr lang="en-CA" sz="2400" i="1">
                              <a:effectLst/>
                              <a:latin typeface="Cambria Math" panose="02040503050406030204" pitchFamily="18" charset="0"/>
                            </a:rPr>
                          </m:ctrlPr>
                        </m:dPr>
                        <m:e>
                          <m:d>
                            <m:dPr>
                              <m:ctrlPr>
                                <a:rPr lang="en-CA" sz="2400" i="1">
                                  <a:effectLst/>
                                  <a:latin typeface="Cambria Math" panose="02040503050406030204" pitchFamily="18" charset="0"/>
                                </a:rPr>
                              </m:ctrlPr>
                            </m:dPr>
                            <m:e>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π</m:t>
                                  </m:r>
                                </m:e>
                                <m:sub>
                                  <m:r>
                                    <m:rPr>
                                      <m:sty m:val="p"/>
                                    </m:rPr>
                                    <a:rPr lang="en-CA" sz="2400">
                                      <a:effectLst/>
                                      <a:latin typeface="Cambria Math" panose="02040503050406030204" pitchFamily="18" charset="0"/>
                                      <a:ea typeface="Aptos" panose="020B0004020202020204" pitchFamily="34" charset="0"/>
                                      <a:cs typeface="Arial" panose="020B0604020202020204" pitchFamily="34" charset="0"/>
                                    </a:rPr>
                                    <m:t>θ</m:t>
                                  </m:r>
                                </m:sub>
                              </m:sSub>
                              <m:d>
                                <m:dPr>
                                  <m:ctrlPr>
                                    <a:rPr lang="en-CA" sz="2400" i="1">
                                      <a:effectLst/>
                                      <a:latin typeface="Cambria Math" panose="02040503050406030204" pitchFamily="18" charset="0"/>
                                    </a:rPr>
                                  </m:ctrlPr>
                                </m:d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y</m:t>
                                  </m:r>
                                </m:e>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x</m:t>
                                  </m:r>
                                </m:e>
                              </m:d>
                              <m:r>
                                <a:rPr lang="en-CA" sz="2400">
                                  <a:effectLst/>
                                  <a:latin typeface="Cambria Math" panose="02040503050406030204" pitchFamily="18" charset="0"/>
                                  <a:ea typeface="Aptos" panose="020B0004020202020204" pitchFamily="34" charset="0"/>
                                  <a:cs typeface="Arial" panose="020B0604020202020204" pitchFamily="34" charset="0"/>
                                </a:rPr>
                                <m:t> |</m:t>
                              </m:r>
                              <m:r>
                                <m:rPr>
                                  <m:lit/>
                                </m:rPr>
                                <a:rPr lang="en-CA" sz="2400">
                                  <a:effectLst/>
                                  <a:latin typeface="Cambria Math" panose="02040503050406030204" pitchFamily="18" charset="0"/>
                                  <a:ea typeface="Aptos" panose="020B0004020202020204" pitchFamily="34" charset="0"/>
                                  <a:cs typeface="Arial" panose="020B0604020202020204" pitchFamily="34" charset="0"/>
                                </a:rPr>
                                <m:t>|</m:t>
                              </m:r>
                              <m:r>
                                <a:rPr lang="en-CA" sz="2400">
                                  <a:effectLst/>
                                  <a:latin typeface="Cambria Math" panose="02040503050406030204" pitchFamily="18" charset="0"/>
                                  <a:ea typeface="Aptos" panose="020B0004020202020204" pitchFamily="34" charset="0"/>
                                  <a:cs typeface="Arial" panose="020B0604020202020204" pitchFamily="34" charset="0"/>
                                </a:rPr>
                                <m:t> </m:t>
                              </m:r>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π</m:t>
                                  </m:r>
                                </m:e>
                                <m:sub>
                                  <m:r>
                                    <m:rPr>
                                      <m:nor/>
                                    </m:rPr>
                                    <a:rPr lang="en-CA" sz="2400">
                                      <a:effectLst/>
                                      <a:latin typeface="Cambria Math" panose="02040503050406030204" pitchFamily="18" charset="0"/>
                                      <a:ea typeface="Aptos" panose="020B0004020202020204" pitchFamily="34" charset="0"/>
                                      <a:cs typeface="Arial" panose="020B0604020202020204" pitchFamily="34" charset="0"/>
                                    </a:rPr>
                                    <m:t>ref</m:t>
                                  </m:r>
                                </m:sub>
                              </m:sSub>
                              <m:d>
                                <m:dPr>
                                  <m:ctrlPr>
                                    <a:rPr lang="en-CA" sz="2400" i="1">
                                      <a:effectLst/>
                                      <a:latin typeface="Cambria Math" panose="02040503050406030204" pitchFamily="18" charset="0"/>
                                    </a:rPr>
                                  </m:ctrlPr>
                                </m:d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y</m:t>
                                  </m:r>
                                </m:e>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x</m:t>
                                  </m:r>
                                </m:e>
                              </m:d>
                            </m:e>
                          </m:d>
                        </m:e>
                      </m:d>
                    </m:oMath>
                  </m:oMathPara>
                </a14:m>
                <a:br>
                  <a:rPr lang="en-US" sz="2400">
                    <a:ea typeface="+mn-lt"/>
                    <a:cs typeface="+mn-lt"/>
                  </a:rPr>
                </a:br>
                <a:endParaRPr lang="en-US" sz="2400">
                  <a:ea typeface="+mn-lt"/>
                  <a:cs typeface="+mn-lt"/>
                </a:endParaRPr>
              </a:p>
              <a:p>
                <a:pPr algn="ctr"/>
                <a:endParaRPr lang="en-US" sz="2400">
                  <a:ea typeface="+mn-lt"/>
                  <a:cs typeface="+mn-lt"/>
                </a:endParaRPr>
              </a:p>
              <a:p>
                <a:endParaRPr lang="en-US" sz="2400">
                  <a:cs typeface="Calibri"/>
                </a:endParaRPr>
              </a:p>
              <a:p>
                <a:endParaRPr lang="en-US" sz="2400">
                  <a:cs typeface="Calibri"/>
                </a:endParaRPr>
              </a:p>
              <a:p>
                <a:endParaRPr lang="en-US" sz="2400">
                  <a:cs typeface="Calibri"/>
                </a:endParaRPr>
              </a:p>
              <a:p>
                <a:endParaRPr lang="en-US" sz="2400">
                  <a:cs typeface="Calibri"/>
                </a:endParaRPr>
              </a:p>
              <a:p>
                <a:endParaRPr lang="en-US" sz="2400">
                  <a:cs typeface="Calibri"/>
                </a:endParaRPr>
              </a:p>
            </p:txBody>
          </p:sp>
        </mc:Choice>
        <mc:Fallback xmlns="">
          <p:sp>
            <p:nvSpPr>
              <p:cNvPr id="10" name="TextBox 9">
                <a:extLst>
                  <a:ext uri="{FF2B5EF4-FFF2-40B4-BE49-F238E27FC236}">
                    <a16:creationId xmlns:a16="http://schemas.microsoft.com/office/drawing/2014/main" id="{F58F6A80-0B16-334D-BA12-DFAC931AFC1C}"/>
                  </a:ext>
                </a:extLst>
              </p:cNvPr>
              <p:cNvSpPr txBox="1">
                <a:spLocks noRot="1" noChangeAspect="1" noMove="1" noResize="1" noEditPoints="1" noAdjustHandles="1" noChangeArrowheads="1" noChangeShapeType="1" noTextEdit="1"/>
              </p:cNvSpPr>
              <p:nvPr/>
            </p:nvSpPr>
            <p:spPr>
              <a:xfrm>
                <a:off x="832554" y="1608666"/>
                <a:ext cx="9073445" cy="3644844"/>
              </a:xfrm>
              <a:prstGeom prst="rect">
                <a:avLst/>
              </a:prstGeom>
              <a:blipFill>
                <a:blip r:embed="rId2"/>
                <a:stretch>
                  <a:fillRect l="-1075" t="-1338"/>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50968BE7-59DE-3D56-7044-730824B52BEF}"/>
              </a:ext>
            </a:extLst>
          </p:cNvPr>
          <p:cNvSpPr/>
          <p:nvPr/>
        </p:nvSpPr>
        <p:spPr>
          <a:xfrm>
            <a:off x="6420717" y="2512341"/>
            <a:ext cx="1097683" cy="408660"/>
          </a:xfrm>
          <a:prstGeom prst="rect">
            <a:avLst/>
          </a:prstGeom>
          <a:noFill/>
          <a:ln w="28575">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51BA180E-37D5-AD2F-1FA6-0DB16A26B673}"/>
              </a:ext>
            </a:extLst>
          </p:cNvPr>
          <p:cNvSpPr txBox="1"/>
          <p:nvPr/>
        </p:nvSpPr>
        <p:spPr>
          <a:xfrm>
            <a:off x="5908259" y="3320955"/>
            <a:ext cx="23393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C00000"/>
                </a:solidFill>
                <a:cs typeface="Calibri"/>
              </a:rPr>
              <a:t>Policy to be optimized</a:t>
            </a:r>
            <a:endParaRPr lang="en-US" b="1">
              <a:cs typeface="Calibri"/>
            </a:endParaRPr>
          </a:p>
        </p:txBody>
      </p:sp>
    </p:spTree>
    <p:extLst>
      <p:ext uri="{BB962C8B-B14F-4D97-AF65-F5344CB8AC3E}">
        <p14:creationId xmlns:p14="http://schemas.microsoft.com/office/powerpoint/2010/main" val="300578272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B9117-C938-E77A-D0DB-244A8B594B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C144DB-E3A7-9931-A5D4-B6DED31EEE7B}"/>
              </a:ext>
            </a:extLst>
          </p:cNvPr>
          <p:cNvSpPr>
            <a:spLocks noGrp="1"/>
          </p:cNvSpPr>
          <p:nvPr>
            <p:ph type="title"/>
          </p:nvPr>
        </p:nvSpPr>
        <p:spPr/>
        <p:txBody>
          <a:bodyPr/>
          <a:lstStyle/>
          <a:p>
            <a:r>
              <a:rPr lang="en-US">
                <a:cs typeface="Calibri Light"/>
              </a:rPr>
              <a:t>DPO derivation</a:t>
            </a:r>
            <a:endParaRPr lang="en-US"/>
          </a:p>
        </p:txBody>
      </p:sp>
      <p:sp>
        <p:nvSpPr>
          <p:cNvPr id="4" name="Date Placeholder 3">
            <a:extLst>
              <a:ext uri="{FF2B5EF4-FFF2-40B4-BE49-F238E27FC236}">
                <a16:creationId xmlns:a16="http://schemas.microsoft.com/office/drawing/2014/main" id="{EAEA132E-4CD0-4194-AA1A-E27EB5B74FC3}"/>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222C5679-6369-C0C3-1F47-54D96E088FEA}"/>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A7C0B70B-FABF-C6F7-0E61-15A030CC0A47}"/>
              </a:ext>
            </a:extLst>
          </p:cNvPr>
          <p:cNvSpPr>
            <a:spLocks noGrp="1"/>
          </p:cNvSpPr>
          <p:nvPr>
            <p:ph type="sldNum" sz="quarter" idx="12"/>
          </p:nvPr>
        </p:nvSpPr>
        <p:spPr/>
        <p:txBody>
          <a:bodyPr/>
          <a:lstStyle/>
          <a:p>
            <a:fld id="{D4F24A5E-B0D2-394D-9970-9AE06BCB59C1}" type="slidenum">
              <a:rPr lang="en-US" smtClean="0"/>
              <a:t>92</a:t>
            </a:fld>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89CECD4-20AB-C84F-D4C6-48B8769A6C04}"/>
                  </a:ext>
                </a:extLst>
              </p:cNvPr>
              <p:cNvSpPr txBox="1"/>
              <p:nvPr/>
            </p:nvSpPr>
            <p:spPr>
              <a:xfrm>
                <a:off x="832554" y="1608666"/>
                <a:ext cx="9073445" cy="36448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Calibri"/>
                  </a:rPr>
                  <a:t>Conversion of the RLHF optimization problem:</a:t>
                </a:r>
              </a:p>
              <a:p>
                <a:endParaRPr lang="en-US" sz="2400">
                  <a:cs typeface="Calibri"/>
                </a:endParaRPr>
              </a:p>
              <a:p>
                <a:pPr algn="ctr"/>
                <a14:m>
                  <m:oMathPara xmlns:m="http://schemas.openxmlformats.org/officeDocument/2006/math">
                    <m:oMathParaPr>
                      <m:jc m:val="centerGroup"/>
                    </m:oMathParaPr>
                    <m:oMath xmlns:m="http://schemas.openxmlformats.org/officeDocument/2006/math">
                      <m:r>
                        <m:rPr>
                          <m:sty m:val="p"/>
                        </m:rPr>
                        <a:rPr lang="en-CA" sz="2400" smtClean="0">
                          <a:effectLst/>
                          <a:latin typeface="Cambria Math" panose="02040503050406030204" pitchFamily="18" charset="0"/>
                          <a:ea typeface="Aptos" panose="020B0004020202020204" pitchFamily="34" charset="0"/>
                          <a:cs typeface="Arial" panose="020B0604020202020204" pitchFamily="34" charset="0"/>
                        </a:rPr>
                        <m:t>ma</m:t>
                      </m:r>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x</m:t>
                          </m:r>
                        </m:e>
                        <m:sub>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π</m:t>
                              </m:r>
                            </m:e>
                            <m:sub>
                              <m:r>
                                <m:rPr>
                                  <m:sty m:val="p"/>
                                </m:rPr>
                                <a:rPr lang="en-CA" sz="2400">
                                  <a:effectLst/>
                                  <a:latin typeface="Cambria Math" panose="02040503050406030204" pitchFamily="18" charset="0"/>
                                  <a:ea typeface="Aptos" panose="020B0004020202020204" pitchFamily="34" charset="0"/>
                                  <a:cs typeface="Arial" panose="020B0604020202020204" pitchFamily="34" charset="0"/>
                                </a:rPr>
                                <m:t>θ</m:t>
                              </m:r>
                            </m:sub>
                          </m:sSub>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E</m:t>
                              </m:r>
                            </m:e>
                            <m:sub>
                              <m:r>
                                <m:rPr>
                                  <m:sty m:val="p"/>
                                </m:rPr>
                                <a:rPr lang="en-CA" sz="2400">
                                  <a:effectLst/>
                                  <a:latin typeface="Cambria Math" panose="02040503050406030204" pitchFamily="18" charset="0"/>
                                  <a:ea typeface="Aptos" panose="020B0004020202020204" pitchFamily="34" charset="0"/>
                                  <a:cs typeface="Arial" panose="020B0604020202020204" pitchFamily="34" charset="0"/>
                                </a:rPr>
                                <m:t>x</m:t>
                              </m:r>
                              <m:r>
                                <a:rPr lang="en-CA" sz="2400">
                                  <a:effectLst/>
                                  <a:latin typeface="Cambria Math" panose="02040503050406030204" pitchFamily="18" charset="0"/>
                                  <a:ea typeface="Aptos" panose="020B0004020202020204" pitchFamily="34" charset="0"/>
                                  <a:cs typeface="Arial" panose="020B0604020202020204" pitchFamily="34" charset="0"/>
                                </a:rPr>
                                <m:t>∼</m:t>
                              </m:r>
                              <m:r>
                                <a:rPr lang="en-CA" sz="2400" i="1">
                                  <a:effectLst/>
                                  <a:latin typeface="Cambria Math" panose="02040503050406030204" pitchFamily="18" charset="0"/>
                                  <a:ea typeface="Aptos" panose="020B0004020202020204" pitchFamily="34" charset="0"/>
                                  <a:cs typeface="Arial" panose="020B0604020202020204" pitchFamily="34" charset="0"/>
                                </a:rPr>
                                <m:t>𝔻</m:t>
                              </m:r>
                              <m:r>
                                <a:rPr lang="en-CA" sz="2400">
                                  <a:effectLst/>
                                  <a:latin typeface="Cambria Math" panose="02040503050406030204" pitchFamily="18" charset="0"/>
                                  <a:ea typeface="Aptos" panose="020B0004020202020204" pitchFamily="34" charset="0"/>
                                  <a:cs typeface="Arial" panose="020B0604020202020204" pitchFamily="34" charset="0"/>
                                </a:rPr>
                                <m:t>,</m:t>
                              </m:r>
                              <m:r>
                                <m:rPr>
                                  <m:sty m:val="p"/>
                                </m:rPr>
                                <a:rPr lang="en-CA" sz="2400">
                                  <a:effectLst/>
                                  <a:latin typeface="Cambria Math" panose="02040503050406030204" pitchFamily="18" charset="0"/>
                                  <a:ea typeface="Aptos" panose="020B0004020202020204" pitchFamily="34" charset="0"/>
                                  <a:cs typeface="Arial" panose="020B0604020202020204" pitchFamily="34" charset="0"/>
                                </a:rPr>
                                <m:t>y</m:t>
                              </m:r>
                              <m:r>
                                <a:rPr lang="en-CA" sz="2400">
                                  <a:effectLst/>
                                  <a:latin typeface="Cambria Math" panose="02040503050406030204" pitchFamily="18" charset="0"/>
                                  <a:ea typeface="Aptos" panose="020B0004020202020204" pitchFamily="34" charset="0"/>
                                  <a:cs typeface="Arial" panose="020B0604020202020204" pitchFamily="34" charset="0"/>
                                </a:rPr>
                                <m:t>∼</m:t>
                              </m:r>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π</m:t>
                                  </m:r>
                                </m:e>
                                <m:sub>
                                  <m:r>
                                    <m:rPr>
                                      <m:sty m:val="p"/>
                                    </m:rPr>
                                    <a:rPr lang="en-CA" sz="2400">
                                      <a:effectLst/>
                                      <a:latin typeface="Cambria Math" panose="02040503050406030204" pitchFamily="18" charset="0"/>
                                      <a:ea typeface="Aptos" panose="020B0004020202020204" pitchFamily="34" charset="0"/>
                                      <a:cs typeface="Arial" panose="020B0604020202020204" pitchFamily="34" charset="0"/>
                                    </a:rPr>
                                    <m:t>θ</m:t>
                                  </m:r>
                                </m:sub>
                              </m:sSub>
                              <m:d>
                                <m:dPr>
                                  <m:ctrlPr>
                                    <a:rPr lang="en-CA" sz="2400" i="1">
                                      <a:effectLst/>
                                      <a:latin typeface="Cambria Math" panose="02040503050406030204" pitchFamily="18" charset="0"/>
                                    </a:rPr>
                                  </m:ctrlPr>
                                </m:d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y</m:t>
                                  </m:r>
                                </m:e>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x</m:t>
                                  </m:r>
                                </m:e>
                              </m:d>
                            </m:sub>
                          </m:sSub>
                        </m:sub>
                      </m:sSub>
                      <m:d>
                        <m:dPr>
                          <m:begChr m:val="["/>
                          <m:endChr m:val="]"/>
                          <m:ctrlPr>
                            <a:rPr lang="en-CA" sz="2400" i="1">
                              <a:effectLst/>
                              <a:latin typeface="Cambria Math" panose="02040503050406030204" pitchFamily="18" charset="0"/>
                            </a:rPr>
                          </m:ctrlPr>
                        </m:dPr>
                        <m:e>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r</m:t>
                              </m:r>
                            </m:e>
                            <m:sub>
                              <m:r>
                                <m:rPr>
                                  <m:sty m:val="p"/>
                                </m:rPr>
                                <a:rPr lang="en-CA" sz="2400">
                                  <a:effectLst/>
                                  <a:latin typeface="Cambria Math" panose="02040503050406030204" pitchFamily="18" charset="0"/>
                                  <a:ea typeface="Aptos" panose="020B0004020202020204" pitchFamily="34" charset="0"/>
                                  <a:cs typeface="Arial" panose="020B0604020202020204" pitchFamily="34" charset="0"/>
                                </a:rPr>
                                <m:t>ϕ</m:t>
                              </m:r>
                            </m:sub>
                          </m:sSub>
                          <m:d>
                            <m:dPr>
                              <m:ctrlPr>
                                <a:rPr lang="en-CA" sz="2400" i="1">
                                  <a:effectLst/>
                                  <a:latin typeface="Cambria Math" panose="02040503050406030204" pitchFamily="18" charset="0"/>
                                </a:rPr>
                              </m:ctrlPr>
                            </m:d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x</m:t>
                              </m:r>
                              <m:r>
                                <a:rPr lang="en-CA" sz="2400">
                                  <a:effectLst/>
                                  <a:latin typeface="Cambria Math" panose="02040503050406030204" pitchFamily="18" charset="0"/>
                                  <a:ea typeface="Aptos" panose="020B0004020202020204" pitchFamily="34" charset="0"/>
                                  <a:cs typeface="Arial" panose="020B0604020202020204" pitchFamily="34" charset="0"/>
                                </a:rPr>
                                <m:t>,</m:t>
                              </m:r>
                              <m:r>
                                <m:rPr>
                                  <m:sty m:val="p"/>
                                </m:rPr>
                                <a:rPr lang="en-CA" sz="2400">
                                  <a:effectLst/>
                                  <a:latin typeface="Cambria Math" panose="02040503050406030204" pitchFamily="18" charset="0"/>
                                  <a:ea typeface="Aptos" panose="020B0004020202020204" pitchFamily="34" charset="0"/>
                                  <a:cs typeface="Arial" panose="020B0604020202020204" pitchFamily="34" charset="0"/>
                                </a:rPr>
                                <m:t>y</m:t>
                              </m:r>
                            </m:e>
                          </m:d>
                        </m:e>
                      </m:d>
                      <m:r>
                        <a:rPr lang="en-CA" sz="2400" i="1">
                          <a:effectLst/>
                          <a:latin typeface="Cambria Math" panose="02040503050406030204" pitchFamily="18" charset="0"/>
                          <a:ea typeface="Aptos" panose="020B0004020202020204" pitchFamily="34" charset="0"/>
                          <a:cs typeface="Arial" panose="020B0604020202020204" pitchFamily="34" charset="0"/>
                        </a:rPr>
                        <m:t>−</m:t>
                      </m:r>
                      <m:r>
                        <m:rPr>
                          <m:sty m:val="p"/>
                        </m:rPr>
                        <a:rPr lang="en-CA" sz="2400">
                          <a:effectLst/>
                          <a:latin typeface="Cambria Math" panose="02040503050406030204" pitchFamily="18" charset="0"/>
                          <a:ea typeface="Aptos" panose="020B0004020202020204" pitchFamily="34" charset="0"/>
                          <a:cs typeface="Arial" panose="020B0604020202020204" pitchFamily="34" charset="0"/>
                        </a:rPr>
                        <m:t>β</m:t>
                      </m:r>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D</m:t>
                          </m:r>
                        </m:e>
                        <m:sub>
                          <m:r>
                            <m:rPr>
                              <m:sty m:val="p"/>
                            </m:rPr>
                            <a:rPr lang="en-CA" sz="2400">
                              <a:effectLst/>
                              <a:latin typeface="Cambria Math" panose="02040503050406030204" pitchFamily="18" charset="0"/>
                              <a:ea typeface="Aptos" panose="020B0004020202020204" pitchFamily="34" charset="0"/>
                              <a:cs typeface="Arial" panose="020B0604020202020204" pitchFamily="34" charset="0"/>
                            </a:rPr>
                            <m:t>KL</m:t>
                          </m:r>
                        </m:sub>
                      </m:sSub>
                      <m:d>
                        <m:dPr>
                          <m:begChr m:val="["/>
                          <m:endChr m:val="]"/>
                          <m:ctrlPr>
                            <a:rPr lang="en-CA" sz="2400" i="1">
                              <a:effectLst/>
                              <a:latin typeface="Cambria Math" panose="02040503050406030204" pitchFamily="18" charset="0"/>
                            </a:rPr>
                          </m:ctrlPr>
                        </m:dPr>
                        <m:e>
                          <m:d>
                            <m:dPr>
                              <m:ctrlPr>
                                <a:rPr lang="en-CA" sz="2400" i="1">
                                  <a:effectLst/>
                                  <a:latin typeface="Cambria Math" panose="02040503050406030204" pitchFamily="18" charset="0"/>
                                </a:rPr>
                              </m:ctrlPr>
                            </m:dPr>
                            <m:e>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π</m:t>
                                  </m:r>
                                </m:e>
                                <m:sub>
                                  <m:r>
                                    <m:rPr>
                                      <m:sty m:val="p"/>
                                    </m:rPr>
                                    <a:rPr lang="en-CA" sz="2400">
                                      <a:effectLst/>
                                      <a:latin typeface="Cambria Math" panose="02040503050406030204" pitchFamily="18" charset="0"/>
                                      <a:ea typeface="Aptos" panose="020B0004020202020204" pitchFamily="34" charset="0"/>
                                      <a:cs typeface="Arial" panose="020B0604020202020204" pitchFamily="34" charset="0"/>
                                    </a:rPr>
                                    <m:t>θ</m:t>
                                  </m:r>
                                </m:sub>
                              </m:sSub>
                              <m:d>
                                <m:dPr>
                                  <m:ctrlPr>
                                    <a:rPr lang="en-CA" sz="2400" i="1">
                                      <a:effectLst/>
                                      <a:latin typeface="Cambria Math" panose="02040503050406030204" pitchFamily="18" charset="0"/>
                                    </a:rPr>
                                  </m:ctrlPr>
                                </m:d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y</m:t>
                                  </m:r>
                                </m:e>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x</m:t>
                                  </m:r>
                                </m:e>
                              </m:d>
                              <m:r>
                                <a:rPr lang="en-CA" sz="2400">
                                  <a:effectLst/>
                                  <a:latin typeface="Cambria Math" panose="02040503050406030204" pitchFamily="18" charset="0"/>
                                  <a:ea typeface="Aptos" panose="020B0004020202020204" pitchFamily="34" charset="0"/>
                                  <a:cs typeface="Arial" panose="020B0604020202020204" pitchFamily="34" charset="0"/>
                                </a:rPr>
                                <m:t> |</m:t>
                              </m:r>
                              <m:r>
                                <m:rPr>
                                  <m:lit/>
                                </m:rPr>
                                <a:rPr lang="en-CA" sz="2400">
                                  <a:effectLst/>
                                  <a:latin typeface="Cambria Math" panose="02040503050406030204" pitchFamily="18" charset="0"/>
                                  <a:ea typeface="Aptos" panose="020B0004020202020204" pitchFamily="34" charset="0"/>
                                  <a:cs typeface="Arial" panose="020B0604020202020204" pitchFamily="34" charset="0"/>
                                </a:rPr>
                                <m:t>|</m:t>
                              </m:r>
                              <m:r>
                                <a:rPr lang="en-CA" sz="2400">
                                  <a:effectLst/>
                                  <a:latin typeface="Cambria Math" panose="02040503050406030204" pitchFamily="18" charset="0"/>
                                  <a:ea typeface="Aptos" panose="020B0004020202020204" pitchFamily="34" charset="0"/>
                                  <a:cs typeface="Arial" panose="020B0604020202020204" pitchFamily="34" charset="0"/>
                                </a:rPr>
                                <m:t> </m:t>
                              </m:r>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π</m:t>
                                  </m:r>
                                </m:e>
                                <m:sub>
                                  <m:r>
                                    <m:rPr>
                                      <m:nor/>
                                    </m:rPr>
                                    <a:rPr lang="en-CA" sz="2400">
                                      <a:effectLst/>
                                      <a:latin typeface="Cambria Math" panose="02040503050406030204" pitchFamily="18" charset="0"/>
                                      <a:ea typeface="Aptos" panose="020B0004020202020204" pitchFamily="34" charset="0"/>
                                      <a:cs typeface="Arial" panose="020B0604020202020204" pitchFamily="34" charset="0"/>
                                    </a:rPr>
                                    <m:t>ref</m:t>
                                  </m:r>
                                </m:sub>
                              </m:sSub>
                              <m:d>
                                <m:dPr>
                                  <m:ctrlPr>
                                    <a:rPr lang="en-CA" sz="2400" i="1">
                                      <a:effectLst/>
                                      <a:latin typeface="Cambria Math" panose="02040503050406030204" pitchFamily="18" charset="0"/>
                                    </a:rPr>
                                  </m:ctrlPr>
                                </m:d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y</m:t>
                                  </m:r>
                                </m:e>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x</m:t>
                                  </m:r>
                                </m:e>
                              </m:d>
                            </m:e>
                          </m:d>
                        </m:e>
                      </m:d>
                    </m:oMath>
                  </m:oMathPara>
                </a14:m>
                <a:br>
                  <a:rPr lang="en-US" sz="2400">
                    <a:ea typeface="+mn-lt"/>
                    <a:cs typeface="+mn-lt"/>
                  </a:rPr>
                </a:br>
                <a:endParaRPr lang="en-US" sz="2400">
                  <a:ea typeface="+mn-lt"/>
                  <a:cs typeface="+mn-lt"/>
                </a:endParaRPr>
              </a:p>
              <a:p>
                <a:pPr algn="ctr"/>
                <a:endParaRPr lang="en-US" sz="2400">
                  <a:ea typeface="+mn-lt"/>
                  <a:cs typeface="+mn-lt"/>
                </a:endParaRPr>
              </a:p>
              <a:p>
                <a:endParaRPr lang="en-US" sz="2400">
                  <a:cs typeface="Calibri"/>
                </a:endParaRPr>
              </a:p>
              <a:p>
                <a:endParaRPr lang="en-US" sz="2400">
                  <a:cs typeface="Calibri"/>
                </a:endParaRPr>
              </a:p>
              <a:p>
                <a:endParaRPr lang="en-US" sz="2400">
                  <a:cs typeface="Calibri"/>
                </a:endParaRPr>
              </a:p>
              <a:p>
                <a:endParaRPr lang="en-US" sz="2400">
                  <a:cs typeface="Calibri"/>
                </a:endParaRPr>
              </a:p>
              <a:p>
                <a:endParaRPr lang="en-US" sz="2400">
                  <a:cs typeface="Calibri"/>
                </a:endParaRPr>
              </a:p>
            </p:txBody>
          </p:sp>
        </mc:Choice>
        <mc:Fallback xmlns="">
          <p:sp>
            <p:nvSpPr>
              <p:cNvPr id="10" name="TextBox 9">
                <a:extLst>
                  <a:ext uri="{FF2B5EF4-FFF2-40B4-BE49-F238E27FC236}">
                    <a16:creationId xmlns:a16="http://schemas.microsoft.com/office/drawing/2014/main" id="{589CECD4-20AB-C84F-D4C6-48B8769A6C04}"/>
                  </a:ext>
                </a:extLst>
              </p:cNvPr>
              <p:cNvSpPr txBox="1">
                <a:spLocks noRot="1" noChangeAspect="1" noMove="1" noResize="1" noEditPoints="1" noAdjustHandles="1" noChangeArrowheads="1" noChangeShapeType="1" noTextEdit="1"/>
              </p:cNvSpPr>
              <p:nvPr/>
            </p:nvSpPr>
            <p:spPr>
              <a:xfrm>
                <a:off x="832554" y="1608666"/>
                <a:ext cx="9073445" cy="3644844"/>
              </a:xfrm>
              <a:prstGeom prst="rect">
                <a:avLst/>
              </a:prstGeom>
              <a:blipFill>
                <a:blip r:embed="rId2"/>
                <a:stretch>
                  <a:fillRect l="-1075" t="-1338"/>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B30044D1-E3E4-BAE4-AE57-BCE3A3B5AEDA}"/>
              </a:ext>
            </a:extLst>
          </p:cNvPr>
          <p:cNvSpPr/>
          <p:nvPr/>
        </p:nvSpPr>
        <p:spPr>
          <a:xfrm>
            <a:off x="7747001" y="2512341"/>
            <a:ext cx="1231900" cy="369332"/>
          </a:xfrm>
          <a:prstGeom prst="rect">
            <a:avLst/>
          </a:prstGeom>
          <a:noFill/>
          <a:ln w="28575">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A17E34A4-28D4-D0E2-30D1-54CC7C7E9255}"/>
              </a:ext>
            </a:extLst>
          </p:cNvPr>
          <p:cNvSpPr txBox="1"/>
          <p:nvPr/>
        </p:nvSpPr>
        <p:spPr>
          <a:xfrm>
            <a:off x="7616587" y="3247030"/>
            <a:ext cx="18538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C00000"/>
                </a:solidFill>
                <a:cs typeface="Calibri"/>
              </a:rPr>
              <a:t>Reference policy</a:t>
            </a:r>
            <a:endParaRPr lang="en-US" b="1">
              <a:cs typeface="Calibri"/>
            </a:endParaRPr>
          </a:p>
        </p:txBody>
      </p:sp>
    </p:spTree>
    <p:extLst>
      <p:ext uri="{BB962C8B-B14F-4D97-AF65-F5344CB8AC3E}">
        <p14:creationId xmlns:p14="http://schemas.microsoft.com/office/powerpoint/2010/main" val="108022478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140BF-747F-1D6D-345D-8E1E8D0C6D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8E79AF-F85E-3F53-5261-A9697DBE94CD}"/>
              </a:ext>
            </a:extLst>
          </p:cNvPr>
          <p:cNvSpPr>
            <a:spLocks noGrp="1"/>
          </p:cNvSpPr>
          <p:nvPr>
            <p:ph type="title"/>
          </p:nvPr>
        </p:nvSpPr>
        <p:spPr/>
        <p:txBody>
          <a:bodyPr/>
          <a:lstStyle/>
          <a:p>
            <a:r>
              <a:rPr lang="en-US">
                <a:cs typeface="Calibri Light"/>
              </a:rPr>
              <a:t>DPO derivation</a:t>
            </a:r>
            <a:endParaRPr lang="en-US"/>
          </a:p>
        </p:txBody>
      </p:sp>
      <p:sp>
        <p:nvSpPr>
          <p:cNvPr id="4" name="Date Placeholder 3">
            <a:extLst>
              <a:ext uri="{FF2B5EF4-FFF2-40B4-BE49-F238E27FC236}">
                <a16:creationId xmlns:a16="http://schemas.microsoft.com/office/drawing/2014/main" id="{F82D85D2-1BB4-8A30-982D-813BD82E249B}"/>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9107BA7A-DBA9-F9AA-EF22-D9EE78724E4F}"/>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6B736E54-06FE-789D-0199-7287306852DF}"/>
              </a:ext>
            </a:extLst>
          </p:cNvPr>
          <p:cNvSpPr>
            <a:spLocks noGrp="1"/>
          </p:cNvSpPr>
          <p:nvPr>
            <p:ph type="sldNum" sz="quarter" idx="12"/>
          </p:nvPr>
        </p:nvSpPr>
        <p:spPr/>
        <p:txBody>
          <a:bodyPr/>
          <a:lstStyle/>
          <a:p>
            <a:fld id="{D4F24A5E-B0D2-394D-9970-9AE06BCB59C1}" type="slidenum">
              <a:rPr lang="en-US" smtClean="0"/>
              <a:t>93</a:t>
            </a:fld>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D8A465F-FE04-040C-8512-F04ABDB7A960}"/>
                  </a:ext>
                </a:extLst>
              </p:cNvPr>
              <p:cNvSpPr txBox="1"/>
              <p:nvPr/>
            </p:nvSpPr>
            <p:spPr>
              <a:xfrm>
                <a:off x="832554" y="1608666"/>
                <a:ext cx="9073445" cy="36448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Calibri"/>
                  </a:rPr>
                  <a:t>Conversion of the RLHF optimization problem:</a:t>
                </a:r>
              </a:p>
              <a:p>
                <a:endParaRPr lang="en-US" sz="2400">
                  <a:cs typeface="Calibri"/>
                </a:endParaRPr>
              </a:p>
              <a:p>
                <a:pPr algn="ctr"/>
                <a14:m>
                  <m:oMathPara xmlns:m="http://schemas.openxmlformats.org/officeDocument/2006/math">
                    <m:oMathParaPr>
                      <m:jc m:val="centerGroup"/>
                    </m:oMathParaPr>
                    <m:oMath xmlns:m="http://schemas.openxmlformats.org/officeDocument/2006/math">
                      <m:r>
                        <m:rPr>
                          <m:sty m:val="p"/>
                        </m:rPr>
                        <a:rPr lang="en-CA" sz="2400" smtClean="0">
                          <a:effectLst/>
                          <a:latin typeface="Cambria Math" panose="02040503050406030204" pitchFamily="18" charset="0"/>
                          <a:ea typeface="Aptos" panose="020B0004020202020204" pitchFamily="34" charset="0"/>
                          <a:cs typeface="Arial" panose="020B0604020202020204" pitchFamily="34" charset="0"/>
                        </a:rPr>
                        <m:t>ma</m:t>
                      </m:r>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x</m:t>
                          </m:r>
                        </m:e>
                        <m:sub>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π</m:t>
                              </m:r>
                            </m:e>
                            <m:sub>
                              <m:r>
                                <m:rPr>
                                  <m:sty m:val="p"/>
                                </m:rPr>
                                <a:rPr lang="en-CA" sz="2400">
                                  <a:effectLst/>
                                  <a:latin typeface="Cambria Math" panose="02040503050406030204" pitchFamily="18" charset="0"/>
                                  <a:ea typeface="Aptos" panose="020B0004020202020204" pitchFamily="34" charset="0"/>
                                  <a:cs typeface="Arial" panose="020B0604020202020204" pitchFamily="34" charset="0"/>
                                </a:rPr>
                                <m:t>θ</m:t>
                              </m:r>
                            </m:sub>
                          </m:sSub>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E</m:t>
                              </m:r>
                            </m:e>
                            <m:sub>
                              <m:r>
                                <m:rPr>
                                  <m:sty m:val="p"/>
                                </m:rPr>
                                <a:rPr lang="en-CA" sz="2400">
                                  <a:effectLst/>
                                  <a:latin typeface="Cambria Math" panose="02040503050406030204" pitchFamily="18" charset="0"/>
                                  <a:ea typeface="Aptos" panose="020B0004020202020204" pitchFamily="34" charset="0"/>
                                  <a:cs typeface="Arial" panose="020B0604020202020204" pitchFamily="34" charset="0"/>
                                </a:rPr>
                                <m:t>x</m:t>
                              </m:r>
                              <m:r>
                                <a:rPr lang="en-CA" sz="2400">
                                  <a:effectLst/>
                                  <a:latin typeface="Cambria Math" panose="02040503050406030204" pitchFamily="18" charset="0"/>
                                  <a:ea typeface="Aptos" panose="020B0004020202020204" pitchFamily="34" charset="0"/>
                                  <a:cs typeface="Arial" panose="020B0604020202020204" pitchFamily="34" charset="0"/>
                                </a:rPr>
                                <m:t>∼</m:t>
                              </m:r>
                              <m:r>
                                <a:rPr lang="en-CA" sz="2400" i="1">
                                  <a:effectLst/>
                                  <a:latin typeface="Cambria Math" panose="02040503050406030204" pitchFamily="18" charset="0"/>
                                  <a:ea typeface="Aptos" panose="020B0004020202020204" pitchFamily="34" charset="0"/>
                                  <a:cs typeface="Arial" panose="020B0604020202020204" pitchFamily="34" charset="0"/>
                                </a:rPr>
                                <m:t>𝔻</m:t>
                              </m:r>
                              <m:r>
                                <a:rPr lang="en-CA" sz="2400">
                                  <a:effectLst/>
                                  <a:latin typeface="Cambria Math" panose="02040503050406030204" pitchFamily="18" charset="0"/>
                                  <a:ea typeface="Aptos" panose="020B0004020202020204" pitchFamily="34" charset="0"/>
                                  <a:cs typeface="Arial" panose="020B0604020202020204" pitchFamily="34" charset="0"/>
                                </a:rPr>
                                <m:t>,</m:t>
                              </m:r>
                              <m:r>
                                <m:rPr>
                                  <m:sty m:val="p"/>
                                </m:rPr>
                                <a:rPr lang="en-CA" sz="2400">
                                  <a:effectLst/>
                                  <a:latin typeface="Cambria Math" panose="02040503050406030204" pitchFamily="18" charset="0"/>
                                  <a:ea typeface="Aptos" panose="020B0004020202020204" pitchFamily="34" charset="0"/>
                                  <a:cs typeface="Arial" panose="020B0604020202020204" pitchFamily="34" charset="0"/>
                                </a:rPr>
                                <m:t>y</m:t>
                              </m:r>
                              <m:r>
                                <a:rPr lang="en-CA" sz="2400">
                                  <a:effectLst/>
                                  <a:latin typeface="Cambria Math" panose="02040503050406030204" pitchFamily="18" charset="0"/>
                                  <a:ea typeface="Aptos" panose="020B0004020202020204" pitchFamily="34" charset="0"/>
                                  <a:cs typeface="Arial" panose="020B0604020202020204" pitchFamily="34" charset="0"/>
                                </a:rPr>
                                <m:t>∼</m:t>
                              </m:r>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π</m:t>
                                  </m:r>
                                </m:e>
                                <m:sub>
                                  <m:r>
                                    <m:rPr>
                                      <m:sty m:val="p"/>
                                    </m:rPr>
                                    <a:rPr lang="en-CA" sz="2400">
                                      <a:effectLst/>
                                      <a:latin typeface="Cambria Math" panose="02040503050406030204" pitchFamily="18" charset="0"/>
                                      <a:ea typeface="Aptos" panose="020B0004020202020204" pitchFamily="34" charset="0"/>
                                      <a:cs typeface="Arial" panose="020B0604020202020204" pitchFamily="34" charset="0"/>
                                    </a:rPr>
                                    <m:t>θ</m:t>
                                  </m:r>
                                </m:sub>
                              </m:sSub>
                              <m:d>
                                <m:dPr>
                                  <m:ctrlPr>
                                    <a:rPr lang="en-CA" sz="2400" i="1">
                                      <a:effectLst/>
                                      <a:latin typeface="Cambria Math" panose="02040503050406030204" pitchFamily="18" charset="0"/>
                                    </a:rPr>
                                  </m:ctrlPr>
                                </m:d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y</m:t>
                                  </m:r>
                                </m:e>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x</m:t>
                                  </m:r>
                                </m:e>
                              </m:d>
                            </m:sub>
                          </m:sSub>
                        </m:sub>
                      </m:sSub>
                      <m:d>
                        <m:dPr>
                          <m:begChr m:val="["/>
                          <m:endChr m:val="]"/>
                          <m:ctrlPr>
                            <a:rPr lang="en-CA" sz="2400" i="1">
                              <a:effectLst/>
                              <a:latin typeface="Cambria Math" panose="02040503050406030204" pitchFamily="18" charset="0"/>
                            </a:rPr>
                          </m:ctrlPr>
                        </m:dPr>
                        <m:e>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r</m:t>
                              </m:r>
                            </m:e>
                            <m:sub>
                              <m:r>
                                <m:rPr>
                                  <m:sty m:val="p"/>
                                </m:rPr>
                                <a:rPr lang="en-CA" sz="2400">
                                  <a:effectLst/>
                                  <a:latin typeface="Cambria Math" panose="02040503050406030204" pitchFamily="18" charset="0"/>
                                  <a:ea typeface="Aptos" panose="020B0004020202020204" pitchFamily="34" charset="0"/>
                                  <a:cs typeface="Arial" panose="020B0604020202020204" pitchFamily="34" charset="0"/>
                                </a:rPr>
                                <m:t>ϕ</m:t>
                              </m:r>
                            </m:sub>
                          </m:sSub>
                          <m:d>
                            <m:dPr>
                              <m:ctrlPr>
                                <a:rPr lang="en-CA" sz="2400" i="1">
                                  <a:effectLst/>
                                  <a:latin typeface="Cambria Math" panose="02040503050406030204" pitchFamily="18" charset="0"/>
                                </a:rPr>
                              </m:ctrlPr>
                            </m:d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x</m:t>
                              </m:r>
                              <m:r>
                                <a:rPr lang="en-CA" sz="2400">
                                  <a:effectLst/>
                                  <a:latin typeface="Cambria Math" panose="02040503050406030204" pitchFamily="18" charset="0"/>
                                  <a:ea typeface="Aptos" panose="020B0004020202020204" pitchFamily="34" charset="0"/>
                                  <a:cs typeface="Arial" panose="020B0604020202020204" pitchFamily="34" charset="0"/>
                                </a:rPr>
                                <m:t>,</m:t>
                              </m:r>
                              <m:r>
                                <m:rPr>
                                  <m:sty m:val="p"/>
                                </m:rPr>
                                <a:rPr lang="en-CA" sz="2400">
                                  <a:effectLst/>
                                  <a:latin typeface="Cambria Math" panose="02040503050406030204" pitchFamily="18" charset="0"/>
                                  <a:ea typeface="Aptos" panose="020B0004020202020204" pitchFamily="34" charset="0"/>
                                  <a:cs typeface="Arial" panose="020B0604020202020204" pitchFamily="34" charset="0"/>
                                </a:rPr>
                                <m:t>y</m:t>
                              </m:r>
                            </m:e>
                          </m:d>
                        </m:e>
                      </m:d>
                      <m:r>
                        <a:rPr lang="en-CA" sz="2400" i="1">
                          <a:effectLst/>
                          <a:latin typeface="Cambria Math" panose="02040503050406030204" pitchFamily="18" charset="0"/>
                          <a:ea typeface="Aptos" panose="020B0004020202020204" pitchFamily="34" charset="0"/>
                          <a:cs typeface="Arial" panose="020B0604020202020204" pitchFamily="34" charset="0"/>
                        </a:rPr>
                        <m:t>−</m:t>
                      </m:r>
                      <m:r>
                        <m:rPr>
                          <m:sty m:val="p"/>
                        </m:rPr>
                        <a:rPr lang="en-CA" sz="2400">
                          <a:effectLst/>
                          <a:latin typeface="Cambria Math" panose="02040503050406030204" pitchFamily="18" charset="0"/>
                          <a:ea typeface="Aptos" panose="020B0004020202020204" pitchFamily="34" charset="0"/>
                          <a:cs typeface="Arial" panose="020B0604020202020204" pitchFamily="34" charset="0"/>
                        </a:rPr>
                        <m:t>β</m:t>
                      </m:r>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D</m:t>
                          </m:r>
                        </m:e>
                        <m:sub>
                          <m:r>
                            <m:rPr>
                              <m:sty m:val="p"/>
                            </m:rPr>
                            <a:rPr lang="en-CA" sz="2400">
                              <a:effectLst/>
                              <a:latin typeface="Cambria Math" panose="02040503050406030204" pitchFamily="18" charset="0"/>
                              <a:ea typeface="Aptos" panose="020B0004020202020204" pitchFamily="34" charset="0"/>
                              <a:cs typeface="Arial" panose="020B0604020202020204" pitchFamily="34" charset="0"/>
                            </a:rPr>
                            <m:t>KL</m:t>
                          </m:r>
                        </m:sub>
                      </m:sSub>
                      <m:d>
                        <m:dPr>
                          <m:begChr m:val="["/>
                          <m:endChr m:val="]"/>
                          <m:ctrlPr>
                            <a:rPr lang="en-CA" sz="2400" i="1">
                              <a:effectLst/>
                              <a:latin typeface="Cambria Math" panose="02040503050406030204" pitchFamily="18" charset="0"/>
                            </a:rPr>
                          </m:ctrlPr>
                        </m:dPr>
                        <m:e>
                          <m:d>
                            <m:dPr>
                              <m:ctrlPr>
                                <a:rPr lang="en-CA" sz="2400" i="1">
                                  <a:effectLst/>
                                  <a:latin typeface="Cambria Math" panose="02040503050406030204" pitchFamily="18" charset="0"/>
                                </a:rPr>
                              </m:ctrlPr>
                            </m:dPr>
                            <m:e>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π</m:t>
                                  </m:r>
                                </m:e>
                                <m:sub>
                                  <m:r>
                                    <m:rPr>
                                      <m:sty m:val="p"/>
                                    </m:rPr>
                                    <a:rPr lang="en-CA" sz="2400">
                                      <a:effectLst/>
                                      <a:latin typeface="Cambria Math" panose="02040503050406030204" pitchFamily="18" charset="0"/>
                                      <a:ea typeface="Aptos" panose="020B0004020202020204" pitchFamily="34" charset="0"/>
                                      <a:cs typeface="Arial" panose="020B0604020202020204" pitchFamily="34" charset="0"/>
                                    </a:rPr>
                                    <m:t>θ</m:t>
                                  </m:r>
                                </m:sub>
                              </m:sSub>
                              <m:d>
                                <m:dPr>
                                  <m:ctrlPr>
                                    <a:rPr lang="en-CA" sz="2400" i="1">
                                      <a:effectLst/>
                                      <a:latin typeface="Cambria Math" panose="02040503050406030204" pitchFamily="18" charset="0"/>
                                    </a:rPr>
                                  </m:ctrlPr>
                                </m:d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y</m:t>
                                  </m:r>
                                </m:e>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x</m:t>
                                  </m:r>
                                </m:e>
                              </m:d>
                              <m:r>
                                <a:rPr lang="en-CA" sz="2400">
                                  <a:effectLst/>
                                  <a:latin typeface="Cambria Math" panose="02040503050406030204" pitchFamily="18" charset="0"/>
                                  <a:ea typeface="Aptos" panose="020B0004020202020204" pitchFamily="34" charset="0"/>
                                  <a:cs typeface="Arial" panose="020B0604020202020204" pitchFamily="34" charset="0"/>
                                </a:rPr>
                                <m:t> |</m:t>
                              </m:r>
                              <m:r>
                                <m:rPr>
                                  <m:lit/>
                                </m:rPr>
                                <a:rPr lang="en-CA" sz="2400">
                                  <a:effectLst/>
                                  <a:latin typeface="Cambria Math" panose="02040503050406030204" pitchFamily="18" charset="0"/>
                                  <a:ea typeface="Aptos" panose="020B0004020202020204" pitchFamily="34" charset="0"/>
                                  <a:cs typeface="Arial" panose="020B0604020202020204" pitchFamily="34" charset="0"/>
                                </a:rPr>
                                <m:t>|</m:t>
                              </m:r>
                              <m:r>
                                <a:rPr lang="en-CA" sz="2400">
                                  <a:effectLst/>
                                  <a:latin typeface="Cambria Math" panose="02040503050406030204" pitchFamily="18" charset="0"/>
                                  <a:ea typeface="Aptos" panose="020B0004020202020204" pitchFamily="34" charset="0"/>
                                  <a:cs typeface="Arial" panose="020B0604020202020204" pitchFamily="34" charset="0"/>
                                </a:rPr>
                                <m:t> </m:t>
                              </m:r>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π</m:t>
                                  </m:r>
                                </m:e>
                                <m:sub>
                                  <m:r>
                                    <m:rPr>
                                      <m:nor/>
                                    </m:rPr>
                                    <a:rPr lang="en-CA" sz="2400">
                                      <a:effectLst/>
                                      <a:latin typeface="Cambria Math" panose="02040503050406030204" pitchFamily="18" charset="0"/>
                                      <a:ea typeface="Aptos" panose="020B0004020202020204" pitchFamily="34" charset="0"/>
                                      <a:cs typeface="Arial" panose="020B0604020202020204" pitchFamily="34" charset="0"/>
                                    </a:rPr>
                                    <m:t>ref</m:t>
                                  </m:r>
                                </m:sub>
                              </m:sSub>
                              <m:d>
                                <m:dPr>
                                  <m:ctrlPr>
                                    <a:rPr lang="en-CA" sz="2400" i="1">
                                      <a:effectLst/>
                                      <a:latin typeface="Cambria Math" panose="02040503050406030204" pitchFamily="18" charset="0"/>
                                    </a:rPr>
                                  </m:ctrlPr>
                                </m:d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y</m:t>
                                  </m:r>
                                </m:e>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x</m:t>
                                  </m:r>
                                </m:e>
                              </m:d>
                            </m:e>
                          </m:d>
                        </m:e>
                      </m:d>
                    </m:oMath>
                  </m:oMathPara>
                </a14:m>
                <a:br>
                  <a:rPr lang="en-US" sz="2400">
                    <a:ea typeface="+mn-lt"/>
                    <a:cs typeface="+mn-lt"/>
                  </a:rPr>
                </a:br>
                <a:endParaRPr lang="en-US" sz="2400">
                  <a:ea typeface="+mn-lt"/>
                  <a:cs typeface="+mn-lt"/>
                </a:endParaRPr>
              </a:p>
              <a:p>
                <a:pPr algn="ctr"/>
                <a:endParaRPr lang="en-US" sz="2400">
                  <a:ea typeface="+mn-lt"/>
                  <a:cs typeface="+mn-lt"/>
                </a:endParaRPr>
              </a:p>
              <a:p>
                <a:endParaRPr lang="en-US" sz="2400">
                  <a:cs typeface="Calibri"/>
                </a:endParaRPr>
              </a:p>
              <a:p>
                <a:endParaRPr lang="en-US" sz="2400">
                  <a:cs typeface="Calibri"/>
                </a:endParaRPr>
              </a:p>
              <a:p>
                <a:endParaRPr lang="en-US" sz="2400">
                  <a:cs typeface="Calibri"/>
                </a:endParaRPr>
              </a:p>
              <a:p>
                <a:endParaRPr lang="en-US" sz="2400">
                  <a:cs typeface="Calibri"/>
                </a:endParaRPr>
              </a:p>
              <a:p>
                <a:endParaRPr lang="en-US" sz="2400">
                  <a:cs typeface="Calibri"/>
                </a:endParaRPr>
              </a:p>
            </p:txBody>
          </p:sp>
        </mc:Choice>
        <mc:Fallback xmlns="">
          <p:sp>
            <p:nvSpPr>
              <p:cNvPr id="10" name="TextBox 9">
                <a:extLst>
                  <a:ext uri="{FF2B5EF4-FFF2-40B4-BE49-F238E27FC236}">
                    <a16:creationId xmlns:a16="http://schemas.microsoft.com/office/drawing/2014/main" id="{0D8A465F-FE04-040C-8512-F04ABDB7A960}"/>
                  </a:ext>
                </a:extLst>
              </p:cNvPr>
              <p:cNvSpPr txBox="1">
                <a:spLocks noRot="1" noChangeAspect="1" noMove="1" noResize="1" noEditPoints="1" noAdjustHandles="1" noChangeArrowheads="1" noChangeShapeType="1" noTextEdit="1"/>
              </p:cNvSpPr>
              <p:nvPr/>
            </p:nvSpPr>
            <p:spPr>
              <a:xfrm>
                <a:off x="832554" y="1608666"/>
                <a:ext cx="9073445" cy="3644844"/>
              </a:xfrm>
              <a:prstGeom prst="rect">
                <a:avLst/>
              </a:prstGeom>
              <a:blipFill>
                <a:blip r:embed="rId2"/>
                <a:stretch>
                  <a:fillRect l="-1075" t="-1338"/>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875993B1-0447-883A-D8FD-764B3E66745A}"/>
              </a:ext>
            </a:extLst>
          </p:cNvPr>
          <p:cNvSpPr/>
          <p:nvPr/>
        </p:nvSpPr>
        <p:spPr>
          <a:xfrm>
            <a:off x="5685039" y="2414969"/>
            <a:ext cx="3674861" cy="556831"/>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40CA046-8A2D-844E-C78C-CA47FD3D8F30}"/>
              </a:ext>
            </a:extLst>
          </p:cNvPr>
          <p:cNvSpPr txBox="1"/>
          <p:nvPr/>
        </p:nvSpPr>
        <p:spPr>
          <a:xfrm>
            <a:off x="4845903" y="3296502"/>
            <a:ext cx="534537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C00000"/>
                </a:solidFill>
                <a:ea typeface="+mn-lt"/>
                <a:cs typeface="+mn-lt"/>
              </a:rPr>
              <a:t>Optimal policy shouldn't be too different</a:t>
            </a:r>
          </a:p>
          <a:p>
            <a:pPr algn="ctr"/>
            <a:r>
              <a:rPr lang="en-US" b="1">
                <a:solidFill>
                  <a:srgbClr val="C00000"/>
                </a:solidFill>
                <a:ea typeface="+mn-lt"/>
                <a:cs typeface="+mn-lt"/>
              </a:rPr>
              <a:t> from reference policy</a:t>
            </a:r>
            <a:endParaRPr lang="en-US" b="1">
              <a:ea typeface="+mn-lt"/>
              <a:cs typeface="+mn-lt"/>
            </a:endParaRPr>
          </a:p>
          <a:p>
            <a:pPr algn="l"/>
            <a:endParaRPr lang="en-US">
              <a:cs typeface="Calibri"/>
            </a:endParaRPr>
          </a:p>
        </p:txBody>
      </p:sp>
    </p:spTree>
    <p:extLst>
      <p:ext uri="{BB962C8B-B14F-4D97-AF65-F5344CB8AC3E}">
        <p14:creationId xmlns:p14="http://schemas.microsoft.com/office/powerpoint/2010/main" val="388824995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CABC1-BF0A-4CB0-E7F9-C163742A8C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A72273-7F61-28C3-01A8-3752572959CF}"/>
              </a:ext>
            </a:extLst>
          </p:cNvPr>
          <p:cNvSpPr>
            <a:spLocks noGrp="1"/>
          </p:cNvSpPr>
          <p:nvPr>
            <p:ph type="title"/>
          </p:nvPr>
        </p:nvSpPr>
        <p:spPr/>
        <p:txBody>
          <a:bodyPr/>
          <a:lstStyle/>
          <a:p>
            <a:r>
              <a:rPr lang="en-US">
                <a:cs typeface="Calibri Light"/>
              </a:rPr>
              <a:t>DPO derivation</a:t>
            </a:r>
            <a:endParaRPr lang="en-US"/>
          </a:p>
        </p:txBody>
      </p:sp>
      <p:sp>
        <p:nvSpPr>
          <p:cNvPr id="4" name="Date Placeholder 3">
            <a:extLst>
              <a:ext uri="{FF2B5EF4-FFF2-40B4-BE49-F238E27FC236}">
                <a16:creationId xmlns:a16="http://schemas.microsoft.com/office/drawing/2014/main" id="{D884FAD3-5C09-22B4-4086-AE183AF59F5A}"/>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5AA05271-B3D1-A96E-3F16-4C3B93ED1F67}"/>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DF062FD6-0AA2-8202-D1A3-B0FA7118491C}"/>
              </a:ext>
            </a:extLst>
          </p:cNvPr>
          <p:cNvSpPr>
            <a:spLocks noGrp="1"/>
          </p:cNvSpPr>
          <p:nvPr>
            <p:ph type="sldNum" sz="quarter" idx="12"/>
          </p:nvPr>
        </p:nvSpPr>
        <p:spPr/>
        <p:txBody>
          <a:bodyPr/>
          <a:lstStyle/>
          <a:p>
            <a:fld id="{D4F24A5E-B0D2-394D-9970-9AE06BCB59C1}" type="slidenum">
              <a:rPr lang="en-US" smtClean="0"/>
              <a:t>94</a:t>
            </a:fld>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A18B2C1-61BA-C2D0-75A3-1A9C62434D19}"/>
                  </a:ext>
                </a:extLst>
              </p:cNvPr>
              <p:cNvSpPr txBox="1"/>
              <p:nvPr/>
            </p:nvSpPr>
            <p:spPr>
              <a:xfrm>
                <a:off x="832554" y="1608666"/>
                <a:ext cx="9073445" cy="4497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Calibri"/>
                  </a:rPr>
                  <a:t>Conversion of the RLHF optimization problem:</a:t>
                </a:r>
              </a:p>
              <a:p>
                <a:endParaRPr lang="en-US" sz="2400">
                  <a:cs typeface="Calibri"/>
                </a:endParaRPr>
              </a:p>
              <a:p>
                <a:pPr algn="ctr"/>
                <a14:m>
                  <m:oMathPara xmlns:m="http://schemas.openxmlformats.org/officeDocument/2006/math">
                    <m:oMathParaPr>
                      <m:jc m:val="centerGroup"/>
                    </m:oMathParaPr>
                    <m:oMath xmlns:m="http://schemas.openxmlformats.org/officeDocument/2006/math">
                      <m:r>
                        <m:rPr>
                          <m:sty m:val="p"/>
                        </m:rPr>
                        <a:rPr lang="en-CA" sz="2400" smtClean="0">
                          <a:effectLst/>
                          <a:latin typeface="Cambria Math" panose="02040503050406030204" pitchFamily="18" charset="0"/>
                          <a:ea typeface="Aptos" panose="020B0004020202020204" pitchFamily="34" charset="0"/>
                          <a:cs typeface="Arial" panose="020B0604020202020204" pitchFamily="34" charset="0"/>
                        </a:rPr>
                        <m:t>ma</m:t>
                      </m:r>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x</m:t>
                          </m:r>
                        </m:e>
                        <m:sub>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π</m:t>
                              </m:r>
                            </m:e>
                            <m:sub>
                              <m:r>
                                <m:rPr>
                                  <m:sty m:val="p"/>
                                </m:rPr>
                                <a:rPr lang="en-CA" sz="2400">
                                  <a:effectLst/>
                                  <a:latin typeface="Cambria Math" panose="02040503050406030204" pitchFamily="18" charset="0"/>
                                  <a:ea typeface="Aptos" panose="020B0004020202020204" pitchFamily="34" charset="0"/>
                                  <a:cs typeface="Arial" panose="020B0604020202020204" pitchFamily="34" charset="0"/>
                                </a:rPr>
                                <m:t>θ</m:t>
                              </m:r>
                            </m:sub>
                          </m:sSub>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E</m:t>
                              </m:r>
                            </m:e>
                            <m:sub>
                              <m:r>
                                <m:rPr>
                                  <m:sty m:val="p"/>
                                </m:rPr>
                                <a:rPr lang="en-CA" sz="2400">
                                  <a:effectLst/>
                                  <a:latin typeface="Cambria Math" panose="02040503050406030204" pitchFamily="18" charset="0"/>
                                  <a:ea typeface="Aptos" panose="020B0004020202020204" pitchFamily="34" charset="0"/>
                                  <a:cs typeface="Arial" panose="020B0604020202020204" pitchFamily="34" charset="0"/>
                                </a:rPr>
                                <m:t>x</m:t>
                              </m:r>
                              <m:r>
                                <a:rPr lang="en-CA" sz="2400">
                                  <a:effectLst/>
                                  <a:latin typeface="Cambria Math" panose="02040503050406030204" pitchFamily="18" charset="0"/>
                                  <a:ea typeface="Aptos" panose="020B0004020202020204" pitchFamily="34" charset="0"/>
                                  <a:cs typeface="Arial" panose="020B0604020202020204" pitchFamily="34" charset="0"/>
                                </a:rPr>
                                <m:t>∼</m:t>
                              </m:r>
                              <m:r>
                                <a:rPr lang="en-CA" sz="2400" i="1">
                                  <a:effectLst/>
                                  <a:latin typeface="Cambria Math" panose="02040503050406030204" pitchFamily="18" charset="0"/>
                                  <a:ea typeface="Aptos" panose="020B0004020202020204" pitchFamily="34" charset="0"/>
                                  <a:cs typeface="Arial" panose="020B0604020202020204" pitchFamily="34" charset="0"/>
                                </a:rPr>
                                <m:t>𝔻</m:t>
                              </m:r>
                              <m:r>
                                <a:rPr lang="en-CA" sz="2400">
                                  <a:effectLst/>
                                  <a:latin typeface="Cambria Math" panose="02040503050406030204" pitchFamily="18" charset="0"/>
                                  <a:ea typeface="Aptos" panose="020B0004020202020204" pitchFamily="34" charset="0"/>
                                  <a:cs typeface="Arial" panose="020B0604020202020204" pitchFamily="34" charset="0"/>
                                </a:rPr>
                                <m:t>,</m:t>
                              </m:r>
                              <m:r>
                                <m:rPr>
                                  <m:sty m:val="p"/>
                                </m:rPr>
                                <a:rPr lang="en-CA" sz="2400">
                                  <a:effectLst/>
                                  <a:latin typeface="Cambria Math" panose="02040503050406030204" pitchFamily="18" charset="0"/>
                                  <a:ea typeface="Aptos" panose="020B0004020202020204" pitchFamily="34" charset="0"/>
                                  <a:cs typeface="Arial" panose="020B0604020202020204" pitchFamily="34" charset="0"/>
                                </a:rPr>
                                <m:t>y</m:t>
                              </m:r>
                              <m:r>
                                <a:rPr lang="en-CA" sz="2400">
                                  <a:effectLst/>
                                  <a:latin typeface="Cambria Math" panose="02040503050406030204" pitchFamily="18" charset="0"/>
                                  <a:ea typeface="Aptos" panose="020B0004020202020204" pitchFamily="34" charset="0"/>
                                  <a:cs typeface="Arial" panose="020B0604020202020204" pitchFamily="34" charset="0"/>
                                </a:rPr>
                                <m:t>∼</m:t>
                              </m:r>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π</m:t>
                                  </m:r>
                                </m:e>
                                <m:sub>
                                  <m:r>
                                    <m:rPr>
                                      <m:sty m:val="p"/>
                                    </m:rPr>
                                    <a:rPr lang="en-CA" sz="2400">
                                      <a:effectLst/>
                                      <a:latin typeface="Cambria Math" panose="02040503050406030204" pitchFamily="18" charset="0"/>
                                      <a:ea typeface="Aptos" panose="020B0004020202020204" pitchFamily="34" charset="0"/>
                                      <a:cs typeface="Arial" panose="020B0604020202020204" pitchFamily="34" charset="0"/>
                                    </a:rPr>
                                    <m:t>θ</m:t>
                                  </m:r>
                                </m:sub>
                              </m:sSub>
                              <m:d>
                                <m:dPr>
                                  <m:ctrlPr>
                                    <a:rPr lang="en-CA" sz="2400" i="1">
                                      <a:effectLst/>
                                      <a:latin typeface="Cambria Math" panose="02040503050406030204" pitchFamily="18" charset="0"/>
                                    </a:rPr>
                                  </m:ctrlPr>
                                </m:d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y</m:t>
                                  </m:r>
                                </m:e>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x</m:t>
                                  </m:r>
                                </m:e>
                              </m:d>
                            </m:sub>
                          </m:sSub>
                        </m:sub>
                      </m:sSub>
                      <m:d>
                        <m:dPr>
                          <m:begChr m:val="["/>
                          <m:endChr m:val="]"/>
                          <m:ctrlPr>
                            <a:rPr lang="en-CA" sz="2400" i="1">
                              <a:effectLst/>
                              <a:latin typeface="Cambria Math" panose="02040503050406030204" pitchFamily="18" charset="0"/>
                            </a:rPr>
                          </m:ctrlPr>
                        </m:dPr>
                        <m:e>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r</m:t>
                              </m:r>
                            </m:e>
                            <m:sub>
                              <m:r>
                                <m:rPr>
                                  <m:sty m:val="p"/>
                                </m:rPr>
                                <a:rPr lang="en-CA" sz="2400">
                                  <a:effectLst/>
                                  <a:latin typeface="Cambria Math" panose="02040503050406030204" pitchFamily="18" charset="0"/>
                                  <a:ea typeface="Aptos" panose="020B0004020202020204" pitchFamily="34" charset="0"/>
                                  <a:cs typeface="Arial" panose="020B0604020202020204" pitchFamily="34" charset="0"/>
                                </a:rPr>
                                <m:t>ϕ</m:t>
                              </m:r>
                            </m:sub>
                          </m:sSub>
                          <m:d>
                            <m:dPr>
                              <m:ctrlPr>
                                <a:rPr lang="en-CA" sz="2400" i="1">
                                  <a:effectLst/>
                                  <a:latin typeface="Cambria Math" panose="02040503050406030204" pitchFamily="18" charset="0"/>
                                </a:rPr>
                              </m:ctrlPr>
                            </m:d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x</m:t>
                              </m:r>
                              <m:r>
                                <a:rPr lang="en-CA" sz="2400">
                                  <a:effectLst/>
                                  <a:latin typeface="Cambria Math" panose="02040503050406030204" pitchFamily="18" charset="0"/>
                                  <a:ea typeface="Aptos" panose="020B0004020202020204" pitchFamily="34" charset="0"/>
                                  <a:cs typeface="Arial" panose="020B0604020202020204" pitchFamily="34" charset="0"/>
                                </a:rPr>
                                <m:t>,</m:t>
                              </m:r>
                              <m:r>
                                <m:rPr>
                                  <m:sty m:val="p"/>
                                </m:rPr>
                                <a:rPr lang="en-CA" sz="2400">
                                  <a:effectLst/>
                                  <a:latin typeface="Cambria Math" panose="02040503050406030204" pitchFamily="18" charset="0"/>
                                  <a:ea typeface="Aptos" panose="020B0004020202020204" pitchFamily="34" charset="0"/>
                                  <a:cs typeface="Arial" panose="020B0604020202020204" pitchFamily="34" charset="0"/>
                                </a:rPr>
                                <m:t>y</m:t>
                              </m:r>
                            </m:e>
                          </m:d>
                        </m:e>
                      </m:d>
                      <m:r>
                        <a:rPr lang="en-CA" sz="2400" i="1">
                          <a:effectLst/>
                          <a:latin typeface="Cambria Math" panose="02040503050406030204" pitchFamily="18" charset="0"/>
                          <a:ea typeface="Aptos" panose="020B0004020202020204" pitchFamily="34" charset="0"/>
                          <a:cs typeface="Arial" panose="020B0604020202020204" pitchFamily="34" charset="0"/>
                        </a:rPr>
                        <m:t>−</m:t>
                      </m:r>
                      <m:r>
                        <m:rPr>
                          <m:sty m:val="p"/>
                        </m:rPr>
                        <a:rPr lang="en-CA" sz="2400">
                          <a:effectLst/>
                          <a:latin typeface="Cambria Math" panose="02040503050406030204" pitchFamily="18" charset="0"/>
                          <a:ea typeface="Aptos" panose="020B0004020202020204" pitchFamily="34" charset="0"/>
                          <a:cs typeface="Arial" panose="020B0604020202020204" pitchFamily="34" charset="0"/>
                        </a:rPr>
                        <m:t>β</m:t>
                      </m:r>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D</m:t>
                          </m:r>
                        </m:e>
                        <m:sub>
                          <m:r>
                            <m:rPr>
                              <m:sty m:val="p"/>
                            </m:rPr>
                            <a:rPr lang="en-CA" sz="2400">
                              <a:effectLst/>
                              <a:latin typeface="Cambria Math" panose="02040503050406030204" pitchFamily="18" charset="0"/>
                              <a:ea typeface="Aptos" panose="020B0004020202020204" pitchFamily="34" charset="0"/>
                              <a:cs typeface="Arial" panose="020B0604020202020204" pitchFamily="34" charset="0"/>
                            </a:rPr>
                            <m:t>KL</m:t>
                          </m:r>
                        </m:sub>
                      </m:sSub>
                      <m:d>
                        <m:dPr>
                          <m:begChr m:val="["/>
                          <m:endChr m:val="]"/>
                          <m:ctrlPr>
                            <a:rPr lang="en-CA" sz="2400" i="1">
                              <a:effectLst/>
                              <a:latin typeface="Cambria Math" panose="02040503050406030204" pitchFamily="18" charset="0"/>
                            </a:rPr>
                          </m:ctrlPr>
                        </m:dPr>
                        <m:e>
                          <m:d>
                            <m:dPr>
                              <m:ctrlPr>
                                <a:rPr lang="en-CA" sz="2400" i="1">
                                  <a:effectLst/>
                                  <a:latin typeface="Cambria Math" panose="02040503050406030204" pitchFamily="18" charset="0"/>
                                </a:rPr>
                              </m:ctrlPr>
                            </m:dPr>
                            <m:e>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π</m:t>
                                  </m:r>
                                </m:e>
                                <m:sub>
                                  <m:r>
                                    <m:rPr>
                                      <m:sty m:val="p"/>
                                    </m:rPr>
                                    <a:rPr lang="en-CA" sz="2400">
                                      <a:effectLst/>
                                      <a:latin typeface="Cambria Math" panose="02040503050406030204" pitchFamily="18" charset="0"/>
                                      <a:ea typeface="Aptos" panose="020B0004020202020204" pitchFamily="34" charset="0"/>
                                      <a:cs typeface="Arial" panose="020B0604020202020204" pitchFamily="34" charset="0"/>
                                    </a:rPr>
                                    <m:t>θ</m:t>
                                  </m:r>
                                </m:sub>
                              </m:sSub>
                              <m:d>
                                <m:dPr>
                                  <m:ctrlPr>
                                    <a:rPr lang="en-CA" sz="2400" i="1">
                                      <a:effectLst/>
                                      <a:latin typeface="Cambria Math" panose="02040503050406030204" pitchFamily="18" charset="0"/>
                                    </a:rPr>
                                  </m:ctrlPr>
                                </m:d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y</m:t>
                                  </m:r>
                                </m:e>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x</m:t>
                                  </m:r>
                                </m:e>
                              </m:d>
                              <m:r>
                                <a:rPr lang="en-CA" sz="2400">
                                  <a:effectLst/>
                                  <a:latin typeface="Cambria Math" panose="02040503050406030204" pitchFamily="18" charset="0"/>
                                  <a:ea typeface="Aptos" panose="020B0004020202020204" pitchFamily="34" charset="0"/>
                                  <a:cs typeface="Arial" panose="020B0604020202020204" pitchFamily="34" charset="0"/>
                                </a:rPr>
                                <m:t> |</m:t>
                              </m:r>
                              <m:r>
                                <m:rPr>
                                  <m:lit/>
                                </m:rPr>
                                <a:rPr lang="en-CA" sz="2400">
                                  <a:effectLst/>
                                  <a:latin typeface="Cambria Math" panose="02040503050406030204" pitchFamily="18" charset="0"/>
                                  <a:ea typeface="Aptos" panose="020B0004020202020204" pitchFamily="34" charset="0"/>
                                  <a:cs typeface="Arial" panose="020B0604020202020204" pitchFamily="34" charset="0"/>
                                </a:rPr>
                                <m:t>|</m:t>
                              </m:r>
                              <m:r>
                                <a:rPr lang="en-CA" sz="2400">
                                  <a:effectLst/>
                                  <a:latin typeface="Cambria Math" panose="02040503050406030204" pitchFamily="18" charset="0"/>
                                  <a:ea typeface="Aptos" panose="020B0004020202020204" pitchFamily="34" charset="0"/>
                                  <a:cs typeface="Arial" panose="020B0604020202020204" pitchFamily="34" charset="0"/>
                                </a:rPr>
                                <m:t> </m:t>
                              </m:r>
                              <m:sSub>
                                <m:sSubPr>
                                  <m:ctrlPr>
                                    <a:rPr lang="en-CA" sz="2400" i="1">
                                      <a:effectLst/>
                                      <a:latin typeface="Cambria Math" panose="02040503050406030204" pitchFamily="18" charset="0"/>
                                    </a:rPr>
                                  </m:ctrlPr>
                                </m:sSub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π</m:t>
                                  </m:r>
                                </m:e>
                                <m:sub>
                                  <m:r>
                                    <m:rPr>
                                      <m:nor/>
                                    </m:rPr>
                                    <a:rPr lang="en-CA" sz="2400">
                                      <a:effectLst/>
                                      <a:latin typeface="Cambria Math" panose="02040503050406030204" pitchFamily="18" charset="0"/>
                                      <a:ea typeface="Aptos" panose="020B0004020202020204" pitchFamily="34" charset="0"/>
                                      <a:cs typeface="Arial" panose="020B0604020202020204" pitchFamily="34" charset="0"/>
                                    </a:rPr>
                                    <m:t>ref</m:t>
                                  </m:r>
                                </m:sub>
                              </m:sSub>
                              <m:d>
                                <m:dPr>
                                  <m:ctrlPr>
                                    <a:rPr lang="en-CA" sz="2400" i="1">
                                      <a:effectLst/>
                                      <a:latin typeface="Cambria Math" panose="02040503050406030204" pitchFamily="18" charset="0"/>
                                    </a:rPr>
                                  </m:ctrlPr>
                                </m:dPr>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y</m:t>
                                  </m:r>
                                </m:e>
                                <m:e>
                                  <m:r>
                                    <m:rPr>
                                      <m:sty m:val="p"/>
                                    </m:rPr>
                                    <a:rPr lang="en-CA" sz="2400">
                                      <a:effectLst/>
                                      <a:latin typeface="Cambria Math" panose="02040503050406030204" pitchFamily="18" charset="0"/>
                                      <a:ea typeface="Aptos" panose="020B0004020202020204" pitchFamily="34" charset="0"/>
                                      <a:cs typeface="Arial" panose="020B0604020202020204" pitchFamily="34" charset="0"/>
                                    </a:rPr>
                                    <m:t>x</m:t>
                                  </m:r>
                                </m:e>
                              </m:d>
                            </m:e>
                          </m:d>
                        </m:e>
                      </m:d>
                    </m:oMath>
                  </m:oMathPara>
                </a14:m>
                <a:br>
                  <a:rPr lang="en-US" sz="2400">
                    <a:ea typeface="+mn-lt"/>
                    <a:cs typeface="+mn-lt"/>
                  </a:rPr>
                </a:br>
                <a:endParaRPr lang="en-US" sz="2400">
                  <a:ea typeface="+mn-lt"/>
                  <a:cs typeface="+mn-lt"/>
                </a:endParaRPr>
              </a:p>
              <a:p>
                <a:pPr algn="ctr"/>
                <a:endParaRPr lang="en-US" sz="2400">
                  <a:ea typeface="+mn-lt"/>
                  <a:cs typeface="+mn-lt"/>
                </a:endParaRPr>
              </a:p>
              <a:p>
                <a:endParaRPr lang="en-US" sz="2400">
                  <a:cs typeface="Calibri"/>
                </a:endParaRPr>
              </a:p>
              <a:p>
                <a:endParaRPr lang="en-US" sz="2400">
                  <a:cs typeface="Calibri"/>
                </a:endParaRPr>
              </a:p>
              <a:p>
                <a:r>
                  <a:rPr lang="en-US" sz="2000">
                    <a:cs typeface="Calibri"/>
                  </a:rPr>
                  <a:t>                                             </a:t>
                </a:r>
                <a14:m>
                  <m:oMath xmlns:m="http://schemas.openxmlformats.org/officeDocument/2006/math">
                    <m:sSub>
                      <m:sSubPr>
                        <m:ctrlPr>
                          <a:rPr lang="en-CA" sz="2800" i="1" smtClean="0">
                            <a:effectLst/>
                            <a:latin typeface="Cambria Math" panose="02040503050406030204" pitchFamily="18" charset="0"/>
                            <a:ea typeface="Times New Roman" panose="02020603050405020304" pitchFamily="18" charset="0"/>
                          </a:rPr>
                        </m:ctrlPr>
                      </m:sSubPr>
                      <m:e>
                        <m:r>
                          <a:rPr lang="en-CA" sz="2800" b="0" i="0" smtClean="0">
                            <a:effectLst/>
                            <a:latin typeface="Cambria Math" panose="02040503050406030204" pitchFamily="18" charset="0"/>
                            <a:ea typeface="Times New Roman" panose="02020603050405020304" pitchFamily="18" charset="0"/>
                          </a:rPr>
                          <m:t> </m:t>
                        </m:r>
                        <m:r>
                          <m:rPr>
                            <m:sty m:val="p"/>
                          </m:rPr>
                          <a:rPr lang="en-CA" sz="2000">
                            <a:effectLst/>
                            <a:latin typeface="Cambria Math" panose="02040503050406030204" pitchFamily="18" charset="0"/>
                            <a:ea typeface="Times New Roman" panose="02020603050405020304" pitchFamily="18" charset="0"/>
                            <a:cs typeface="Arial" panose="020B0604020202020204" pitchFamily="34" charset="0"/>
                          </a:rPr>
                          <m:t>π</m:t>
                        </m:r>
                      </m:e>
                      <m:sub>
                        <m:r>
                          <a:rPr lang="en-CA" sz="2000" i="1">
                            <a:effectLst/>
                            <a:latin typeface="Cambria Math" panose="02040503050406030204" pitchFamily="18" charset="0"/>
                            <a:ea typeface="Times New Roman" panose="02020603050405020304" pitchFamily="18" charset="0"/>
                            <a:cs typeface="Arial" panose="020B0604020202020204" pitchFamily="34" charset="0"/>
                          </a:rPr>
                          <m:t>𝑟</m:t>
                        </m:r>
                      </m:sub>
                    </m:sSub>
                    <m:d>
                      <m:dPr>
                        <m:ctrlPr>
                          <a:rPr lang="en-CA" sz="2800" i="1">
                            <a:effectLst/>
                            <a:latin typeface="Cambria Math" panose="02040503050406030204" pitchFamily="18" charset="0"/>
                            <a:ea typeface="Times New Roman" panose="02020603050405020304" pitchFamily="18" charset="0"/>
                          </a:rPr>
                        </m:ctrlPr>
                      </m:dPr>
                      <m:e>
                        <m:r>
                          <a:rPr lang="en-CA" sz="2000" i="1">
                            <a:effectLst/>
                            <a:latin typeface="Cambria Math" panose="02040503050406030204" pitchFamily="18" charset="0"/>
                            <a:ea typeface="Times New Roman" panose="02020603050405020304" pitchFamily="18" charset="0"/>
                            <a:cs typeface="Arial" panose="020B0604020202020204" pitchFamily="34" charset="0"/>
                          </a:rPr>
                          <m:t>𝑦</m:t>
                        </m:r>
                      </m:e>
                      <m:e>
                        <m:r>
                          <a:rPr lang="en-CA" sz="2000" i="1">
                            <a:effectLst/>
                            <a:latin typeface="Cambria Math" panose="02040503050406030204" pitchFamily="18" charset="0"/>
                            <a:ea typeface="Times New Roman" panose="02020603050405020304" pitchFamily="18" charset="0"/>
                            <a:cs typeface="Arial" panose="020B0604020202020204" pitchFamily="34" charset="0"/>
                          </a:rPr>
                          <m:t>𝑥</m:t>
                        </m:r>
                      </m:e>
                    </m:d>
                    <m:r>
                      <a:rPr lang="en-CA" sz="20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CA" sz="2800" i="1">
                            <a:effectLst/>
                            <a:latin typeface="Cambria Math" panose="02040503050406030204" pitchFamily="18" charset="0"/>
                            <a:ea typeface="Times New Roman" panose="02020603050405020304" pitchFamily="18" charset="0"/>
                          </a:rPr>
                        </m:ctrlPr>
                      </m:fPr>
                      <m:num>
                        <m:r>
                          <a:rPr lang="en-CA" sz="2000" i="1">
                            <a:effectLst/>
                            <a:latin typeface="Cambria Math" panose="02040503050406030204" pitchFamily="18" charset="0"/>
                            <a:ea typeface="Times New Roman" panose="02020603050405020304" pitchFamily="18" charset="0"/>
                            <a:cs typeface="Arial" panose="020B0604020202020204" pitchFamily="34" charset="0"/>
                          </a:rPr>
                          <m:t>1</m:t>
                        </m:r>
                      </m:num>
                      <m:den>
                        <m:r>
                          <a:rPr lang="en-CA" sz="2000" i="1">
                            <a:effectLst/>
                            <a:latin typeface="Cambria Math" panose="02040503050406030204" pitchFamily="18" charset="0"/>
                            <a:ea typeface="Times New Roman" panose="02020603050405020304" pitchFamily="18" charset="0"/>
                            <a:cs typeface="Arial" panose="020B0604020202020204" pitchFamily="34" charset="0"/>
                          </a:rPr>
                          <m:t>𝑍</m:t>
                        </m:r>
                        <m:d>
                          <m:dPr>
                            <m:ctrlPr>
                              <a:rPr lang="en-CA" sz="2800" i="1">
                                <a:effectLst/>
                                <a:latin typeface="Cambria Math" panose="02040503050406030204" pitchFamily="18" charset="0"/>
                                <a:ea typeface="Times New Roman" panose="02020603050405020304" pitchFamily="18" charset="0"/>
                              </a:rPr>
                            </m:ctrlPr>
                          </m:dPr>
                          <m:e>
                            <m:r>
                              <a:rPr lang="en-CA" sz="2000" i="1">
                                <a:effectLst/>
                                <a:latin typeface="Cambria Math" panose="02040503050406030204" pitchFamily="18" charset="0"/>
                                <a:ea typeface="Times New Roman" panose="02020603050405020304" pitchFamily="18" charset="0"/>
                                <a:cs typeface="Arial" panose="020B0604020202020204" pitchFamily="34" charset="0"/>
                              </a:rPr>
                              <m:t>𝑥</m:t>
                            </m:r>
                          </m:e>
                        </m:d>
                      </m:den>
                    </m:f>
                    <m:sSub>
                      <m:sSubPr>
                        <m:ctrlPr>
                          <a:rPr lang="en-CA" sz="2800" i="1">
                            <a:effectLst/>
                            <a:latin typeface="Cambria Math" panose="02040503050406030204" pitchFamily="18" charset="0"/>
                            <a:ea typeface="Times New Roman" panose="02020603050405020304" pitchFamily="18" charset="0"/>
                          </a:rPr>
                        </m:ctrlPr>
                      </m:sSubPr>
                      <m:e>
                        <m:r>
                          <m:rPr>
                            <m:sty m:val="p"/>
                          </m:rPr>
                          <a:rPr lang="en-CA" sz="2000">
                            <a:effectLst/>
                            <a:latin typeface="Cambria Math" panose="02040503050406030204" pitchFamily="18" charset="0"/>
                            <a:ea typeface="Times New Roman" panose="02020603050405020304" pitchFamily="18" charset="0"/>
                            <a:cs typeface="Arial" panose="020B0604020202020204" pitchFamily="34" charset="0"/>
                          </a:rPr>
                          <m:t>π</m:t>
                        </m:r>
                      </m:e>
                      <m:sub>
                        <m:r>
                          <m:rPr>
                            <m:nor/>
                          </m:rPr>
                          <a:rPr lang="en-CA" sz="2000">
                            <a:effectLst/>
                            <a:latin typeface="Cambria Math" panose="02040503050406030204" pitchFamily="18" charset="0"/>
                            <a:ea typeface="Times New Roman" panose="02020603050405020304" pitchFamily="18" charset="0"/>
                            <a:cs typeface="Arial" panose="020B0604020202020204" pitchFamily="34" charset="0"/>
                          </a:rPr>
                          <m:t>ref</m:t>
                        </m:r>
                      </m:sub>
                    </m:sSub>
                    <m:d>
                      <m:dPr>
                        <m:ctrlPr>
                          <a:rPr lang="en-CA" sz="2800" i="1">
                            <a:effectLst/>
                            <a:latin typeface="Cambria Math" panose="02040503050406030204" pitchFamily="18" charset="0"/>
                            <a:ea typeface="Times New Roman" panose="02020603050405020304" pitchFamily="18" charset="0"/>
                          </a:rPr>
                        </m:ctrlPr>
                      </m:dPr>
                      <m:e>
                        <m:r>
                          <a:rPr lang="en-CA" sz="2000" i="1">
                            <a:effectLst/>
                            <a:latin typeface="Cambria Math" panose="02040503050406030204" pitchFamily="18" charset="0"/>
                            <a:ea typeface="Times New Roman" panose="02020603050405020304" pitchFamily="18" charset="0"/>
                            <a:cs typeface="Arial" panose="020B0604020202020204" pitchFamily="34" charset="0"/>
                          </a:rPr>
                          <m:t>𝑦</m:t>
                        </m:r>
                      </m:e>
                      <m:e>
                        <m:r>
                          <a:rPr lang="en-CA" sz="2000" i="1">
                            <a:effectLst/>
                            <a:latin typeface="Cambria Math" panose="02040503050406030204" pitchFamily="18" charset="0"/>
                            <a:ea typeface="Times New Roman" panose="02020603050405020304" pitchFamily="18" charset="0"/>
                            <a:cs typeface="Arial" panose="020B0604020202020204" pitchFamily="34" charset="0"/>
                          </a:rPr>
                          <m:t>𝑥</m:t>
                        </m:r>
                      </m:e>
                    </m:d>
                    <m:func>
                      <m:funcPr>
                        <m:ctrlPr>
                          <a:rPr lang="en-CA" sz="2800" i="1">
                            <a:effectLst/>
                            <a:latin typeface="Cambria Math" panose="02040503050406030204" pitchFamily="18" charset="0"/>
                            <a:ea typeface="Times New Roman" panose="02020603050405020304" pitchFamily="18" charset="0"/>
                          </a:rPr>
                        </m:ctrlPr>
                      </m:funcPr>
                      <m:fName>
                        <m:r>
                          <m:rPr>
                            <m:sty m:val="p"/>
                          </m:rPr>
                          <a:rPr lang="en-CA" sz="2000">
                            <a:effectLst/>
                            <a:latin typeface="Cambria Math" panose="02040503050406030204" pitchFamily="18" charset="0"/>
                            <a:ea typeface="Times New Roman" panose="02020603050405020304" pitchFamily="18" charset="0"/>
                            <a:cs typeface="Arial" panose="020B0604020202020204" pitchFamily="34" charset="0"/>
                          </a:rPr>
                          <m:t>exp</m:t>
                        </m:r>
                      </m:fName>
                      <m:e>
                        <m:d>
                          <m:dPr>
                            <m:ctrlPr>
                              <a:rPr lang="en-CA" sz="2800" i="1">
                                <a:effectLst/>
                                <a:latin typeface="Cambria Math" panose="02040503050406030204" pitchFamily="18" charset="0"/>
                                <a:ea typeface="Times New Roman" panose="02020603050405020304" pitchFamily="18" charset="0"/>
                              </a:rPr>
                            </m:ctrlPr>
                          </m:dPr>
                          <m:e>
                            <m:f>
                              <m:fPr>
                                <m:ctrlPr>
                                  <a:rPr lang="en-CA" sz="2800" i="1">
                                    <a:effectLst/>
                                    <a:latin typeface="Cambria Math" panose="02040503050406030204" pitchFamily="18" charset="0"/>
                                    <a:ea typeface="Times New Roman" panose="02020603050405020304" pitchFamily="18" charset="0"/>
                                  </a:rPr>
                                </m:ctrlPr>
                              </m:fPr>
                              <m:num>
                                <m:r>
                                  <a:rPr lang="en-CA" sz="2000" i="1">
                                    <a:effectLst/>
                                    <a:latin typeface="Cambria Math" panose="02040503050406030204" pitchFamily="18" charset="0"/>
                                    <a:ea typeface="Times New Roman" panose="02020603050405020304" pitchFamily="18" charset="0"/>
                                    <a:cs typeface="Arial" panose="020B0604020202020204" pitchFamily="34" charset="0"/>
                                  </a:rPr>
                                  <m:t>1</m:t>
                                </m:r>
                              </m:num>
                              <m:den>
                                <m:r>
                                  <m:rPr>
                                    <m:sty m:val="p"/>
                                  </m:rPr>
                                  <a:rPr lang="en-CA" sz="2000">
                                    <a:effectLst/>
                                    <a:latin typeface="Cambria Math" panose="02040503050406030204" pitchFamily="18" charset="0"/>
                                    <a:ea typeface="Times New Roman" panose="02020603050405020304" pitchFamily="18" charset="0"/>
                                    <a:cs typeface="Arial" panose="020B0604020202020204" pitchFamily="34" charset="0"/>
                                  </a:rPr>
                                  <m:t>β</m:t>
                                </m:r>
                              </m:den>
                            </m:f>
                            <m:r>
                              <a:rPr lang="en-CA" sz="2000" i="1">
                                <a:effectLst/>
                                <a:latin typeface="Cambria Math" panose="02040503050406030204" pitchFamily="18" charset="0"/>
                                <a:ea typeface="Times New Roman" panose="02020603050405020304" pitchFamily="18" charset="0"/>
                                <a:cs typeface="Arial" panose="020B0604020202020204" pitchFamily="34" charset="0"/>
                              </a:rPr>
                              <m:t>𝑟</m:t>
                            </m:r>
                            <m:d>
                              <m:dPr>
                                <m:ctrlPr>
                                  <a:rPr lang="en-CA" sz="2800" i="1">
                                    <a:effectLst/>
                                    <a:latin typeface="Cambria Math" panose="02040503050406030204" pitchFamily="18" charset="0"/>
                                    <a:ea typeface="Times New Roman" panose="02020603050405020304" pitchFamily="18" charset="0"/>
                                  </a:rPr>
                                </m:ctrlPr>
                              </m:dPr>
                              <m:e>
                                <m:r>
                                  <a:rPr lang="en-CA" sz="2000" i="1">
                                    <a:effectLst/>
                                    <a:latin typeface="Cambria Math" panose="02040503050406030204" pitchFamily="18" charset="0"/>
                                    <a:ea typeface="Times New Roman" panose="02020603050405020304" pitchFamily="18" charset="0"/>
                                    <a:cs typeface="Arial" panose="020B0604020202020204" pitchFamily="34" charset="0"/>
                                  </a:rPr>
                                  <m:t>𝑥</m:t>
                                </m:r>
                                <m:r>
                                  <a:rPr lang="en-CA" sz="2000" i="1">
                                    <a:effectLst/>
                                    <a:latin typeface="Cambria Math" panose="02040503050406030204" pitchFamily="18" charset="0"/>
                                    <a:ea typeface="Times New Roman" panose="02020603050405020304" pitchFamily="18" charset="0"/>
                                    <a:cs typeface="Arial" panose="020B0604020202020204" pitchFamily="34" charset="0"/>
                                  </a:rPr>
                                  <m:t>,</m:t>
                                </m:r>
                                <m:r>
                                  <a:rPr lang="en-CA" sz="2000" i="1">
                                    <a:effectLst/>
                                    <a:latin typeface="Cambria Math" panose="02040503050406030204" pitchFamily="18" charset="0"/>
                                    <a:ea typeface="Times New Roman" panose="02020603050405020304" pitchFamily="18" charset="0"/>
                                    <a:cs typeface="Arial" panose="020B0604020202020204" pitchFamily="34" charset="0"/>
                                  </a:rPr>
                                  <m:t>𝑦</m:t>
                                </m:r>
                              </m:e>
                            </m:d>
                          </m:e>
                        </m:d>
                      </m:e>
                    </m:func>
                  </m:oMath>
                </a14:m>
                <a:endParaRPr lang="en-US" sz="2400">
                  <a:cs typeface="Calibri"/>
                </a:endParaRPr>
              </a:p>
              <a:p>
                <a:endParaRPr lang="en-US" sz="2400">
                  <a:cs typeface="Calibri"/>
                </a:endParaRPr>
              </a:p>
              <a:p>
                <a:r>
                  <a:rPr lang="en-US" sz="2400">
                    <a:cs typeface="Calibri"/>
                  </a:rPr>
                  <a:t>Where </a:t>
                </a:r>
                <a14:m>
                  <m:oMath xmlns:m="http://schemas.openxmlformats.org/officeDocument/2006/math">
                    <m:r>
                      <a:rPr lang="en-CA" sz="2000" i="1" kern="100" smtClean="0">
                        <a:effectLst/>
                        <a:latin typeface="Cambria Math" panose="02040503050406030204" pitchFamily="18" charset="0"/>
                        <a:ea typeface="Times New Roman" panose="02020603050405020304" pitchFamily="18" charset="0"/>
                        <a:cs typeface="Arial" panose="020B0604020202020204" pitchFamily="34" charset="0"/>
                      </a:rPr>
                      <m:t>𝑍</m:t>
                    </m:r>
                    <m:d>
                      <m:dPr>
                        <m:ctrlPr>
                          <a:rPr lang="en-CA" sz="2000" i="1" kern="100">
                            <a:effectLst/>
                            <a:latin typeface="Cambria Math" panose="02040503050406030204" pitchFamily="18" charset="0"/>
                            <a:ea typeface="Times New Roman" panose="02020603050405020304" pitchFamily="18" charset="0"/>
                            <a:cs typeface="Arial" panose="020B0604020202020204" pitchFamily="34" charset="0"/>
                          </a:rPr>
                        </m:ctrlPr>
                      </m:dPr>
                      <m:e>
                        <m:r>
                          <a:rPr lang="en-CA" sz="2000" i="1" kern="100">
                            <a:effectLst/>
                            <a:latin typeface="Cambria Math" panose="02040503050406030204" pitchFamily="18" charset="0"/>
                            <a:ea typeface="Times New Roman" panose="02020603050405020304" pitchFamily="18" charset="0"/>
                            <a:cs typeface="Arial" panose="020B0604020202020204" pitchFamily="34" charset="0"/>
                          </a:rPr>
                          <m:t>𝑥</m:t>
                        </m:r>
                      </m:e>
                    </m:d>
                    <m:r>
                      <a:rPr lang="en-CA" sz="2000" i="1" kern="100">
                        <a:effectLst/>
                        <a:latin typeface="Cambria Math" panose="02040503050406030204" pitchFamily="18" charset="0"/>
                        <a:ea typeface="Times New Roman" panose="02020603050405020304" pitchFamily="18" charset="0"/>
                        <a:cs typeface="Arial" panose="020B0604020202020204" pitchFamily="34" charset="0"/>
                      </a:rPr>
                      <m:t>=</m:t>
                    </m:r>
                    <m:nary>
                      <m:naryPr>
                        <m:chr m:val="∑"/>
                        <m:supHide m:val="on"/>
                        <m:ctrlPr>
                          <a:rPr lang="en-CA" sz="2000" i="1" kern="100">
                            <a:effectLst/>
                            <a:latin typeface="Cambria Math" panose="02040503050406030204" pitchFamily="18" charset="0"/>
                            <a:ea typeface="Times New Roman" panose="02020603050405020304" pitchFamily="18" charset="0"/>
                            <a:cs typeface="Arial" panose="020B0604020202020204" pitchFamily="34" charset="0"/>
                          </a:rPr>
                        </m:ctrlPr>
                      </m:naryPr>
                      <m:sub>
                        <m:r>
                          <a:rPr lang="en-CA" sz="2000" i="1" kern="100">
                            <a:effectLst/>
                            <a:latin typeface="Cambria Math" panose="02040503050406030204" pitchFamily="18" charset="0"/>
                            <a:ea typeface="Times New Roman" panose="02020603050405020304" pitchFamily="18" charset="0"/>
                            <a:cs typeface="Arial" panose="020B0604020202020204" pitchFamily="34" charset="0"/>
                          </a:rPr>
                          <m:t>𝑦</m:t>
                        </m:r>
                      </m:sub>
                      <m:sup/>
                      <m:e>
                        <m:sSub>
                          <m:sSubPr>
                            <m:ctrlPr>
                              <a:rPr lang="en-CA" sz="2000" i="1" kern="100">
                                <a:effectLst/>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n-CA" sz="2000" kern="100">
                                <a:effectLst/>
                                <a:latin typeface="Cambria Math" panose="02040503050406030204" pitchFamily="18" charset="0"/>
                                <a:ea typeface="Times New Roman" panose="02020603050405020304" pitchFamily="18" charset="0"/>
                                <a:cs typeface="Arial" panose="020B0604020202020204" pitchFamily="34" charset="0"/>
                              </a:rPr>
                              <m:t>π</m:t>
                            </m:r>
                          </m:e>
                          <m:sub>
                            <m:r>
                              <m:rPr>
                                <m:nor/>
                              </m:rPr>
                              <a:rPr lang="en-CA" sz="2000" kern="100">
                                <a:effectLst/>
                                <a:latin typeface="Cambria Math" panose="02040503050406030204" pitchFamily="18" charset="0"/>
                                <a:ea typeface="Times New Roman" panose="02020603050405020304" pitchFamily="18" charset="0"/>
                                <a:cs typeface="Arial" panose="020B0604020202020204" pitchFamily="34" charset="0"/>
                              </a:rPr>
                              <m:t>ref</m:t>
                            </m:r>
                          </m:sub>
                        </m:sSub>
                        <m:d>
                          <m:dPr>
                            <m:ctrlPr>
                              <a:rPr lang="en-CA" sz="2000" i="1" kern="100">
                                <a:effectLst/>
                                <a:latin typeface="Cambria Math" panose="02040503050406030204" pitchFamily="18" charset="0"/>
                                <a:ea typeface="Times New Roman" panose="02020603050405020304" pitchFamily="18" charset="0"/>
                                <a:cs typeface="Arial" panose="020B0604020202020204" pitchFamily="34" charset="0"/>
                              </a:rPr>
                            </m:ctrlPr>
                          </m:dPr>
                          <m:e>
                            <m:r>
                              <a:rPr lang="en-CA" sz="2000" i="1" kern="100">
                                <a:effectLst/>
                                <a:latin typeface="Cambria Math" panose="02040503050406030204" pitchFamily="18" charset="0"/>
                                <a:ea typeface="Times New Roman" panose="02020603050405020304" pitchFamily="18" charset="0"/>
                                <a:cs typeface="Arial" panose="020B0604020202020204" pitchFamily="34" charset="0"/>
                              </a:rPr>
                              <m:t>𝑦</m:t>
                            </m:r>
                          </m:e>
                          <m:e>
                            <m:r>
                              <a:rPr lang="en-CA" sz="2000" i="1" kern="100">
                                <a:effectLst/>
                                <a:latin typeface="Cambria Math" panose="02040503050406030204" pitchFamily="18" charset="0"/>
                                <a:ea typeface="Times New Roman" panose="02020603050405020304" pitchFamily="18" charset="0"/>
                                <a:cs typeface="Arial" panose="020B0604020202020204" pitchFamily="34" charset="0"/>
                              </a:rPr>
                              <m:t>𝑥</m:t>
                            </m:r>
                          </m:e>
                        </m:d>
                      </m:e>
                    </m:nary>
                    <m:func>
                      <m:funcPr>
                        <m:ctrlPr>
                          <a:rPr lang="en-CA" sz="2000" i="1" kern="100">
                            <a:effectLst/>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CA" sz="2000" kern="100">
                            <a:effectLst/>
                            <a:latin typeface="Cambria Math" panose="02040503050406030204" pitchFamily="18" charset="0"/>
                            <a:ea typeface="Times New Roman" panose="02020603050405020304" pitchFamily="18" charset="0"/>
                            <a:cs typeface="Arial" panose="020B0604020202020204" pitchFamily="34" charset="0"/>
                          </a:rPr>
                          <m:t>exp</m:t>
                        </m:r>
                      </m:fName>
                      <m:e>
                        <m:d>
                          <m:dPr>
                            <m:ctrlPr>
                              <a:rPr lang="en-CA" sz="2000" i="1" kern="100">
                                <a:effectLst/>
                                <a:latin typeface="Cambria Math" panose="02040503050406030204" pitchFamily="18" charset="0"/>
                                <a:ea typeface="Times New Roman" panose="02020603050405020304" pitchFamily="18" charset="0"/>
                                <a:cs typeface="Arial" panose="020B0604020202020204" pitchFamily="34" charset="0"/>
                              </a:rPr>
                            </m:ctrlPr>
                          </m:dPr>
                          <m:e>
                            <m:f>
                              <m:fPr>
                                <m:ctrlPr>
                                  <a:rPr lang="en-CA" sz="20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en-CA" sz="2000" i="1" kern="100">
                                    <a:effectLst/>
                                    <a:latin typeface="Cambria Math" panose="02040503050406030204" pitchFamily="18" charset="0"/>
                                    <a:ea typeface="Times New Roman" panose="02020603050405020304" pitchFamily="18" charset="0"/>
                                    <a:cs typeface="Arial" panose="020B0604020202020204" pitchFamily="34" charset="0"/>
                                  </a:rPr>
                                  <m:t>1</m:t>
                                </m:r>
                              </m:num>
                              <m:den>
                                <m:r>
                                  <m:rPr>
                                    <m:sty m:val="p"/>
                                  </m:rPr>
                                  <a:rPr lang="en-CA" sz="2000" kern="100">
                                    <a:effectLst/>
                                    <a:latin typeface="Cambria Math" panose="02040503050406030204" pitchFamily="18" charset="0"/>
                                    <a:ea typeface="Times New Roman" panose="02020603050405020304" pitchFamily="18" charset="0"/>
                                    <a:cs typeface="Arial" panose="020B0604020202020204" pitchFamily="34" charset="0"/>
                                  </a:rPr>
                                  <m:t>β</m:t>
                                </m:r>
                              </m:den>
                            </m:f>
                            <m:r>
                              <a:rPr lang="en-CA" sz="2000" i="1" kern="100">
                                <a:effectLst/>
                                <a:latin typeface="Cambria Math" panose="02040503050406030204" pitchFamily="18" charset="0"/>
                                <a:ea typeface="Times New Roman" panose="02020603050405020304" pitchFamily="18" charset="0"/>
                                <a:cs typeface="Arial" panose="020B0604020202020204" pitchFamily="34" charset="0"/>
                              </a:rPr>
                              <m:t>𝑟</m:t>
                            </m:r>
                            <m:d>
                              <m:dPr>
                                <m:ctrlPr>
                                  <a:rPr lang="en-CA" sz="2000" i="1" kern="100">
                                    <a:effectLst/>
                                    <a:latin typeface="Cambria Math" panose="02040503050406030204" pitchFamily="18" charset="0"/>
                                    <a:ea typeface="Times New Roman" panose="02020603050405020304" pitchFamily="18" charset="0"/>
                                    <a:cs typeface="Arial" panose="020B0604020202020204" pitchFamily="34" charset="0"/>
                                  </a:rPr>
                                </m:ctrlPr>
                              </m:dPr>
                              <m:e>
                                <m:r>
                                  <a:rPr lang="en-CA" sz="2000" i="1" kern="100">
                                    <a:effectLst/>
                                    <a:latin typeface="Cambria Math" panose="02040503050406030204" pitchFamily="18" charset="0"/>
                                    <a:ea typeface="Times New Roman" panose="02020603050405020304" pitchFamily="18" charset="0"/>
                                    <a:cs typeface="Arial" panose="020B0604020202020204" pitchFamily="34" charset="0"/>
                                  </a:rPr>
                                  <m:t>𝑥</m:t>
                                </m:r>
                                <m:r>
                                  <a:rPr lang="en-CA" sz="2000" i="1" kern="100">
                                    <a:effectLst/>
                                    <a:latin typeface="Cambria Math" panose="02040503050406030204" pitchFamily="18" charset="0"/>
                                    <a:ea typeface="Times New Roman" panose="02020603050405020304" pitchFamily="18" charset="0"/>
                                    <a:cs typeface="Arial" panose="020B0604020202020204" pitchFamily="34" charset="0"/>
                                  </a:rPr>
                                  <m:t>,</m:t>
                                </m:r>
                                <m:r>
                                  <a:rPr lang="en-CA" sz="2000" i="1" kern="100">
                                    <a:effectLst/>
                                    <a:latin typeface="Cambria Math" panose="02040503050406030204" pitchFamily="18" charset="0"/>
                                    <a:ea typeface="Times New Roman" panose="02020603050405020304" pitchFamily="18" charset="0"/>
                                    <a:cs typeface="Arial" panose="020B0604020202020204" pitchFamily="34" charset="0"/>
                                  </a:rPr>
                                  <m:t>𝑦</m:t>
                                </m:r>
                              </m:e>
                            </m:d>
                          </m:e>
                        </m:d>
                      </m:e>
                    </m:func>
                  </m:oMath>
                </a14:m>
                <a:r>
                  <a:rPr lang="en-US" sz="2400">
                    <a:cs typeface="Calibri"/>
                  </a:rPr>
                  <a:t> is the partition function</a:t>
                </a:r>
              </a:p>
            </p:txBody>
          </p:sp>
        </mc:Choice>
        <mc:Fallback xmlns="">
          <p:sp>
            <p:nvSpPr>
              <p:cNvPr id="10" name="TextBox 9">
                <a:extLst>
                  <a:ext uri="{FF2B5EF4-FFF2-40B4-BE49-F238E27FC236}">
                    <a16:creationId xmlns:a16="http://schemas.microsoft.com/office/drawing/2014/main" id="{CA18B2C1-61BA-C2D0-75A3-1A9C62434D19}"/>
                  </a:ext>
                </a:extLst>
              </p:cNvPr>
              <p:cNvSpPr txBox="1">
                <a:spLocks noRot="1" noChangeAspect="1" noMove="1" noResize="1" noEditPoints="1" noAdjustHandles="1" noChangeArrowheads="1" noChangeShapeType="1" noTextEdit="1"/>
              </p:cNvSpPr>
              <p:nvPr/>
            </p:nvSpPr>
            <p:spPr>
              <a:xfrm>
                <a:off x="832554" y="1608666"/>
                <a:ext cx="9073445" cy="4497963"/>
              </a:xfrm>
              <a:prstGeom prst="rect">
                <a:avLst/>
              </a:prstGeom>
              <a:blipFill>
                <a:blip r:embed="rId2"/>
                <a:stretch>
                  <a:fillRect l="-1075" t="-1084"/>
                </a:stretch>
              </a:blipFill>
            </p:spPr>
            <p:txBody>
              <a:bodyPr/>
              <a:lstStyle/>
              <a:p>
                <a:r>
                  <a:rPr lang="en-US">
                    <a:noFill/>
                  </a:rPr>
                  <a:t> </a:t>
                </a:r>
              </a:p>
            </p:txBody>
          </p:sp>
        </mc:Fallback>
      </mc:AlternateContent>
      <p:pic>
        <p:nvPicPr>
          <p:cNvPr id="3" name="Graphic 2" descr="Arrow Down with solid fill">
            <a:extLst>
              <a:ext uri="{FF2B5EF4-FFF2-40B4-BE49-F238E27FC236}">
                <a16:creationId xmlns:a16="http://schemas.microsoft.com/office/drawing/2014/main" id="{9ED92BBF-BC93-70A0-AFCE-E6B2A4706C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09356" y="3381021"/>
            <a:ext cx="533401" cy="533401"/>
          </a:xfrm>
          <a:prstGeom prst="rect">
            <a:avLst/>
          </a:prstGeom>
        </p:spPr>
      </p:pic>
      <p:pic>
        <p:nvPicPr>
          <p:cNvPr id="8" name="Graphic 7" descr="Arrow Right with solid fill">
            <a:extLst>
              <a:ext uri="{FF2B5EF4-FFF2-40B4-BE49-F238E27FC236}">
                <a16:creationId xmlns:a16="http://schemas.microsoft.com/office/drawing/2014/main" id="{04DC14C5-3716-CE24-FC43-C8E0B8546F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980000">
            <a:off x="2988540" y="4198781"/>
            <a:ext cx="438965" cy="465016"/>
          </a:xfrm>
          <a:prstGeom prst="rect">
            <a:avLst/>
          </a:prstGeom>
        </p:spPr>
      </p:pic>
      <p:sp>
        <p:nvSpPr>
          <p:cNvPr id="11" name="TextBox 10">
            <a:extLst>
              <a:ext uri="{FF2B5EF4-FFF2-40B4-BE49-F238E27FC236}">
                <a16:creationId xmlns:a16="http://schemas.microsoft.com/office/drawing/2014/main" id="{C94920F8-87B4-A44B-A1C8-340B9AB5F5C4}"/>
              </a:ext>
            </a:extLst>
          </p:cNvPr>
          <p:cNvSpPr txBox="1"/>
          <p:nvPr/>
        </p:nvSpPr>
        <p:spPr>
          <a:xfrm>
            <a:off x="312616" y="3803486"/>
            <a:ext cx="352994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C00000"/>
                </a:solidFill>
              </a:rPr>
              <a:t>Optimal solution to KL-constrained maximization objective</a:t>
            </a:r>
            <a:endParaRPr lang="en-US" b="1">
              <a:solidFill>
                <a:srgbClr val="C00000"/>
              </a:solidFill>
              <a:cs typeface="Calibri"/>
            </a:endParaRPr>
          </a:p>
        </p:txBody>
      </p:sp>
    </p:spTree>
    <p:extLst>
      <p:ext uri="{BB962C8B-B14F-4D97-AF65-F5344CB8AC3E}">
        <p14:creationId xmlns:p14="http://schemas.microsoft.com/office/powerpoint/2010/main" val="205690012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4D233CBD-6A03-0EF8-35DD-EDF5ACE2221C}"/>
                  </a:ext>
                </a:extLst>
              </p:cNvPr>
              <p:cNvSpPr>
                <a:spLocks noGrp="1"/>
              </p:cNvSpPr>
              <p:nvPr>
                <p:ph idx="1"/>
              </p:nvPr>
            </p:nvSpPr>
            <p:spPr/>
            <p:txBody>
              <a:bodyPr/>
              <a:lstStyle/>
              <a:p>
                <a:pPr marL="0" indent="0">
                  <a:buNone/>
                </a:pPr>
                <a:r>
                  <a:rPr lang="en-US" sz="2800">
                    <a:solidFill>
                      <a:srgbClr val="C00000"/>
                    </a:solidFill>
                    <a:ea typeface="+mn-lt"/>
                    <a:cs typeface="+mn-lt"/>
                  </a:rPr>
                  <a:t>Reward function</a:t>
                </a:r>
                <a:r>
                  <a:rPr lang="en-US" sz="2800">
                    <a:ea typeface="+mn-lt"/>
                    <a:cs typeface="+mn-lt"/>
                  </a:rPr>
                  <a:t> in terms of its corresponding </a:t>
                </a:r>
                <a:r>
                  <a:rPr lang="en-US" sz="2800" b="1">
                    <a:ea typeface="+mn-lt"/>
                    <a:cs typeface="+mn-lt"/>
                  </a:rPr>
                  <a:t>optimal policy</a:t>
                </a:r>
                <a:r>
                  <a:rPr lang="en-US" sz="2800">
                    <a:ea typeface="+mn-lt"/>
                    <a:cs typeface="+mn-lt"/>
                  </a:rPr>
                  <a:t> </a:t>
                </a:r>
                <a:r>
                  <a:rPr lang="en-CA" sz="3600">
                    <a:ea typeface="Times New Roman" panose="02020603050405020304" pitchFamily="18" charset="0"/>
                  </a:rPr>
                  <a:t> </a:t>
                </a:r>
                <a14:m>
                  <m:oMath xmlns:m="http://schemas.openxmlformats.org/officeDocument/2006/math">
                    <m:sSub>
                      <m:sSubPr>
                        <m:ctrlPr>
                          <a:rPr lang="en-CA" sz="3600" i="1">
                            <a:latin typeface="Cambria Math" panose="02040503050406030204" pitchFamily="18" charset="0"/>
                            <a:ea typeface="Times New Roman" panose="02020603050405020304" pitchFamily="18" charset="0"/>
                          </a:rPr>
                        </m:ctrlPr>
                      </m:sSubPr>
                      <m:e>
                        <m:r>
                          <m:rPr>
                            <m:sty m:val="p"/>
                          </m:rPr>
                          <a:rPr lang="en-CA">
                            <a:latin typeface="Cambria Math" panose="02040503050406030204" pitchFamily="18" charset="0"/>
                            <a:ea typeface="Times New Roman" panose="02020603050405020304" pitchFamily="18" charset="0"/>
                            <a:cs typeface="Arial" panose="020B0604020202020204" pitchFamily="34" charset="0"/>
                          </a:rPr>
                          <m:t>π</m:t>
                        </m:r>
                      </m:e>
                      <m:sub>
                        <m:r>
                          <m:rPr>
                            <m:nor/>
                          </m:rPr>
                          <a:rPr lang="en-CA">
                            <a:latin typeface="Cambria Math" panose="02040503050406030204" pitchFamily="18" charset="0"/>
                            <a:ea typeface="Times New Roman" panose="02020603050405020304" pitchFamily="18" charset="0"/>
                            <a:cs typeface="Arial" panose="020B0604020202020204" pitchFamily="34" charset="0"/>
                          </a:rPr>
                          <m:t>r</m:t>
                        </m:r>
                      </m:sub>
                    </m:sSub>
                  </m:oMath>
                </a14:m>
                <a:r>
                  <a:rPr lang="en-US" sz="2800">
                    <a:ea typeface="+mn-lt"/>
                    <a:cs typeface="+mn-lt"/>
                  </a:rPr>
                  <a:t>, the </a:t>
                </a:r>
                <a:r>
                  <a:rPr lang="en-US" sz="2800" b="1">
                    <a:ea typeface="+mn-lt"/>
                    <a:cs typeface="+mn-lt"/>
                  </a:rPr>
                  <a:t>reference policy</a:t>
                </a:r>
                <a:r>
                  <a:rPr lang="en-US" sz="2800">
                    <a:ea typeface="+mn-lt"/>
                    <a:cs typeface="+mn-lt"/>
                  </a:rPr>
                  <a:t> </a:t>
                </a:r>
                <a:r>
                  <a:rPr lang="en-CA" sz="3600">
                    <a:effectLst/>
                    <a:ea typeface="Times New Roman" panose="02020603050405020304" pitchFamily="18" charset="0"/>
                  </a:rPr>
                  <a:t> </a:t>
                </a:r>
                <a14:m>
                  <m:oMath xmlns:m="http://schemas.openxmlformats.org/officeDocument/2006/math">
                    <m:sSub>
                      <m:sSubPr>
                        <m:ctrlPr>
                          <a:rPr lang="en-CA" sz="3600" i="1">
                            <a:effectLst/>
                            <a:latin typeface="Cambria Math" panose="02040503050406030204" pitchFamily="18" charset="0"/>
                            <a:ea typeface="Times New Roman" panose="02020603050405020304" pitchFamily="18" charset="0"/>
                          </a:rPr>
                        </m:ctrlPr>
                      </m:sSubPr>
                      <m:e>
                        <m:r>
                          <m:rPr>
                            <m:sty m:val="p"/>
                          </m:rPr>
                          <a:rPr lang="en-CA" sz="2800">
                            <a:effectLst/>
                            <a:latin typeface="Cambria Math" panose="02040503050406030204" pitchFamily="18" charset="0"/>
                            <a:ea typeface="Times New Roman" panose="02020603050405020304" pitchFamily="18" charset="0"/>
                            <a:cs typeface="Arial" panose="020B0604020202020204" pitchFamily="34" charset="0"/>
                          </a:rPr>
                          <m:t>π</m:t>
                        </m:r>
                      </m:e>
                      <m:sub>
                        <m:r>
                          <m:rPr>
                            <m:nor/>
                          </m:rPr>
                          <a:rPr lang="en-CA" sz="2800">
                            <a:effectLst/>
                            <a:latin typeface="Cambria Math" panose="02040503050406030204" pitchFamily="18" charset="0"/>
                            <a:ea typeface="Times New Roman" panose="02020603050405020304" pitchFamily="18" charset="0"/>
                            <a:cs typeface="Arial" panose="020B0604020202020204" pitchFamily="34" charset="0"/>
                          </a:rPr>
                          <m:t>ref</m:t>
                        </m:r>
                      </m:sub>
                    </m:sSub>
                  </m:oMath>
                </a14:m>
                <a:r>
                  <a:rPr lang="en-US" sz="2800">
                    <a:ea typeface="+mn-lt"/>
                    <a:cs typeface="+mn-lt"/>
                  </a:rPr>
                  <a:t>, and the unknown partition function Z(·):</a:t>
                </a:r>
              </a:p>
              <a:p>
                <a:pPr marL="0" indent="0">
                  <a:buNone/>
                </a:pPr>
                <a:endParaRPr lang="en-US" sz="2800">
                  <a:ea typeface="+mn-lt"/>
                  <a:cs typeface="+mn-lt"/>
                </a:endParaRPr>
              </a:p>
              <a:p>
                <a:pPr marL="0" indent="0">
                  <a:buNone/>
                </a:pPr>
                <a14:m>
                  <m:oMathPara xmlns:m="http://schemas.openxmlformats.org/officeDocument/2006/math">
                    <m:oMathParaPr>
                      <m:jc m:val="centerGroup"/>
                    </m:oMathParaPr>
                    <m:oMath xmlns:m="http://schemas.openxmlformats.org/officeDocument/2006/math">
                      <m:r>
                        <a:rPr lang="en-CA" sz="2000" i="1" smtClean="0">
                          <a:effectLst/>
                          <a:latin typeface="Cambria Math" panose="02040503050406030204" pitchFamily="18" charset="0"/>
                          <a:ea typeface="Times New Roman" panose="02020603050405020304" pitchFamily="18" charset="0"/>
                          <a:cs typeface="Arial" panose="020B0604020202020204" pitchFamily="34" charset="0"/>
                        </a:rPr>
                        <m:t>𝑟</m:t>
                      </m:r>
                      <m:d>
                        <m:dPr>
                          <m:ctrlPr>
                            <a:rPr lang="en-CA" sz="2800" i="1">
                              <a:effectLst/>
                              <a:latin typeface="Cambria Math" panose="02040503050406030204" pitchFamily="18" charset="0"/>
                              <a:ea typeface="Times New Roman" panose="02020603050405020304" pitchFamily="18" charset="0"/>
                            </a:rPr>
                          </m:ctrlPr>
                        </m:dPr>
                        <m:e>
                          <m:r>
                            <a:rPr lang="en-CA" sz="2000" i="1">
                              <a:effectLst/>
                              <a:latin typeface="Cambria Math" panose="02040503050406030204" pitchFamily="18" charset="0"/>
                              <a:ea typeface="Times New Roman" panose="02020603050405020304" pitchFamily="18" charset="0"/>
                              <a:cs typeface="Arial" panose="020B0604020202020204" pitchFamily="34" charset="0"/>
                            </a:rPr>
                            <m:t>𝑥</m:t>
                          </m:r>
                          <m:r>
                            <a:rPr lang="en-CA" sz="2000" i="1">
                              <a:effectLst/>
                              <a:latin typeface="Cambria Math" panose="02040503050406030204" pitchFamily="18" charset="0"/>
                              <a:ea typeface="Times New Roman" panose="02020603050405020304" pitchFamily="18" charset="0"/>
                              <a:cs typeface="Arial" panose="020B0604020202020204" pitchFamily="34" charset="0"/>
                            </a:rPr>
                            <m:t>,</m:t>
                          </m:r>
                          <m:r>
                            <a:rPr lang="en-CA" sz="2000" i="1">
                              <a:effectLst/>
                              <a:latin typeface="Cambria Math" panose="02040503050406030204" pitchFamily="18" charset="0"/>
                              <a:ea typeface="Times New Roman" panose="02020603050405020304" pitchFamily="18" charset="0"/>
                              <a:cs typeface="Arial" panose="020B0604020202020204" pitchFamily="34" charset="0"/>
                            </a:rPr>
                            <m:t>𝑦</m:t>
                          </m:r>
                        </m:e>
                      </m:d>
                      <m:r>
                        <a:rPr lang="en-CA" sz="2000" i="1">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n-CA" sz="2000">
                          <a:effectLst/>
                          <a:latin typeface="Cambria Math" panose="02040503050406030204" pitchFamily="18" charset="0"/>
                          <a:ea typeface="Times New Roman" panose="02020603050405020304" pitchFamily="18" charset="0"/>
                          <a:cs typeface="Arial" panose="020B0604020202020204" pitchFamily="34" charset="0"/>
                        </a:rPr>
                        <m:t>β</m:t>
                      </m:r>
                      <m:r>
                        <a:rPr lang="en-CA" sz="2000" b="0" i="1" smtClean="0">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CA" sz="2000" b="0" i="0" smtClean="0">
                          <a:effectLst/>
                          <a:latin typeface="Cambria Math" panose="02040503050406030204" pitchFamily="18" charset="0"/>
                          <a:ea typeface="Times New Roman" panose="02020603050405020304" pitchFamily="18" charset="0"/>
                          <a:cs typeface="Arial" panose="020B0604020202020204" pitchFamily="34" charset="0"/>
                        </a:rPr>
                        <m:t>log</m:t>
                      </m:r>
                      <m:f>
                        <m:fPr>
                          <m:ctrlPr>
                            <a:rPr lang="en-CA" sz="2800" i="1">
                              <a:effectLst/>
                              <a:latin typeface="Cambria Math" panose="02040503050406030204" pitchFamily="18" charset="0"/>
                              <a:ea typeface="Times New Roman" panose="02020603050405020304" pitchFamily="18" charset="0"/>
                            </a:rPr>
                          </m:ctrlPr>
                        </m:fPr>
                        <m:num>
                          <m:sSub>
                            <m:sSubPr>
                              <m:ctrlPr>
                                <a:rPr lang="en-CA" sz="2800" i="1">
                                  <a:effectLst/>
                                  <a:latin typeface="Cambria Math" panose="02040503050406030204" pitchFamily="18" charset="0"/>
                                  <a:ea typeface="Times New Roman" panose="02020603050405020304" pitchFamily="18" charset="0"/>
                                </a:rPr>
                              </m:ctrlPr>
                            </m:sSubPr>
                            <m:e>
                              <m:r>
                                <m:rPr>
                                  <m:sty m:val="p"/>
                                </m:rPr>
                                <a:rPr lang="en-CA" sz="2000">
                                  <a:effectLst/>
                                  <a:latin typeface="Cambria Math" panose="02040503050406030204" pitchFamily="18" charset="0"/>
                                  <a:ea typeface="Times New Roman" panose="02020603050405020304" pitchFamily="18" charset="0"/>
                                  <a:cs typeface="Arial" panose="020B0604020202020204" pitchFamily="34" charset="0"/>
                                </a:rPr>
                                <m:t>π</m:t>
                              </m:r>
                            </m:e>
                            <m:sub>
                              <m:r>
                                <a:rPr lang="en-CA" sz="2000" i="1">
                                  <a:effectLst/>
                                  <a:latin typeface="Cambria Math" panose="02040503050406030204" pitchFamily="18" charset="0"/>
                                  <a:ea typeface="Times New Roman" panose="02020603050405020304" pitchFamily="18" charset="0"/>
                                  <a:cs typeface="Arial" panose="020B0604020202020204" pitchFamily="34" charset="0"/>
                                </a:rPr>
                                <m:t>𝑟</m:t>
                              </m:r>
                            </m:sub>
                          </m:sSub>
                          <m:d>
                            <m:dPr>
                              <m:ctrlPr>
                                <a:rPr lang="en-CA" sz="2800" i="1">
                                  <a:effectLst/>
                                  <a:latin typeface="Cambria Math" panose="02040503050406030204" pitchFamily="18" charset="0"/>
                                  <a:ea typeface="Times New Roman" panose="02020603050405020304" pitchFamily="18" charset="0"/>
                                </a:rPr>
                              </m:ctrlPr>
                            </m:dPr>
                            <m:e>
                              <m:r>
                                <a:rPr lang="en-CA" sz="2000" i="1">
                                  <a:effectLst/>
                                  <a:latin typeface="Cambria Math" panose="02040503050406030204" pitchFamily="18" charset="0"/>
                                  <a:ea typeface="Times New Roman" panose="02020603050405020304" pitchFamily="18" charset="0"/>
                                  <a:cs typeface="Arial" panose="020B0604020202020204" pitchFamily="34" charset="0"/>
                                </a:rPr>
                                <m:t>𝑦</m:t>
                              </m:r>
                            </m:e>
                            <m:e>
                              <m:r>
                                <a:rPr lang="en-CA" sz="2000" i="1">
                                  <a:effectLst/>
                                  <a:latin typeface="Cambria Math" panose="02040503050406030204" pitchFamily="18" charset="0"/>
                                  <a:ea typeface="Times New Roman" panose="02020603050405020304" pitchFamily="18" charset="0"/>
                                  <a:cs typeface="Arial" panose="020B0604020202020204" pitchFamily="34" charset="0"/>
                                </a:rPr>
                                <m:t>𝑥</m:t>
                              </m:r>
                            </m:e>
                          </m:d>
                        </m:num>
                        <m:den>
                          <m:sSub>
                            <m:sSubPr>
                              <m:ctrlPr>
                                <a:rPr lang="en-CA" sz="2800" i="1">
                                  <a:effectLst/>
                                  <a:latin typeface="Cambria Math" panose="02040503050406030204" pitchFamily="18" charset="0"/>
                                  <a:ea typeface="Times New Roman" panose="02020603050405020304" pitchFamily="18" charset="0"/>
                                </a:rPr>
                              </m:ctrlPr>
                            </m:sSubPr>
                            <m:e>
                              <m:r>
                                <m:rPr>
                                  <m:sty m:val="p"/>
                                </m:rPr>
                                <a:rPr lang="en-CA" sz="2000">
                                  <a:effectLst/>
                                  <a:latin typeface="Cambria Math" panose="02040503050406030204" pitchFamily="18" charset="0"/>
                                  <a:ea typeface="Times New Roman" panose="02020603050405020304" pitchFamily="18" charset="0"/>
                                  <a:cs typeface="Arial" panose="020B0604020202020204" pitchFamily="34" charset="0"/>
                                </a:rPr>
                                <m:t>π</m:t>
                              </m:r>
                            </m:e>
                            <m:sub>
                              <m:r>
                                <m:rPr>
                                  <m:nor/>
                                </m:rPr>
                                <a:rPr lang="en-CA" sz="2000">
                                  <a:effectLst/>
                                  <a:latin typeface="Cambria Math" panose="02040503050406030204" pitchFamily="18" charset="0"/>
                                  <a:ea typeface="Times New Roman" panose="02020603050405020304" pitchFamily="18" charset="0"/>
                                  <a:cs typeface="Arial" panose="020B0604020202020204" pitchFamily="34" charset="0"/>
                                </a:rPr>
                                <m:t>ref</m:t>
                              </m:r>
                            </m:sub>
                          </m:sSub>
                          <m:d>
                            <m:dPr>
                              <m:ctrlPr>
                                <a:rPr lang="en-CA" sz="2800" i="1">
                                  <a:effectLst/>
                                  <a:latin typeface="Cambria Math" panose="02040503050406030204" pitchFamily="18" charset="0"/>
                                  <a:ea typeface="Times New Roman" panose="02020603050405020304" pitchFamily="18" charset="0"/>
                                </a:rPr>
                              </m:ctrlPr>
                            </m:dPr>
                            <m:e>
                              <m:r>
                                <a:rPr lang="en-CA" sz="2000" i="1">
                                  <a:effectLst/>
                                  <a:latin typeface="Cambria Math" panose="02040503050406030204" pitchFamily="18" charset="0"/>
                                  <a:ea typeface="Times New Roman" panose="02020603050405020304" pitchFamily="18" charset="0"/>
                                  <a:cs typeface="Arial" panose="020B0604020202020204" pitchFamily="34" charset="0"/>
                                </a:rPr>
                                <m:t>𝑦</m:t>
                              </m:r>
                            </m:e>
                            <m:e>
                              <m:r>
                                <a:rPr lang="en-CA" sz="2000" i="1">
                                  <a:effectLst/>
                                  <a:latin typeface="Cambria Math" panose="02040503050406030204" pitchFamily="18" charset="0"/>
                                  <a:ea typeface="Times New Roman" panose="02020603050405020304" pitchFamily="18" charset="0"/>
                                  <a:cs typeface="Arial" panose="020B0604020202020204" pitchFamily="34" charset="0"/>
                                </a:rPr>
                                <m:t>𝑥</m:t>
                              </m:r>
                            </m:e>
                          </m:d>
                        </m:den>
                      </m:f>
                      <m:r>
                        <a:rPr lang="en-CA" sz="2000" i="1">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n-CA" sz="2000">
                          <a:effectLst/>
                          <a:latin typeface="Cambria Math" panose="02040503050406030204" pitchFamily="18" charset="0"/>
                          <a:ea typeface="Times New Roman" panose="02020603050405020304" pitchFamily="18" charset="0"/>
                          <a:cs typeface="Arial" panose="020B0604020202020204" pitchFamily="34" charset="0"/>
                        </a:rPr>
                        <m:t>β</m:t>
                      </m:r>
                      <m:func>
                        <m:funcPr>
                          <m:ctrlPr>
                            <a:rPr lang="en-CA" sz="2800" i="1">
                              <a:effectLst/>
                              <a:latin typeface="Cambria Math" panose="02040503050406030204" pitchFamily="18" charset="0"/>
                              <a:ea typeface="Times New Roman" panose="02020603050405020304" pitchFamily="18" charset="0"/>
                            </a:rPr>
                          </m:ctrlPr>
                        </m:funcPr>
                        <m:fName>
                          <m:r>
                            <m:rPr>
                              <m:sty m:val="p"/>
                            </m:rPr>
                            <a:rPr lang="en-CA" sz="2000">
                              <a:effectLst/>
                              <a:latin typeface="Cambria Math" panose="02040503050406030204" pitchFamily="18" charset="0"/>
                              <a:ea typeface="Times New Roman" panose="02020603050405020304" pitchFamily="18" charset="0"/>
                              <a:cs typeface="Arial" panose="020B0604020202020204" pitchFamily="34" charset="0"/>
                            </a:rPr>
                            <m:t>log</m:t>
                          </m:r>
                        </m:fName>
                        <m:e>
                          <m:r>
                            <a:rPr lang="en-CA" sz="2000" i="1">
                              <a:effectLst/>
                              <a:latin typeface="Cambria Math" panose="02040503050406030204" pitchFamily="18" charset="0"/>
                              <a:ea typeface="Times New Roman" panose="02020603050405020304" pitchFamily="18" charset="0"/>
                              <a:cs typeface="Arial" panose="020B0604020202020204" pitchFamily="34" charset="0"/>
                            </a:rPr>
                            <m:t>𝑍</m:t>
                          </m:r>
                        </m:e>
                      </m:func>
                      <m:d>
                        <m:dPr>
                          <m:ctrlPr>
                            <a:rPr lang="en-CA" sz="2800" i="1">
                              <a:effectLst/>
                              <a:latin typeface="Cambria Math" panose="02040503050406030204" pitchFamily="18" charset="0"/>
                              <a:ea typeface="Times New Roman" panose="02020603050405020304" pitchFamily="18" charset="0"/>
                            </a:rPr>
                          </m:ctrlPr>
                        </m:dPr>
                        <m:e>
                          <m:r>
                            <a:rPr lang="en-CA" sz="2000" i="1">
                              <a:effectLst/>
                              <a:latin typeface="Cambria Math" panose="02040503050406030204" pitchFamily="18" charset="0"/>
                              <a:ea typeface="Times New Roman" panose="02020603050405020304" pitchFamily="18" charset="0"/>
                              <a:cs typeface="Arial" panose="020B0604020202020204" pitchFamily="34" charset="0"/>
                            </a:rPr>
                            <m:t>𝑥</m:t>
                          </m:r>
                        </m:e>
                      </m:d>
                    </m:oMath>
                  </m:oMathPara>
                </a14:m>
                <a:endParaRPr lang="en-US" sz="2800">
                  <a:cs typeface="Calibri"/>
                </a:endParaRPr>
              </a:p>
              <a:p>
                <a:endParaRPr lang="en-CA"/>
              </a:p>
            </p:txBody>
          </p:sp>
        </mc:Choice>
        <mc:Fallback xmlns="">
          <p:sp>
            <p:nvSpPr>
              <p:cNvPr id="7" name="Content Placeholder 6">
                <a:extLst>
                  <a:ext uri="{FF2B5EF4-FFF2-40B4-BE49-F238E27FC236}">
                    <a16:creationId xmlns:a16="http://schemas.microsoft.com/office/drawing/2014/main" id="{4D233CBD-6A03-0EF8-35DD-EDF5ACE2221C}"/>
                  </a:ext>
                </a:extLst>
              </p:cNvPr>
              <p:cNvSpPr>
                <a:spLocks noGrp="1" noRot="1" noChangeAspect="1" noMove="1" noResize="1" noEditPoints="1" noAdjustHandles="1" noChangeArrowheads="1" noChangeShapeType="1" noTextEdit="1"/>
              </p:cNvSpPr>
              <p:nvPr>
                <p:ph idx="1"/>
              </p:nvPr>
            </p:nvSpPr>
            <p:spPr>
              <a:blipFill>
                <a:blip r:embed="rId2"/>
                <a:stretch>
                  <a:fillRect l="-1217" t="-496"/>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89C1000E-F211-9875-4A47-001F59573991}"/>
              </a:ext>
            </a:extLst>
          </p:cNvPr>
          <p:cNvSpPr>
            <a:spLocks noGrp="1"/>
          </p:cNvSpPr>
          <p:nvPr>
            <p:ph type="title"/>
          </p:nvPr>
        </p:nvSpPr>
        <p:spPr/>
        <p:txBody>
          <a:bodyPr/>
          <a:lstStyle/>
          <a:p>
            <a:r>
              <a:rPr lang="en-US">
                <a:ea typeface="+mj-lt"/>
                <a:cs typeface="+mj-lt"/>
              </a:rPr>
              <a:t>DPO derivation</a:t>
            </a:r>
          </a:p>
        </p:txBody>
      </p:sp>
      <p:sp>
        <p:nvSpPr>
          <p:cNvPr id="4" name="Date Placeholder 3">
            <a:extLst>
              <a:ext uri="{FF2B5EF4-FFF2-40B4-BE49-F238E27FC236}">
                <a16:creationId xmlns:a16="http://schemas.microsoft.com/office/drawing/2014/main" id="{68E39980-4CA1-EDF2-836E-18C3D170E165}"/>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B69B6AA3-80F4-2F11-47F1-76F24792F674}"/>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B55D8967-551D-0153-FCDC-CCC7A31F31E2}"/>
              </a:ext>
            </a:extLst>
          </p:cNvPr>
          <p:cNvSpPr>
            <a:spLocks noGrp="1"/>
          </p:cNvSpPr>
          <p:nvPr>
            <p:ph type="sldNum" sz="quarter" idx="12"/>
          </p:nvPr>
        </p:nvSpPr>
        <p:spPr/>
        <p:txBody>
          <a:bodyPr/>
          <a:lstStyle/>
          <a:p>
            <a:fld id="{D4F24A5E-B0D2-394D-9970-9AE06BCB59C1}" type="slidenum">
              <a:rPr lang="en-US" smtClean="0"/>
              <a:t>95</a:t>
            </a:fld>
            <a:endParaRPr lang="en-US"/>
          </a:p>
        </p:txBody>
      </p:sp>
    </p:spTree>
    <p:extLst>
      <p:ext uri="{BB962C8B-B14F-4D97-AF65-F5344CB8AC3E}">
        <p14:creationId xmlns:p14="http://schemas.microsoft.com/office/powerpoint/2010/main" val="68458390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14DC4-6418-E19C-CF31-DE0FB18CF2CE}"/>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A132926B-7377-8F15-392D-C9BFC1489C3E}"/>
                  </a:ext>
                </a:extLst>
              </p:cNvPr>
              <p:cNvSpPr>
                <a:spLocks noGrp="1"/>
              </p:cNvSpPr>
              <p:nvPr>
                <p:ph idx="1"/>
              </p:nvPr>
            </p:nvSpPr>
            <p:spPr/>
            <p:txBody>
              <a:bodyPr>
                <a:normAutofit/>
              </a:bodyPr>
              <a:lstStyle/>
              <a:p>
                <a:pPr marL="0" indent="0">
                  <a:buNone/>
                </a:pPr>
                <a:r>
                  <a:rPr lang="en-US" sz="2800">
                    <a:solidFill>
                      <a:srgbClr val="C00000"/>
                    </a:solidFill>
                    <a:ea typeface="+mn-lt"/>
                    <a:cs typeface="+mn-lt"/>
                  </a:rPr>
                  <a:t>Reward function</a:t>
                </a:r>
                <a:r>
                  <a:rPr lang="en-US" sz="2800">
                    <a:ea typeface="+mn-lt"/>
                    <a:cs typeface="+mn-lt"/>
                  </a:rPr>
                  <a:t> in terms of its corresponding </a:t>
                </a:r>
                <a:r>
                  <a:rPr lang="en-US" sz="2800" b="1">
                    <a:ea typeface="+mn-lt"/>
                    <a:cs typeface="+mn-lt"/>
                  </a:rPr>
                  <a:t>optimal policy</a:t>
                </a:r>
                <a:r>
                  <a:rPr lang="en-US" sz="2800">
                    <a:ea typeface="+mn-lt"/>
                    <a:cs typeface="+mn-lt"/>
                  </a:rPr>
                  <a:t> </a:t>
                </a:r>
                <a:r>
                  <a:rPr lang="en-CA" sz="3600">
                    <a:ea typeface="Times New Roman" panose="02020603050405020304" pitchFamily="18" charset="0"/>
                  </a:rPr>
                  <a:t> </a:t>
                </a:r>
                <a14:m>
                  <m:oMath xmlns:m="http://schemas.openxmlformats.org/officeDocument/2006/math">
                    <m:sSub>
                      <m:sSubPr>
                        <m:ctrlPr>
                          <a:rPr lang="en-CA" sz="3600" i="1">
                            <a:latin typeface="Cambria Math" panose="02040503050406030204" pitchFamily="18" charset="0"/>
                            <a:ea typeface="Times New Roman" panose="02020603050405020304" pitchFamily="18" charset="0"/>
                          </a:rPr>
                        </m:ctrlPr>
                      </m:sSubPr>
                      <m:e>
                        <m:r>
                          <m:rPr>
                            <m:sty m:val="p"/>
                          </m:rPr>
                          <a:rPr lang="en-CA">
                            <a:latin typeface="Cambria Math" panose="02040503050406030204" pitchFamily="18" charset="0"/>
                            <a:ea typeface="Times New Roman" panose="02020603050405020304" pitchFamily="18" charset="0"/>
                            <a:cs typeface="Arial" panose="020B0604020202020204" pitchFamily="34" charset="0"/>
                          </a:rPr>
                          <m:t>π</m:t>
                        </m:r>
                      </m:e>
                      <m:sub>
                        <m:r>
                          <m:rPr>
                            <m:nor/>
                          </m:rPr>
                          <a:rPr lang="en-CA">
                            <a:latin typeface="Cambria Math" panose="02040503050406030204" pitchFamily="18" charset="0"/>
                            <a:ea typeface="Times New Roman" panose="02020603050405020304" pitchFamily="18" charset="0"/>
                            <a:cs typeface="Arial" panose="020B0604020202020204" pitchFamily="34" charset="0"/>
                          </a:rPr>
                          <m:t>r</m:t>
                        </m:r>
                      </m:sub>
                    </m:sSub>
                  </m:oMath>
                </a14:m>
                <a:r>
                  <a:rPr lang="en-US" sz="2800">
                    <a:ea typeface="+mn-lt"/>
                    <a:cs typeface="+mn-lt"/>
                  </a:rPr>
                  <a:t>, the </a:t>
                </a:r>
                <a:r>
                  <a:rPr lang="en-US" sz="2800" b="1">
                    <a:ea typeface="+mn-lt"/>
                    <a:cs typeface="+mn-lt"/>
                  </a:rPr>
                  <a:t>reference policy</a:t>
                </a:r>
                <a:r>
                  <a:rPr lang="en-US" sz="2800">
                    <a:ea typeface="+mn-lt"/>
                    <a:cs typeface="+mn-lt"/>
                  </a:rPr>
                  <a:t> </a:t>
                </a:r>
                <a:r>
                  <a:rPr lang="en-CA" sz="3600">
                    <a:effectLst/>
                    <a:ea typeface="Times New Roman" panose="02020603050405020304" pitchFamily="18" charset="0"/>
                  </a:rPr>
                  <a:t> </a:t>
                </a:r>
                <a14:m>
                  <m:oMath xmlns:m="http://schemas.openxmlformats.org/officeDocument/2006/math">
                    <m:sSub>
                      <m:sSubPr>
                        <m:ctrlPr>
                          <a:rPr lang="en-CA" sz="3600" i="1">
                            <a:effectLst/>
                            <a:latin typeface="Cambria Math" panose="02040503050406030204" pitchFamily="18" charset="0"/>
                            <a:ea typeface="Times New Roman" panose="02020603050405020304" pitchFamily="18" charset="0"/>
                          </a:rPr>
                        </m:ctrlPr>
                      </m:sSubPr>
                      <m:e>
                        <m:r>
                          <m:rPr>
                            <m:sty m:val="p"/>
                          </m:rPr>
                          <a:rPr lang="en-CA" sz="2800">
                            <a:effectLst/>
                            <a:latin typeface="Cambria Math" panose="02040503050406030204" pitchFamily="18" charset="0"/>
                            <a:ea typeface="Times New Roman" panose="02020603050405020304" pitchFamily="18" charset="0"/>
                            <a:cs typeface="Arial" panose="020B0604020202020204" pitchFamily="34" charset="0"/>
                          </a:rPr>
                          <m:t>π</m:t>
                        </m:r>
                      </m:e>
                      <m:sub>
                        <m:r>
                          <m:rPr>
                            <m:nor/>
                          </m:rPr>
                          <a:rPr lang="en-CA" sz="2800">
                            <a:effectLst/>
                            <a:latin typeface="Cambria Math" panose="02040503050406030204" pitchFamily="18" charset="0"/>
                            <a:ea typeface="Times New Roman" panose="02020603050405020304" pitchFamily="18" charset="0"/>
                            <a:cs typeface="Arial" panose="020B0604020202020204" pitchFamily="34" charset="0"/>
                          </a:rPr>
                          <m:t>ref</m:t>
                        </m:r>
                      </m:sub>
                    </m:sSub>
                  </m:oMath>
                </a14:m>
                <a:r>
                  <a:rPr lang="en-US" sz="2800">
                    <a:ea typeface="+mn-lt"/>
                    <a:cs typeface="+mn-lt"/>
                  </a:rPr>
                  <a:t>, and the unknown partition function Z(·):</a:t>
                </a:r>
              </a:p>
              <a:p>
                <a:pPr marL="0" indent="0">
                  <a:buNone/>
                </a:pPr>
                <a:endParaRPr lang="en-US" sz="2800">
                  <a:ea typeface="+mn-lt"/>
                  <a:cs typeface="+mn-lt"/>
                </a:endParaRPr>
              </a:p>
              <a:p>
                <a:pPr marL="0" indent="0">
                  <a:buNone/>
                </a:pPr>
                <a14:m>
                  <m:oMathPara xmlns:m="http://schemas.openxmlformats.org/officeDocument/2006/math">
                    <m:oMathParaPr>
                      <m:jc m:val="centerGroup"/>
                    </m:oMathParaPr>
                    <m:oMath xmlns:m="http://schemas.openxmlformats.org/officeDocument/2006/math">
                      <m:r>
                        <a:rPr lang="en-CA" sz="2000" i="1" smtClean="0">
                          <a:effectLst/>
                          <a:latin typeface="Cambria Math" panose="02040503050406030204" pitchFamily="18" charset="0"/>
                          <a:ea typeface="Times New Roman" panose="02020603050405020304" pitchFamily="18" charset="0"/>
                          <a:cs typeface="Arial" panose="020B0604020202020204" pitchFamily="34" charset="0"/>
                        </a:rPr>
                        <m:t>𝑟</m:t>
                      </m:r>
                      <m:d>
                        <m:dPr>
                          <m:ctrlPr>
                            <a:rPr lang="en-CA" sz="2800" i="1">
                              <a:effectLst/>
                              <a:latin typeface="Cambria Math" panose="02040503050406030204" pitchFamily="18" charset="0"/>
                              <a:ea typeface="Times New Roman" panose="02020603050405020304" pitchFamily="18" charset="0"/>
                            </a:rPr>
                          </m:ctrlPr>
                        </m:dPr>
                        <m:e>
                          <m:r>
                            <a:rPr lang="en-CA" sz="2000" i="1">
                              <a:effectLst/>
                              <a:latin typeface="Cambria Math" panose="02040503050406030204" pitchFamily="18" charset="0"/>
                              <a:ea typeface="Times New Roman" panose="02020603050405020304" pitchFamily="18" charset="0"/>
                              <a:cs typeface="Arial" panose="020B0604020202020204" pitchFamily="34" charset="0"/>
                            </a:rPr>
                            <m:t>𝑥</m:t>
                          </m:r>
                          <m:r>
                            <a:rPr lang="en-CA" sz="2000" i="1">
                              <a:effectLst/>
                              <a:latin typeface="Cambria Math" panose="02040503050406030204" pitchFamily="18" charset="0"/>
                              <a:ea typeface="Times New Roman" panose="02020603050405020304" pitchFamily="18" charset="0"/>
                              <a:cs typeface="Arial" panose="020B0604020202020204" pitchFamily="34" charset="0"/>
                            </a:rPr>
                            <m:t>,</m:t>
                          </m:r>
                          <m:r>
                            <a:rPr lang="en-CA" sz="2000" i="1">
                              <a:effectLst/>
                              <a:latin typeface="Cambria Math" panose="02040503050406030204" pitchFamily="18" charset="0"/>
                              <a:ea typeface="Times New Roman" panose="02020603050405020304" pitchFamily="18" charset="0"/>
                              <a:cs typeface="Arial" panose="020B0604020202020204" pitchFamily="34" charset="0"/>
                            </a:rPr>
                            <m:t>𝑦</m:t>
                          </m:r>
                        </m:e>
                      </m:d>
                      <m:r>
                        <a:rPr lang="en-CA" sz="2000" i="1">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n-CA" sz="2000">
                          <a:effectLst/>
                          <a:latin typeface="Cambria Math" panose="02040503050406030204" pitchFamily="18" charset="0"/>
                          <a:ea typeface="Times New Roman" panose="02020603050405020304" pitchFamily="18" charset="0"/>
                          <a:cs typeface="Arial" panose="020B0604020202020204" pitchFamily="34" charset="0"/>
                        </a:rPr>
                        <m:t>β</m:t>
                      </m:r>
                      <m:r>
                        <a:rPr lang="en-CA" sz="2000" b="0" i="1" smtClean="0">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CA" sz="2000" b="0" i="0" smtClean="0">
                          <a:effectLst/>
                          <a:latin typeface="Cambria Math" panose="02040503050406030204" pitchFamily="18" charset="0"/>
                          <a:ea typeface="Times New Roman" panose="02020603050405020304" pitchFamily="18" charset="0"/>
                          <a:cs typeface="Arial" panose="020B0604020202020204" pitchFamily="34" charset="0"/>
                        </a:rPr>
                        <m:t>log</m:t>
                      </m:r>
                      <m:f>
                        <m:fPr>
                          <m:ctrlPr>
                            <a:rPr lang="en-CA" sz="2800" i="1">
                              <a:effectLst/>
                              <a:latin typeface="Cambria Math" panose="02040503050406030204" pitchFamily="18" charset="0"/>
                              <a:ea typeface="Times New Roman" panose="02020603050405020304" pitchFamily="18" charset="0"/>
                            </a:rPr>
                          </m:ctrlPr>
                        </m:fPr>
                        <m:num>
                          <m:sSub>
                            <m:sSubPr>
                              <m:ctrlPr>
                                <a:rPr lang="en-CA" sz="2800" i="1">
                                  <a:effectLst/>
                                  <a:latin typeface="Cambria Math" panose="02040503050406030204" pitchFamily="18" charset="0"/>
                                  <a:ea typeface="Times New Roman" panose="02020603050405020304" pitchFamily="18" charset="0"/>
                                </a:rPr>
                              </m:ctrlPr>
                            </m:sSubPr>
                            <m:e>
                              <m:r>
                                <m:rPr>
                                  <m:sty m:val="p"/>
                                </m:rPr>
                                <a:rPr lang="en-CA" sz="2000">
                                  <a:effectLst/>
                                  <a:latin typeface="Cambria Math" panose="02040503050406030204" pitchFamily="18" charset="0"/>
                                  <a:ea typeface="Times New Roman" panose="02020603050405020304" pitchFamily="18" charset="0"/>
                                  <a:cs typeface="Arial" panose="020B0604020202020204" pitchFamily="34" charset="0"/>
                                </a:rPr>
                                <m:t>π</m:t>
                              </m:r>
                            </m:e>
                            <m:sub>
                              <m:r>
                                <a:rPr lang="en-CA" sz="2000" i="1">
                                  <a:effectLst/>
                                  <a:latin typeface="Cambria Math" panose="02040503050406030204" pitchFamily="18" charset="0"/>
                                  <a:ea typeface="Times New Roman" panose="02020603050405020304" pitchFamily="18" charset="0"/>
                                  <a:cs typeface="Arial" panose="020B0604020202020204" pitchFamily="34" charset="0"/>
                                </a:rPr>
                                <m:t>𝑟</m:t>
                              </m:r>
                            </m:sub>
                          </m:sSub>
                          <m:d>
                            <m:dPr>
                              <m:ctrlPr>
                                <a:rPr lang="en-CA" sz="2800" i="1">
                                  <a:effectLst/>
                                  <a:latin typeface="Cambria Math" panose="02040503050406030204" pitchFamily="18" charset="0"/>
                                  <a:ea typeface="Times New Roman" panose="02020603050405020304" pitchFamily="18" charset="0"/>
                                </a:rPr>
                              </m:ctrlPr>
                            </m:dPr>
                            <m:e>
                              <m:r>
                                <a:rPr lang="en-CA" sz="2000" i="1">
                                  <a:effectLst/>
                                  <a:latin typeface="Cambria Math" panose="02040503050406030204" pitchFamily="18" charset="0"/>
                                  <a:ea typeface="Times New Roman" panose="02020603050405020304" pitchFamily="18" charset="0"/>
                                  <a:cs typeface="Arial" panose="020B0604020202020204" pitchFamily="34" charset="0"/>
                                </a:rPr>
                                <m:t>𝑦</m:t>
                              </m:r>
                            </m:e>
                            <m:e>
                              <m:r>
                                <a:rPr lang="en-CA" sz="2000" i="1">
                                  <a:effectLst/>
                                  <a:latin typeface="Cambria Math" panose="02040503050406030204" pitchFamily="18" charset="0"/>
                                  <a:ea typeface="Times New Roman" panose="02020603050405020304" pitchFamily="18" charset="0"/>
                                  <a:cs typeface="Arial" panose="020B0604020202020204" pitchFamily="34" charset="0"/>
                                </a:rPr>
                                <m:t>𝑥</m:t>
                              </m:r>
                            </m:e>
                          </m:d>
                        </m:num>
                        <m:den>
                          <m:sSub>
                            <m:sSubPr>
                              <m:ctrlPr>
                                <a:rPr lang="en-CA" sz="2800" i="1">
                                  <a:effectLst/>
                                  <a:latin typeface="Cambria Math" panose="02040503050406030204" pitchFamily="18" charset="0"/>
                                  <a:ea typeface="Times New Roman" panose="02020603050405020304" pitchFamily="18" charset="0"/>
                                </a:rPr>
                              </m:ctrlPr>
                            </m:sSubPr>
                            <m:e>
                              <m:r>
                                <m:rPr>
                                  <m:sty m:val="p"/>
                                </m:rPr>
                                <a:rPr lang="en-CA" sz="2000">
                                  <a:effectLst/>
                                  <a:latin typeface="Cambria Math" panose="02040503050406030204" pitchFamily="18" charset="0"/>
                                  <a:ea typeface="Times New Roman" panose="02020603050405020304" pitchFamily="18" charset="0"/>
                                  <a:cs typeface="Arial" panose="020B0604020202020204" pitchFamily="34" charset="0"/>
                                </a:rPr>
                                <m:t>π</m:t>
                              </m:r>
                            </m:e>
                            <m:sub>
                              <m:r>
                                <m:rPr>
                                  <m:nor/>
                                </m:rPr>
                                <a:rPr lang="en-CA" sz="2000">
                                  <a:effectLst/>
                                  <a:latin typeface="Cambria Math" panose="02040503050406030204" pitchFamily="18" charset="0"/>
                                  <a:ea typeface="Times New Roman" panose="02020603050405020304" pitchFamily="18" charset="0"/>
                                  <a:cs typeface="Arial" panose="020B0604020202020204" pitchFamily="34" charset="0"/>
                                </a:rPr>
                                <m:t>ref</m:t>
                              </m:r>
                            </m:sub>
                          </m:sSub>
                          <m:d>
                            <m:dPr>
                              <m:ctrlPr>
                                <a:rPr lang="en-CA" sz="2800" i="1">
                                  <a:effectLst/>
                                  <a:latin typeface="Cambria Math" panose="02040503050406030204" pitchFamily="18" charset="0"/>
                                  <a:ea typeface="Times New Roman" panose="02020603050405020304" pitchFamily="18" charset="0"/>
                                </a:rPr>
                              </m:ctrlPr>
                            </m:dPr>
                            <m:e>
                              <m:r>
                                <a:rPr lang="en-CA" sz="2000" i="1">
                                  <a:effectLst/>
                                  <a:latin typeface="Cambria Math" panose="02040503050406030204" pitchFamily="18" charset="0"/>
                                  <a:ea typeface="Times New Roman" panose="02020603050405020304" pitchFamily="18" charset="0"/>
                                  <a:cs typeface="Arial" panose="020B0604020202020204" pitchFamily="34" charset="0"/>
                                </a:rPr>
                                <m:t>𝑦</m:t>
                              </m:r>
                            </m:e>
                            <m:e>
                              <m:r>
                                <a:rPr lang="en-CA" sz="2000" i="1">
                                  <a:effectLst/>
                                  <a:latin typeface="Cambria Math" panose="02040503050406030204" pitchFamily="18" charset="0"/>
                                  <a:ea typeface="Times New Roman" panose="02020603050405020304" pitchFamily="18" charset="0"/>
                                  <a:cs typeface="Arial" panose="020B0604020202020204" pitchFamily="34" charset="0"/>
                                </a:rPr>
                                <m:t>𝑥</m:t>
                              </m:r>
                            </m:e>
                          </m:d>
                        </m:den>
                      </m:f>
                      <m:r>
                        <a:rPr lang="en-CA" sz="2000" i="1">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n-CA" sz="2000">
                          <a:effectLst/>
                          <a:latin typeface="Cambria Math" panose="02040503050406030204" pitchFamily="18" charset="0"/>
                          <a:ea typeface="Times New Roman" panose="02020603050405020304" pitchFamily="18" charset="0"/>
                          <a:cs typeface="Arial" panose="020B0604020202020204" pitchFamily="34" charset="0"/>
                        </a:rPr>
                        <m:t>β</m:t>
                      </m:r>
                      <m:func>
                        <m:funcPr>
                          <m:ctrlPr>
                            <a:rPr lang="en-CA" sz="2800" i="1">
                              <a:effectLst/>
                              <a:latin typeface="Cambria Math" panose="02040503050406030204" pitchFamily="18" charset="0"/>
                              <a:ea typeface="Times New Roman" panose="02020603050405020304" pitchFamily="18" charset="0"/>
                            </a:rPr>
                          </m:ctrlPr>
                        </m:funcPr>
                        <m:fName>
                          <m:r>
                            <m:rPr>
                              <m:sty m:val="p"/>
                            </m:rPr>
                            <a:rPr lang="en-CA" sz="2000">
                              <a:effectLst/>
                              <a:latin typeface="Cambria Math" panose="02040503050406030204" pitchFamily="18" charset="0"/>
                              <a:ea typeface="Times New Roman" panose="02020603050405020304" pitchFamily="18" charset="0"/>
                              <a:cs typeface="Arial" panose="020B0604020202020204" pitchFamily="34" charset="0"/>
                            </a:rPr>
                            <m:t>log</m:t>
                          </m:r>
                        </m:fName>
                        <m:e>
                          <m:r>
                            <a:rPr lang="en-CA" sz="2000" i="1">
                              <a:effectLst/>
                              <a:latin typeface="Cambria Math" panose="02040503050406030204" pitchFamily="18" charset="0"/>
                              <a:ea typeface="Times New Roman" panose="02020603050405020304" pitchFamily="18" charset="0"/>
                              <a:cs typeface="Arial" panose="020B0604020202020204" pitchFamily="34" charset="0"/>
                            </a:rPr>
                            <m:t>𝑍</m:t>
                          </m:r>
                        </m:e>
                      </m:func>
                      <m:d>
                        <m:dPr>
                          <m:ctrlPr>
                            <a:rPr lang="en-CA" sz="2800" i="1">
                              <a:effectLst/>
                              <a:latin typeface="Cambria Math" panose="02040503050406030204" pitchFamily="18" charset="0"/>
                              <a:ea typeface="Times New Roman" panose="02020603050405020304" pitchFamily="18" charset="0"/>
                            </a:rPr>
                          </m:ctrlPr>
                        </m:dPr>
                        <m:e>
                          <m:r>
                            <a:rPr lang="en-CA" sz="2000" i="1">
                              <a:effectLst/>
                              <a:latin typeface="Cambria Math" panose="02040503050406030204" pitchFamily="18" charset="0"/>
                              <a:ea typeface="Times New Roman" panose="02020603050405020304" pitchFamily="18" charset="0"/>
                              <a:cs typeface="Arial" panose="020B0604020202020204" pitchFamily="34" charset="0"/>
                            </a:rPr>
                            <m:t>𝑥</m:t>
                          </m:r>
                        </m:e>
                      </m:d>
                    </m:oMath>
                  </m:oMathPara>
                </a14:m>
                <a:endParaRPr lang="en-US">
                  <a:cs typeface="Calibri"/>
                </a:endParaRPr>
              </a:p>
              <a:p>
                <a:endParaRPr lang="en-US" sz="2800">
                  <a:solidFill>
                    <a:srgbClr val="C00000"/>
                  </a:solidFill>
                  <a:ea typeface="+mn-lt"/>
                  <a:cs typeface="+mn-lt"/>
                </a:endParaRPr>
              </a:p>
              <a:p>
                <a:r>
                  <a:rPr lang="en-US" sz="2800">
                    <a:solidFill>
                      <a:srgbClr val="C00000"/>
                    </a:solidFill>
                    <a:ea typeface="+mn-lt"/>
                    <a:cs typeface="+mn-lt"/>
                  </a:rPr>
                  <a:t>Human preference probability</a:t>
                </a:r>
                <a:r>
                  <a:rPr lang="en-US" sz="2800">
                    <a:ea typeface="+mn-lt"/>
                    <a:cs typeface="+mn-lt"/>
                  </a:rPr>
                  <a:t> in terms of </a:t>
                </a:r>
                <a:r>
                  <a:rPr lang="en-US" sz="2800" b="1">
                    <a:ea typeface="+mn-lt"/>
                    <a:cs typeface="+mn-lt"/>
                  </a:rPr>
                  <a:t>optimal policy</a:t>
                </a:r>
                <a:r>
                  <a:rPr lang="en-US" sz="2800">
                    <a:ea typeface="+mn-lt"/>
                    <a:cs typeface="+mn-lt"/>
                  </a:rPr>
                  <a:t> π* and </a:t>
                </a:r>
                <a:r>
                  <a:rPr lang="en-US" sz="2800" b="1">
                    <a:ea typeface="+mn-lt"/>
                    <a:cs typeface="+mn-lt"/>
                  </a:rPr>
                  <a:t>reference policy</a:t>
                </a:r>
                <a:r>
                  <a:rPr lang="en-US" sz="2800">
                    <a:ea typeface="+mn-lt"/>
                    <a:cs typeface="+mn-lt"/>
                  </a:rPr>
                  <a:t> </a:t>
                </a:r>
                <a:r>
                  <a:rPr lang="en-CA" sz="2000" kern="100">
                    <a:effectLst/>
                    <a:ea typeface="Times New Roman" panose="02020603050405020304" pitchFamily="18" charset="0"/>
                    <a:cs typeface="Arial" panose="020B0604020202020204" pitchFamily="34" charset="0"/>
                  </a:rPr>
                  <a:t> </a:t>
                </a:r>
                <a14:m>
                  <m:oMath xmlns:m="http://schemas.openxmlformats.org/officeDocument/2006/math">
                    <m:sSub>
                      <m:sSubPr>
                        <m:ctrlPr>
                          <a:rPr lang="en-CA" sz="2400" i="1" kern="100">
                            <a:effectLst/>
                            <a:latin typeface="Cambria Math" panose="02040503050406030204" pitchFamily="18" charset="0"/>
                            <a:ea typeface="Times New Roman" panose="02020603050405020304" pitchFamily="18" charset="0"/>
                            <a:cs typeface="Arial" panose="020B0604020202020204" pitchFamily="34" charset="0"/>
                          </a:rPr>
                        </m:ctrlPr>
                      </m:sSubPr>
                      <m:e>
                        <m:r>
                          <m:rPr>
                            <m:sty m:val="p"/>
                          </m:rPr>
                          <a:rPr lang="en-CA" sz="2400" kern="100">
                            <a:effectLst/>
                            <a:latin typeface="Cambria Math" panose="02040503050406030204" pitchFamily="18" charset="0"/>
                            <a:ea typeface="Times New Roman" panose="02020603050405020304" pitchFamily="18" charset="0"/>
                            <a:cs typeface="Arial" panose="020B0604020202020204" pitchFamily="34" charset="0"/>
                          </a:rPr>
                          <m:t>π</m:t>
                        </m:r>
                      </m:e>
                      <m:sub>
                        <m:r>
                          <m:rPr>
                            <m:sty m:val="p"/>
                          </m:rPr>
                          <a:rPr lang="en-CA" sz="2400" b="0" i="0" kern="100" smtClean="0">
                            <a:effectLst/>
                            <a:latin typeface="Cambria Math" panose="02040503050406030204" pitchFamily="18" charset="0"/>
                            <a:ea typeface="Times New Roman" panose="02020603050405020304" pitchFamily="18" charset="0"/>
                            <a:cs typeface="Arial" panose="020B0604020202020204" pitchFamily="34" charset="0"/>
                          </a:rPr>
                          <m:t>ref</m:t>
                        </m:r>
                      </m:sub>
                    </m:sSub>
                  </m:oMath>
                </a14:m>
                <a:r>
                  <a:rPr lang="en-CA" sz="2000" kern="100">
                    <a:effectLst/>
                    <a:latin typeface="Aptos" panose="020B0004020202020204" pitchFamily="34" charset="0"/>
                    <a:ea typeface="Times New Roman" panose="02020603050405020304" pitchFamily="18" charset="0"/>
                    <a:cs typeface="Arial" panose="020B0604020202020204" pitchFamily="34" charset="0"/>
                  </a:rPr>
                  <a:t> </a:t>
                </a:r>
                <a:r>
                  <a:rPr lang="en-CA" kern="100">
                    <a:latin typeface="Aptos" panose="020B0004020202020204" pitchFamily="34" charset="0"/>
                    <a:ea typeface="Times New Roman" panose="02020603050405020304" pitchFamily="18" charset="0"/>
                    <a:cs typeface="Arial" panose="020B0604020202020204" pitchFamily="34" charset="0"/>
                  </a:rPr>
                  <a:t>:</a:t>
                </a:r>
                <a:endParaRPr lang="en-CA" sz="2000" i="1">
                  <a:effectLst/>
                  <a:latin typeface="Cambria Math" panose="02040503050406030204" pitchFamily="18" charset="0"/>
                  <a:ea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sSup>
                        <m:sSupPr>
                          <m:ctrlPr>
                            <a:rPr lang="en-CA" sz="2000" i="1" smtClean="0">
                              <a:effectLst/>
                              <a:latin typeface="Cambria Math" panose="02040503050406030204" pitchFamily="18" charset="0"/>
                              <a:ea typeface="Times New Roman" panose="02020603050405020304" pitchFamily="18" charset="0"/>
                            </a:rPr>
                          </m:ctrlPr>
                        </m:sSupPr>
                        <m:e>
                          <m:r>
                            <a:rPr lang="en-CA" sz="2000" i="1">
                              <a:effectLst/>
                              <a:latin typeface="Cambria Math" panose="02040503050406030204" pitchFamily="18" charset="0"/>
                              <a:ea typeface="Times New Roman" panose="02020603050405020304" pitchFamily="18" charset="0"/>
                              <a:cs typeface="Arial" panose="020B0604020202020204" pitchFamily="34" charset="0"/>
                            </a:rPr>
                            <m:t>𝑝</m:t>
                          </m:r>
                        </m:e>
                        <m:sup>
                          <m:r>
                            <a:rPr lang="en-CA" sz="2000" i="1">
                              <a:effectLst/>
                              <a:latin typeface="Cambria Math" panose="02040503050406030204" pitchFamily="18" charset="0"/>
                              <a:ea typeface="Times New Roman" panose="02020603050405020304" pitchFamily="18" charset="0"/>
                              <a:cs typeface="Arial" panose="020B0604020202020204" pitchFamily="34" charset="0"/>
                            </a:rPr>
                            <m:t>∗</m:t>
                          </m:r>
                        </m:sup>
                      </m:sSup>
                      <m:d>
                        <m:dPr>
                          <m:ctrlPr>
                            <a:rPr lang="en-CA" sz="2000" i="1">
                              <a:effectLst/>
                              <a:latin typeface="Cambria Math" panose="02040503050406030204" pitchFamily="18" charset="0"/>
                              <a:ea typeface="Times New Roman" panose="02020603050405020304" pitchFamily="18" charset="0"/>
                            </a:rPr>
                          </m:ctrlPr>
                        </m:dPr>
                        <m:e>
                          <m:sSub>
                            <m:sSubPr>
                              <m:ctrlPr>
                                <a:rPr lang="en-CA" sz="2000" i="1">
                                  <a:effectLst/>
                                  <a:latin typeface="Cambria Math" panose="02040503050406030204" pitchFamily="18" charset="0"/>
                                  <a:ea typeface="Times New Roman" panose="02020603050405020304" pitchFamily="18" charset="0"/>
                                </a:rPr>
                              </m:ctrlPr>
                            </m:sSubPr>
                            <m:e>
                              <m:r>
                                <a:rPr lang="en-CA" sz="20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2000" i="1">
                                  <a:effectLst/>
                                  <a:latin typeface="Cambria Math" panose="02040503050406030204" pitchFamily="18" charset="0"/>
                                  <a:ea typeface="Times New Roman" panose="02020603050405020304" pitchFamily="18" charset="0"/>
                                  <a:cs typeface="Arial" panose="020B0604020202020204" pitchFamily="34" charset="0"/>
                                </a:rPr>
                                <m:t>1</m:t>
                              </m:r>
                            </m:sub>
                          </m:sSub>
                          <m:r>
                            <a:rPr lang="en-CA" sz="2000">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CA" sz="2000" i="1">
                                  <a:effectLst/>
                                  <a:latin typeface="Cambria Math" panose="02040503050406030204" pitchFamily="18" charset="0"/>
                                  <a:ea typeface="Times New Roman" panose="02020603050405020304" pitchFamily="18" charset="0"/>
                                </a:rPr>
                              </m:ctrlPr>
                            </m:sSubPr>
                            <m:e>
                              <m:r>
                                <a:rPr lang="en-CA" sz="20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2000" i="1">
                                  <a:effectLst/>
                                  <a:latin typeface="Cambria Math" panose="02040503050406030204" pitchFamily="18" charset="0"/>
                                  <a:ea typeface="Times New Roman" panose="02020603050405020304" pitchFamily="18" charset="0"/>
                                  <a:cs typeface="Arial" panose="020B0604020202020204" pitchFamily="34" charset="0"/>
                                </a:rPr>
                                <m:t>2</m:t>
                              </m:r>
                            </m:sub>
                          </m:sSub>
                        </m:e>
                        <m:e>
                          <m:r>
                            <a:rPr lang="en-CA" sz="2000" i="1">
                              <a:effectLst/>
                              <a:latin typeface="Cambria Math" panose="02040503050406030204" pitchFamily="18" charset="0"/>
                              <a:ea typeface="Times New Roman" panose="02020603050405020304" pitchFamily="18" charset="0"/>
                              <a:cs typeface="Arial" panose="020B0604020202020204" pitchFamily="34" charset="0"/>
                            </a:rPr>
                            <m:t>𝑥</m:t>
                          </m:r>
                        </m:e>
                      </m:d>
                      <m:r>
                        <a:rPr lang="en-CA" sz="20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CA" sz="2000" i="1">
                              <a:effectLst/>
                              <a:latin typeface="Cambria Math" panose="02040503050406030204" pitchFamily="18" charset="0"/>
                              <a:ea typeface="Times New Roman" panose="02020603050405020304" pitchFamily="18" charset="0"/>
                            </a:rPr>
                          </m:ctrlPr>
                        </m:fPr>
                        <m:num>
                          <m:r>
                            <a:rPr lang="en-CA" sz="2000" i="1">
                              <a:effectLst/>
                              <a:latin typeface="Cambria Math" panose="02040503050406030204" pitchFamily="18" charset="0"/>
                              <a:ea typeface="Times New Roman" panose="02020603050405020304" pitchFamily="18" charset="0"/>
                              <a:cs typeface="Arial" panose="020B0604020202020204" pitchFamily="34" charset="0"/>
                            </a:rPr>
                            <m:t>1</m:t>
                          </m:r>
                        </m:num>
                        <m:den>
                          <m:r>
                            <a:rPr lang="en-CA" sz="2000" i="1">
                              <a:effectLst/>
                              <a:latin typeface="Cambria Math" panose="02040503050406030204" pitchFamily="18" charset="0"/>
                              <a:ea typeface="Times New Roman" panose="02020603050405020304" pitchFamily="18" charset="0"/>
                              <a:cs typeface="Arial" panose="020B0604020202020204" pitchFamily="34" charset="0"/>
                            </a:rPr>
                            <m:t>1+</m:t>
                          </m:r>
                          <m:r>
                            <a:rPr lang="en-CA" sz="2000" i="1">
                              <a:effectLst/>
                              <a:latin typeface="Cambria Math" panose="02040503050406030204" pitchFamily="18" charset="0"/>
                              <a:ea typeface="Times New Roman" panose="02020603050405020304" pitchFamily="18" charset="0"/>
                              <a:cs typeface="Arial" panose="020B0604020202020204" pitchFamily="34" charset="0"/>
                            </a:rPr>
                            <m:t>𝑒𝑥𝑝</m:t>
                          </m:r>
                          <m:d>
                            <m:dPr>
                              <m:ctrlPr>
                                <a:rPr lang="en-CA" sz="2000" i="1">
                                  <a:effectLst/>
                                  <a:latin typeface="Cambria Math" panose="02040503050406030204" pitchFamily="18" charset="0"/>
                                  <a:ea typeface="Times New Roman" panose="02020603050405020304" pitchFamily="18" charset="0"/>
                                </a:rPr>
                              </m:ctrlPr>
                            </m:dPr>
                            <m:e>
                              <m:r>
                                <m:rPr>
                                  <m:sty m:val="p"/>
                                </m:rPr>
                                <a:rPr lang="en-CA" sz="2000">
                                  <a:effectLst/>
                                  <a:latin typeface="Cambria Math" panose="02040503050406030204" pitchFamily="18" charset="0"/>
                                  <a:ea typeface="Times New Roman" panose="02020603050405020304" pitchFamily="18" charset="0"/>
                                  <a:cs typeface="Arial" panose="020B0604020202020204" pitchFamily="34" charset="0"/>
                                </a:rPr>
                                <m:t>β</m:t>
                              </m:r>
                              <m:r>
                                <a:rPr lang="en-CA" sz="2000" i="1">
                                  <a:effectLst/>
                                  <a:latin typeface="Cambria Math" panose="02040503050406030204" pitchFamily="18" charset="0"/>
                                  <a:ea typeface="Times New Roman" panose="02020603050405020304" pitchFamily="18" charset="0"/>
                                  <a:cs typeface="Arial" panose="020B0604020202020204" pitchFamily="34" charset="0"/>
                                </a:rPr>
                                <m:t> </m:t>
                              </m:r>
                              <m:r>
                                <a:rPr lang="en-CA" sz="2000" i="1">
                                  <a:effectLst/>
                                  <a:latin typeface="Cambria Math" panose="02040503050406030204" pitchFamily="18" charset="0"/>
                                  <a:ea typeface="Times New Roman" panose="02020603050405020304" pitchFamily="18" charset="0"/>
                                  <a:cs typeface="Arial" panose="020B0604020202020204" pitchFamily="34" charset="0"/>
                                </a:rPr>
                                <m:t>𝑙𝑜𝑔</m:t>
                              </m:r>
                              <m:f>
                                <m:fPr>
                                  <m:ctrlPr>
                                    <a:rPr lang="en-CA" sz="2000" i="1">
                                      <a:effectLst/>
                                      <a:latin typeface="Cambria Math" panose="02040503050406030204" pitchFamily="18" charset="0"/>
                                      <a:ea typeface="Times New Roman" panose="02020603050405020304" pitchFamily="18" charset="0"/>
                                    </a:rPr>
                                  </m:ctrlPr>
                                </m:fPr>
                                <m:num>
                                  <m:sSup>
                                    <m:sSupPr>
                                      <m:ctrlPr>
                                        <a:rPr lang="en-CA" sz="2000" i="1">
                                          <a:effectLst/>
                                          <a:latin typeface="Cambria Math" panose="02040503050406030204" pitchFamily="18" charset="0"/>
                                          <a:ea typeface="Times New Roman" panose="02020603050405020304" pitchFamily="18" charset="0"/>
                                        </a:rPr>
                                      </m:ctrlPr>
                                    </m:sSupPr>
                                    <m:e>
                                      <m:r>
                                        <m:rPr>
                                          <m:sty m:val="p"/>
                                        </m:rPr>
                                        <a:rPr lang="en-CA" sz="2000">
                                          <a:effectLst/>
                                          <a:latin typeface="Cambria Math" panose="02040503050406030204" pitchFamily="18" charset="0"/>
                                          <a:ea typeface="Times New Roman" panose="02020603050405020304" pitchFamily="18" charset="0"/>
                                          <a:cs typeface="Arial" panose="020B0604020202020204" pitchFamily="34" charset="0"/>
                                        </a:rPr>
                                        <m:t>π</m:t>
                                      </m:r>
                                    </m:e>
                                    <m:sup>
                                      <m:r>
                                        <a:rPr lang="en-CA" sz="2000" i="1">
                                          <a:effectLst/>
                                          <a:latin typeface="Cambria Math" panose="02040503050406030204" pitchFamily="18" charset="0"/>
                                          <a:ea typeface="Times New Roman" panose="02020603050405020304" pitchFamily="18" charset="0"/>
                                          <a:cs typeface="Arial" panose="020B0604020202020204" pitchFamily="34" charset="0"/>
                                        </a:rPr>
                                        <m:t>∗</m:t>
                                      </m:r>
                                    </m:sup>
                                  </m:sSup>
                                  <m:d>
                                    <m:dPr>
                                      <m:ctrlPr>
                                        <a:rPr lang="en-CA" sz="2000" i="1">
                                          <a:effectLst/>
                                          <a:latin typeface="Cambria Math" panose="02040503050406030204" pitchFamily="18" charset="0"/>
                                          <a:ea typeface="Times New Roman" panose="02020603050405020304" pitchFamily="18" charset="0"/>
                                        </a:rPr>
                                      </m:ctrlPr>
                                    </m:dPr>
                                    <m:e>
                                      <m:sSub>
                                        <m:sSubPr>
                                          <m:ctrlPr>
                                            <a:rPr lang="en-CA" sz="2000" i="1">
                                              <a:effectLst/>
                                              <a:latin typeface="Cambria Math" panose="02040503050406030204" pitchFamily="18" charset="0"/>
                                              <a:ea typeface="Times New Roman" panose="02020603050405020304" pitchFamily="18" charset="0"/>
                                            </a:rPr>
                                          </m:ctrlPr>
                                        </m:sSubPr>
                                        <m:e>
                                          <m:r>
                                            <a:rPr lang="en-CA" sz="20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2000" i="1">
                                              <a:effectLst/>
                                              <a:latin typeface="Cambria Math" panose="02040503050406030204" pitchFamily="18" charset="0"/>
                                              <a:ea typeface="Times New Roman" panose="02020603050405020304" pitchFamily="18" charset="0"/>
                                              <a:cs typeface="Arial" panose="020B0604020202020204" pitchFamily="34" charset="0"/>
                                            </a:rPr>
                                            <m:t>2</m:t>
                                          </m:r>
                                        </m:sub>
                                      </m:sSub>
                                    </m:e>
                                    <m:e>
                                      <m:r>
                                        <a:rPr lang="en-CA" sz="2000" i="1">
                                          <a:effectLst/>
                                          <a:latin typeface="Cambria Math" panose="02040503050406030204" pitchFamily="18" charset="0"/>
                                          <a:ea typeface="Times New Roman" panose="02020603050405020304" pitchFamily="18" charset="0"/>
                                          <a:cs typeface="Arial" panose="020B0604020202020204" pitchFamily="34" charset="0"/>
                                        </a:rPr>
                                        <m:t>𝑥</m:t>
                                      </m:r>
                                    </m:e>
                                  </m:d>
                                </m:num>
                                <m:den>
                                  <m:sSub>
                                    <m:sSubPr>
                                      <m:ctrlPr>
                                        <a:rPr lang="en-CA" sz="2000" i="1">
                                          <a:effectLst/>
                                          <a:latin typeface="Cambria Math" panose="02040503050406030204" pitchFamily="18" charset="0"/>
                                          <a:ea typeface="Times New Roman" panose="02020603050405020304" pitchFamily="18" charset="0"/>
                                        </a:rPr>
                                      </m:ctrlPr>
                                    </m:sSubPr>
                                    <m:e>
                                      <m:r>
                                        <m:rPr>
                                          <m:sty m:val="p"/>
                                        </m:rPr>
                                        <a:rPr lang="en-CA" sz="2000">
                                          <a:effectLst/>
                                          <a:latin typeface="Cambria Math" panose="02040503050406030204" pitchFamily="18" charset="0"/>
                                          <a:ea typeface="Times New Roman" panose="02020603050405020304" pitchFamily="18" charset="0"/>
                                          <a:cs typeface="Arial" panose="020B0604020202020204" pitchFamily="34" charset="0"/>
                                        </a:rPr>
                                        <m:t>π</m:t>
                                      </m:r>
                                    </m:e>
                                    <m:sub>
                                      <m:r>
                                        <m:rPr>
                                          <m:nor/>
                                        </m:rPr>
                                        <a:rPr lang="en-CA" sz="2000">
                                          <a:effectLst/>
                                          <a:latin typeface="Cambria Math" panose="02040503050406030204" pitchFamily="18" charset="0"/>
                                          <a:ea typeface="Times New Roman" panose="02020603050405020304" pitchFamily="18" charset="0"/>
                                          <a:cs typeface="Arial" panose="020B0604020202020204" pitchFamily="34" charset="0"/>
                                        </a:rPr>
                                        <m:t>ref</m:t>
                                      </m:r>
                                    </m:sub>
                                  </m:sSub>
                                  <m:d>
                                    <m:dPr>
                                      <m:ctrlPr>
                                        <a:rPr lang="en-CA" sz="2000" i="1">
                                          <a:effectLst/>
                                          <a:latin typeface="Cambria Math" panose="02040503050406030204" pitchFamily="18" charset="0"/>
                                          <a:ea typeface="Times New Roman" panose="02020603050405020304" pitchFamily="18" charset="0"/>
                                        </a:rPr>
                                      </m:ctrlPr>
                                    </m:dPr>
                                    <m:e>
                                      <m:sSub>
                                        <m:sSubPr>
                                          <m:ctrlPr>
                                            <a:rPr lang="en-CA" sz="2000" i="1">
                                              <a:effectLst/>
                                              <a:latin typeface="Cambria Math" panose="02040503050406030204" pitchFamily="18" charset="0"/>
                                              <a:ea typeface="Times New Roman" panose="02020603050405020304" pitchFamily="18" charset="0"/>
                                            </a:rPr>
                                          </m:ctrlPr>
                                        </m:sSubPr>
                                        <m:e>
                                          <m:r>
                                            <a:rPr lang="en-CA" sz="20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2000" i="1">
                                              <a:effectLst/>
                                              <a:latin typeface="Cambria Math" panose="02040503050406030204" pitchFamily="18" charset="0"/>
                                              <a:ea typeface="Times New Roman" panose="02020603050405020304" pitchFamily="18" charset="0"/>
                                              <a:cs typeface="Arial" panose="020B0604020202020204" pitchFamily="34" charset="0"/>
                                            </a:rPr>
                                            <m:t>2</m:t>
                                          </m:r>
                                        </m:sub>
                                      </m:sSub>
                                    </m:e>
                                    <m:e>
                                      <m:r>
                                        <a:rPr lang="en-CA" sz="2000" i="1">
                                          <a:effectLst/>
                                          <a:latin typeface="Cambria Math" panose="02040503050406030204" pitchFamily="18" charset="0"/>
                                          <a:ea typeface="Times New Roman" panose="02020603050405020304" pitchFamily="18" charset="0"/>
                                          <a:cs typeface="Arial" panose="020B0604020202020204" pitchFamily="34" charset="0"/>
                                        </a:rPr>
                                        <m:t>𝑥</m:t>
                                      </m:r>
                                    </m:e>
                                  </m:d>
                                </m:den>
                              </m:f>
                              <m:r>
                                <a:rPr lang="en-CA" sz="2000" i="1">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n-CA" sz="2000">
                                  <a:effectLst/>
                                  <a:latin typeface="Cambria Math" panose="02040503050406030204" pitchFamily="18" charset="0"/>
                                  <a:ea typeface="Times New Roman" panose="02020603050405020304" pitchFamily="18" charset="0"/>
                                  <a:cs typeface="Arial" panose="020B0604020202020204" pitchFamily="34" charset="0"/>
                                </a:rPr>
                                <m:t>β</m:t>
                              </m:r>
                              <m:f>
                                <m:fPr>
                                  <m:ctrlPr>
                                    <a:rPr lang="en-CA" sz="2000" i="1">
                                      <a:effectLst/>
                                      <a:latin typeface="Cambria Math" panose="02040503050406030204" pitchFamily="18" charset="0"/>
                                      <a:ea typeface="Times New Roman" panose="02020603050405020304" pitchFamily="18" charset="0"/>
                                    </a:rPr>
                                  </m:ctrlPr>
                                </m:fPr>
                                <m:num>
                                  <m:sSup>
                                    <m:sSupPr>
                                      <m:ctrlPr>
                                        <a:rPr lang="en-CA" sz="2000" i="1">
                                          <a:effectLst/>
                                          <a:latin typeface="Cambria Math" panose="02040503050406030204" pitchFamily="18" charset="0"/>
                                          <a:ea typeface="Times New Roman" panose="02020603050405020304" pitchFamily="18" charset="0"/>
                                        </a:rPr>
                                      </m:ctrlPr>
                                    </m:sSupPr>
                                    <m:e>
                                      <m:r>
                                        <m:rPr>
                                          <m:sty m:val="p"/>
                                        </m:rPr>
                                        <a:rPr lang="en-CA" sz="2000">
                                          <a:effectLst/>
                                          <a:latin typeface="Cambria Math" panose="02040503050406030204" pitchFamily="18" charset="0"/>
                                          <a:ea typeface="Times New Roman" panose="02020603050405020304" pitchFamily="18" charset="0"/>
                                          <a:cs typeface="Arial" panose="020B0604020202020204" pitchFamily="34" charset="0"/>
                                        </a:rPr>
                                        <m:t>π</m:t>
                                      </m:r>
                                    </m:e>
                                    <m:sup>
                                      <m:r>
                                        <a:rPr lang="en-CA" sz="2000" i="1">
                                          <a:effectLst/>
                                          <a:latin typeface="Cambria Math" panose="02040503050406030204" pitchFamily="18" charset="0"/>
                                          <a:ea typeface="Times New Roman" panose="02020603050405020304" pitchFamily="18" charset="0"/>
                                          <a:cs typeface="Arial" panose="020B0604020202020204" pitchFamily="34" charset="0"/>
                                        </a:rPr>
                                        <m:t>∗</m:t>
                                      </m:r>
                                    </m:sup>
                                  </m:sSup>
                                  <m:d>
                                    <m:dPr>
                                      <m:ctrlPr>
                                        <a:rPr lang="en-CA" sz="2000" i="1">
                                          <a:effectLst/>
                                          <a:latin typeface="Cambria Math" panose="02040503050406030204" pitchFamily="18" charset="0"/>
                                          <a:ea typeface="Times New Roman" panose="02020603050405020304" pitchFamily="18" charset="0"/>
                                        </a:rPr>
                                      </m:ctrlPr>
                                    </m:dPr>
                                    <m:e>
                                      <m:sSub>
                                        <m:sSubPr>
                                          <m:ctrlPr>
                                            <a:rPr lang="en-CA" sz="2000" i="1">
                                              <a:effectLst/>
                                              <a:latin typeface="Cambria Math" panose="02040503050406030204" pitchFamily="18" charset="0"/>
                                              <a:ea typeface="Times New Roman" panose="02020603050405020304" pitchFamily="18" charset="0"/>
                                            </a:rPr>
                                          </m:ctrlPr>
                                        </m:sSubPr>
                                        <m:e>
                                          <m:r>
                                            <a:rPr lang="en-CA" sz="20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2000" i="1">
                                              <a:effectLst/>
                                              <a:latin typeface="Cambria Math" panose="02040503050406030204" pitchFamily="18" charset="0"/>
                                              <a:ea typeface="Times New Roman" panose="02020603050405020304" pitchFamily="18" charset="0"/>
                                              <a:cs typeface="Arial" panose="020B0604020202020204" pitchFamily="34" charset="0"/>
                                            </a:rPr>
                                            <m:t>1</m:t>
                                          </m:r>
                                        </m:sub>
                                      </m:sSub>
                                    </m:e>
                                    <m:e>
                                      <m:r>
                                        <a:rPr lang="en-CA" sz="2000" i="1">
                                          <a:effectLst/>
                                          <a:latin typeface="Cambria Math" panose="02040503050406030204" pitchFamily="18" charset="0"/>
                                          <a:ea typeface="Times New Roman" panose="02020603050405020304" pitchFamily="18" charset="0"/>
                                          <a:cs typeface="Arial" panose="020B0604020202020204" pitchFamily="34" charset="0"/>
                                        </a:rPr>
                                        <m:t>𝑥</m:t>
                                      </m:r>
                                    </m:e>
                                  </m:d>
                                </m:num>
                                <m:den>
                                  <m:sSub>
                                    <m:sSubPr>
                                      <m:ctrlPr>
                                        <a:rPr lang="en-CA" sz="2000" i="1">
                                          <a:effectLst/>
                                          <a:latin typeface="Cambria Math" panose="02040503050406030204" pitchFamily="18" charset="0"/>
                                          <a:ea typeface="Times New Roman" panose="02020603050405020304" pitchFamily="18" charset="0"/>
                                        </a:rPr>
                                      </m:ctrlPr>
                                    </m:sSubPr>
                                    <m:e>
                                      <m:r>
                                        <m:rPr>
                                          <m:sty m:val="p"/>
                                        </m:rPr>
                                        <a:rPr lang="en-CA" sz="2000">
                                          <a:effectLst/>
                                          <a:latin typeface="Cambria Math" panose="02040503050406030204" pitchFamily="18" charset="0"/>
                                          <a:ea typeface="Times New Roman" panose="02020603050405020304" pitchFamily="18" charset="0"/>
                                          <a:cs typeface="Arial" panose="020B0604020202020204" pitchFamily="34" charset="0"/>
                                        </a:rPr>
                                        <m:t>π</m:t>
                                      </m:r>
                                    </m:e>
                                    <m:sub>
                                      <m:r>
                                        <m:rPr>
                                          <m:nor/>
                                        </m:rPr>
                                        <a:rPr lang="en-CA" sz="2000">
                                          <a:effectLst/>
                                          <a:latin typeface="Cambria Math" panose="02040503050406030204" pitchFamily="18" charset="0"/>
                                          <a:ea typeface="Times New Roman" panose="02020603050405020304" pitchFamily="18" charset="0"/>
                                          <a:cs typeface="Arial" panose="020B0604020202020204" pitchFamily="34" charset="0"/>
                                        </a:rPr>
                                        <m:t>ref</m:t>
                                      </m:r>
                                    </m:sub>
                                  </m:sSub>
                                  <m:d>
                                    <m:dPr>
                                      <m:ctrlPr>
                                        <a:rPr lang="en-CA" sz="2000" i="1">
                                          <a:effectLst/>
                                          <a:latin typeface="Cambria Math" panose="02040503050406030204" pitchFamily="18" charset="0"/>
                                          <a:ea typeface="Times New Roman" panose="02020603050405020304" pitchFamily="18" charset="0"/>
                                        </a:rPr>
                                      </m:ctrlPr>
                                    </m:dPr>
                                    <m:e>
                                      <m:sSub>
                                        <m:sSubPr>
                                          <m:ctrlPr>
                                            <a:rPr lang="en-CA" sz="2000" i="1">
                                              <a:effectLst/>
                                              <a:latin typeface="Cambria Math" panose="02040503050406030204" pitchFamily="18" charset="0"/>
                                              <a:ea typeface="Times New Roman" panose="02020603050405020304" pitchFamily="18" charset="0"/>
                                            </a:rPr>
                                          </m:ctrlPr>
                                        </m:sSubPr>
                                        <m:e>
                                          <m:r>
                                            <a:rPr lang="en-CA" sz="20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2000" i="1">
                                              <a:effectLst/>
                                              <a:latin typeface="Cambria Math" panose="02040503050406030204" pitchFamily="18" charset="0"/>
                                              <a:ea typeface="Times New Roman" panose="02020603050405020304" pitchFamily="18" charset="0"/>
                                              <a:cs typeface="Arial" panose="020B0604020202020204" pitchFamily="34" charset="0"/>
                                            </a:rPr>
                                            <m:t>1</m:t>
                                          </m:r>
                                        </m:sub>
                                      </m:sSub>
                                    </m:e>
                                    <m:e>
                                      <m:r>
                                        <a:rPr lang="en-CA" sz="2000" i="1">
                                          <a:effectLst/>
                                          <a:latin typeface="Cambria Math" panose="02040503050406030204" pitchFamily="18" charset="0"/>
                                          <a:ea typeface="Times New Roman" panose="02020603050405020304" pitchFamily="18" charset="0"/>
                                          <a:cs typeface="Arial" panose="020B0604020202020204" pitchFamily="34" charset="0"/>
                                        </a:rPr>
                                        <m:t>𝑥</m:t>
                                      </m:r>
                                    </m:e>
                                  </m:d>
                                </m:den>
                              </m:f>
                            </m:e>
                          </m:d>
                        </m:den>
                      </m:f>
                    </m:oMath>
                  </m:oMathPara>
                </a14:m>
                <a:endParaRPr lang="en-US" sz="2000">
                  <a:cs typeface="Calibri"/>
                </a:endParaRPr>
              </a:p>
              <a:p>
                <a:endParaRPr lang="en-CA"/>
              </a:p>
            </p:txBody>
          </p:sp>
        </mc:Choice>
        <mc:Fallback xmlns="">
          <p:sp>
            <p:nvSpPr>
              <p:cNvPr id="7" name="Content Placeholder 6">
                <a:extLst>
                  <a:ext uri="{FF2B5EF4-FFF2-40B4-BE49-F238E27FC236}">
                    <a16:creationId xmlns:a16="http://schemas.microsoft.com/office/drawing/2014/main" id="{A132926B-7377-8F15-392D-C9BFC1489C3E}"/>
                  </a:ext>
                </a:extLst>
              </p:cNvPr>
              <p:cNvSpPr>
                <a:spLocks noGrp="1" noRot="1" noChangeAspect="1" noMove="1" noResize="1" noEditPoints="1" noAdjustHandles="1" noChangeArrowheads="1" noChangeShapeType="1" noTextEdit="1"/>
              </p:cNvSpPr>
              <p:nvPr>
                <p:ph idx="1"/>
              </p:nvPr>
            </p:nvSpPr>
            <p:spPr>
              <a:blipFill>
                <a:blip r:embed="rId2"/>
                <a:stretch>
                  <a:fillRect l="-1217" t="-496"/>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05A86751-B25E-DB54-5496-A62C5FB0B458}"/>
              </a:ext>
            </a:extLst>
          </p:cNvPr>
          <p:cNvSpPr>
            <a:spLocks noGrp="1"/>
          </p:cNvSpPr>
          <p:nvPr>
            <p:ph type="title"/>
          </p:nvPr>
        </p:nvSpPr>
        <p:spPr/>
        <p:txBody>
          <a:bodyPr/>
          <a:lstStyle/>
          <a:p>
            <a:r>
              <a:rPr lang="en-US">
                <a:ea typeface="+mj-lt"/>
                <a:cs typeface="+mj-lt"/>
              </a:rPr>
              <a:t>DPO derivation</a:t>
            </a:r>
          </a:p>
        </p:txBody>
      </p:sp>
      <p:sp>
        <p:nvSpPr>
          <p:cNvPr id="4" name="Date Placeholder 3">
            <a:extLst>
              <a:ext uri="{FF2B5EF4-FFF2-40B4-BE49-F238E27FC236}">
                <a16:creationId xmlns:a16="http://schemas.microsoft.com/office/drawing/2014/main" id="{D5E33177-2776-8EBD-C6B6-050201EACBD1}"/>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FCDB4071-9FC2-3496-8326-C9338AEF2171}"/>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CCE479C4-5C62-C634-564B-8FDF67983E2A}"/>
              </a:ext>
            </a:extLst>
          </p:cNvPr>
          <p:cNvSpPr>
            <a:spLocks noGrp="1"/>
          </p:cNvSpPr>
          <p:nvPr>
            <p:ph type="sldNum" sz="quarter" idx="12"/>
          </p:nvPr>
        </p:nvSpPr>
        <p:spPr/>
        <p:txBody>
          <a:bodyPr/>
          <a:lstStyle/>
          <a:p>
            <a:fld id="{D4F24A5E-B0D2-394D-9970-9AE06BCB59C1}" type="slidenum">
              <a:rPr lang="en-US" smtClean="0"/>
              <a:t>96</a:t>
            </a:fld>
            <a:endParaRPr lang="en-US"/>
          </a:p>
        </p:txBody>
      </p:sp>
      <p:pic>
        <p:nvPicPr>
          <p:cNvPr id="3" name="Graphic 2" descr="Arrow Right with solid fill">
            <a:extLst>
              <a:ext uri="{FF2B5EF4-FFF2-40B4-BE49-F238E27FC236}">
                <a16:creationId xmlns:a16="http://schemas.microsoft.com/office/drawing/2014/main" id="{1A963E52-79AC-D624-F8FA-F5F91EDBFE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9980000">
            <a:off x="2400647" y="5203857"/>
            <a:ext cx="595953" cy="595953"/>
          </a:xfrm>
          <a:prstGeom prst="rect">
            <a:avLst/>
          </a:prstGeom>
        </p:spPr>
      </p:pic>
      <p:sp>
        <p:nvSpPr>
          <p:cNvPr id="8" name="TextBox 7">
            <a:extLst>
              <a:ext uri="{FF2B5EF4-FFF2-40B4-BE49-F238E27FC236}">
                <a16:creationId xmlns:a16="http://schemas.microsoft.com/office/drawing/2014/main" id="{C742E740-67EF-1CC0-2489-0B21E0DF7190}"/>
              </a:ext>
            </a:extLst>
          </p:cNvPr>
          <p:cNvSpPr txBox="1"/>
          <p:nvPr/>
        </p:nvSpPr>
        <p:spPr>
          <a:xfrm>
            <a:off x="837821" y="5608282"/>
            <a:ext cx="20926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C00000"/>
                </a:solidFill>
                <a:cs typeface="Calibri"/>
              </a:rPr>
              <a:t>Preferred response</a:t>
            </a:r>
          </a:p>
        </p:txBody>
      </p:sp>
    </p:spTree>
    <p:extLst>
      <p:ext uri="{BB962C8B-B14F-4D97-AF65-F5344CB8AC3E}">
        <p14:creationId xmlns:p14="http://schemas.microsoft.com/office/powerpoint/2010/main" val="382540908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2AAEB-4387-216E-35E4-8AE6C3E7EB3E}"/>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Content Placeholder 14">
                <a:extLst>
                  <a:ext uri="{FF2B5EF4-FFF2-40B4-BE49-F238E27FC236}">
                    <a16:creationId xmlns:a16="http://schemas.microsoft.com/office/drawing/2014/main" id="{8CF46EC0-2275-D305-630C-1BB786A68065}"/>
                  </a:ext>
                </a:extLst>
              </p:cNvPr>
              <p:cNvSpPr>
                <a:spLocks noGrp="1"/>
              </p:cNvSpPr>
              <p:nvPr>
                <p:ph idx="1"/>
              </p:nvPr>
            </p:nvSpPr>
            <p:spPr/>
            <p:txBody>
              <a:bodyPr/>
              <a:lstStyle/>
              <a:p>
                <a:pPr marL="0" indent="0">
                  <a:buNone/>
                </a:pPr>
                <a:r>
                  <a:rPr lang="en-US" sz="2800">
                    <a:solidFill>
                      <a:srgbClr val="C00000"/>
                    </a:solidFill>
                    <a:cs typeface="Calibri"/>
                  </a:rPr>
                  <a:t>Maximum likelihood objective</a:t>
                </a:r>
                <a:r>
                  <a:rPr lang="en-US" sz="2800">
                    <a:cs typeface="Calibri"/>
                  </a:rPr>
                  <a:t> for a parameterized policy </a:t>
                </a:r>
                <a:r>
                  <a:rPr lang="en-US" sz="2800">
                    <a:ea typeface="+mn-lt"/>
                    <a:cs typeface="+mn-lt"/>
                  </a:rPr>
                  <a:t>πθ:</a:t>
                </a:r>
              </a:p>
              <a:p>
                <a:pPr marL="0" indent="0">
                  <a:buNone/>
                </a:pPr>
                <a:endParaRPr lang="en-US">
                  <a:ea typeface="+mn-lt"/>
                  <a:cs typeface="+mn-lt"/>
                </a:endParaRPr>
              </a:p>
              <a:p>
                <a:pPr marL="0" indent="0">
                  <a:buNone/>
                </a:pPr>
                <a14:m>
                  <m:oMathPara xmlns:m="http://schemas.openxmlformats.org/officeDocument/2006/math">
                    <m:oMathParaPr>
                      <m:jc m:val="centerGroup"/>
                    </m:oMathParaPr>
                    <m:oMath xmlns:m="http://schemas.openxmlformats.org/officeDocument/2006/math">
                      <m:sSub>
                        <m:sSubPr>
                          <m:ctrlPr>
                            <a:rPr lang="en-CA" i="1" smtClean="0">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𝐿</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𝐷𝑃𝑂</m:t>
                          </m:r>
                        </m:sub>
                      </m:sSub>
                      <m:d>
                        <m:dPr>
                          <m:ctrlPr>
                            <a:rPr lang="en-CA" i="1">
                              <a:effectLst/>
                              <a:latin typeface="Cambria Math" panose="02040503050406030204" pitchFamily="18" charset="0"/>
                              <a:ea typeface="Times New Roman" panose="02020603050405020304" pitchFamily="18" charset="0"/>
                            </a:rPr>
                          </m:ctrlPr>
                        </m:dPr>
                        <m:e>
                          <m:sSub>
                            <m:sSubPr>
                              <m:ctrlPr>
                                <a:rPr lang="en-CA" i="1">
                                  <a:effectLst/>
                                  <a:latin typeface="Cambria Math" panose="02040503050406030204" pitchFamily="18" charset="0"/>
                                  <a:ea typeface="Times New Roman" panose="02020603050405020304" pitchFamily="18" charset="0"/>
                                </a:rPr>
                              </m:ctrlPr>
                            </m:sSubPr>
                            <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π</m:t>
                              </m:r>
                            </m:e>
                            <m:sub>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θ</m:t>
                              </m:r>
                            </m:sub>
                          </m:sSub>
                          <m:r>
                            <a:rPr lang="en-CA" sz="18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CA" i="1">
                                  <a:effectLst/>
                                  <a:latin typeface="Cambria Math" panose="02040503050406030204" pitchFamily="18" charset="0"/>
                                  <a:ea typeface="Times New Roman" panose="02020603050405020304" pitchFamily="18" charset="0"/>
                                </a:rPr>
                              </m:ctrlPr>
                            </m:sSubPr>
                            <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π</m:t>
                              </m:r>
                            </m:e>
                            <m:sub>
                              <m:r>
                                <m:rPr>
                                  <m:nor/>
                                </m:rPr>
                                <a:rPr lang="en-CA" sz="1800">
                                  <a:effectLst/>
                                  <a:latin typeface="Cambria Math" panose="02040503050406030204" pitchFamily="18" charset="0"/>
                                  <a:ea typeface="Times New Roman" panose="02020603050405020304" pitchFamily="18" charset="0"/>
                                  <a:cs typeface="Arial" panose="020B0604020202020204" pitchFamily="34" charset="0"/>
                                </a:rPr>
                                <m:t>ref</m:t>
                              </m:r>
                            </m:sub>
                          </m:sSub>
                        </m:e>
                      </m:d>
                      <m:r>
                        <a:rPr lang="en-CA" sz="18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𝐸</m:t>
                          </m:r>
                        </m:e>
                        <m:sub>
                          <m:d>
                            <m:dPr>
                              <m:ctrlPr>
                                <a:rPr lang="en-CA" i="1">
                                  <a:effectLst/>
                                  <a:latin typeface="Cambria Math" panose="02040503050406030204" pitchFamily="18" charset="0"/>
                                  <a:ea typeface="Times New Roman" panose="02020603050405020304" pitchFamily="18" charset="0"/>
                                </a:rPr>
                              </m:ctrlPr>
                            </m:dPr>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r>
                                <a:rPr lang="en-CA" sz="18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𝑤</m:t>
                                  </m:r>
                                </m:sub>
                              </m:sSub>
                              <m:r>
                                <a:rPr lang="en-CA" sz="1800" i="1">
                                  <a:effectLst/>
                                  <a:latin typeface="Cambria Math" panose="02040503050406030204" pitchFamily="18" charset="0"/>
                                  <a:ea typeface="Times New Roman" panose="02020603050405020304" pitchFamily="18" charset="0"/>
                                  <a:cs typeface="Arial" panose="020B0604020202020204" pitchFamily="34" charset="0"/>
                                </a:rPr>
                                <m:t>,  </m:t>
                              </m:r>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𝑙</m:t>
                                  </m:r>
                                </m:sub>
                              </m:sSub>
                            </m:e>
                          </m:d>
                          <m:r>
                            <a:rPr lang="en-CA" sz="1800">
                              <a:effectLst/>
                              <a:latin typeface="Cambria Math" panose="02040503050406030204" pitchFamily="18" charset="0"/>
                              <a:ea typeface="Times New Roman" panose="02020603050405020304" pitchFamily="18" charset="0"/>
                              <a:cs typeface="Arial" panose="020B0604020202020204" pitchFamily="34" charset="0"/>
                            </a:rPr>
                            <m:t>∼</m:t>
                          </m:r>
                          <m:r>
                            <a:rPr lang="en-CA" sz="1800" i="1">
                              <a:effectLst/>
                              <a:latin typeface="Cambria Math" panose="02040503050406030204" pitchFamily="18" charset="0"/>
                              <a:ea typeface="Times New Roman" panose="02020603050405020304" pitchFamily="18" charset="0"/>
                              <a:cs typeface="Arial" panose="020B0604020202020204" pitchFamily="34" charset="0"/>
                            </a:rPr>
                            <m:t>𝔻</m:t>
                          </m:r>
                        </m:sub>
                      </m:sSub>
                      <m:d>
                        <m:dPr>
                          <m:begChr m:val="["/>
                          <m:endChr m:val="]"/>
                          <m:ctrlPr>
                            <a:rPr lang="en-CA" i="1">
                              <a:effectLst/>
                              <a:latin typeface="Cambria Math" panose="02040503050406030204" pitchFamily="18" charset="0"/>
                              <a:ea typeface="Times New Roman" panose="02020603050405020304" pitchFamily="18" charset="0"/>
                            </a:rPr>
                          </m:ctrlPr>
                        </m:dPr>
                        <m:e>
                          <m:func>
                            <m:funcPr>
                              <m:ctrlPr>
                                <a:rPr lang="en-CA" i="1">
                                  <a:effectLst/>
                                  <a:latin typeface="Cambria Math" panose="02040503050406030204" pitchFamily="18" charset="0"/>
                                  <a:ea typeface="Times New Roman" panose="02020603050405020304" pitchFamily="18" charset="0"/>
                                </a:rPr>
                              </m:ctrlPr>
                            </m:funcPr>
                            <m:fNa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log</m:t>
                              </m:r>
                            </m:fName>
                            <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σ</m:t>
                              </m:r>
                            </m:e>
                          </m:func>
                          <m:d>
                            <m:dPr>
                              <m:ctrlPr>
                                <a:rPr lang="en-CA" i="1">
                                  <a:effectLst/>
                                  <a:latin typeface="Cambria Math" panose="02040503050406030204" pitchFamily="18" charset="0"/>
                                  <a:ea typeface="Times New Roman" panose="02020603050405020304" pitchFamily="18" charset="0"/>
                                </a:rPr>
                              </m:ctrlPr>
                            </m:dPr>
                            <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β</m:t>
                              </m:r>
                              <m:r>
                                <a:rPr lang="en-CA" sz="1800" i="1">
                                  <a:effectLst/>
                                  <a:latin typeface="Cambria Math" panose="02040503050406030204" pitchFamily="18" charset="0"/>
                                  <a:ea typeface="Times New Roman" panose="02020603050405020304" pitchFamily="18" charset="0"/>
                                  <a:cs typeface="Arial" panose="020B0604020202020204" pitchFamily="34" charset="0"/>
                                </a:rPr>
                                <m:t> </m:t>
                              </m:r>
                              <m:r>
                                <a:rPr lang="en-CA" sz="1800" i="1">
                                  <a:effectLst/>
                                  <a:latin typeface="Cambria Math" panose="02040503050406030204" pitchFamily="18" charset="0"/>
                                  <a:ea typeface="Times New Roman" panose="02020603050405020304" pitchFamily="18" charset="0"/>
                                  <a:cs typeface="Arial" panose="020B0604020202020204" pitchFamily="34" charset="0"/>
                                </a:rPr>
                                <m:t>𝑙𝑜𝑔</m:t>
                              </m:r>
                              <m:r>
                                <a:rPr lang="en-CA" sz="1800" i="1">
                                  <a:effectLst/>
                                  <a:latin typeface="Cambria Math" panose="02040503050406030204" pitchFamily="18" charset="0"/>
                                  <a:ea typeface="Times New Roman" panose="02020603050405020304" pitchFamily="18" charset="0"/>
                                  <a:cs typeface="Arial" panose="020B0604020202020204" pitchFamily="34" charset="0"/>
                                </a:rPr>
                                <m:t> </m:t>
                              </m:r>
                              <m:f>
                                <m:fPr>
                                  <m:ctrlPr>
                                    <a:rPr lang="en-CA" i="1">
                                      <a:effectLst/>
                                      <a:latin typeface="Cambria Math" panose="02040503050406030204" pitchFamily="18" charset="0"/>
                                      <a:ea typeface="Times New Roman" panose="02020603050405020304" pitchFamily="18" charset="0"/>
                                    </a:rPr>
                                  </m:ctrlPr>
                                </m:fPr>
                                <m:num>
                                  <m:sSub>
                                    <m:sSubPr>
                                      <m:ctrlPr>
                                        <a:rPr lang="en-CA" i="1">
                                          <a:effectLst/>
                                          <a:latin typeface="Cambria Math" panose="02040503050406030204" pitchFamily="18" charset="0"/>
                                          <a:ea typeface="Times New Roman" panose="02020603050405020304" pitchFamily="18" charset="0"/>
                                        </a:rPr>
                                      </m:ctrlPr>
                                    </m:sSubPr>
                                    <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π</m:t>
                                      </m:r>
                                    </m:e>
                                    <m:sub>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θ</m:t>
                                      </m:r>
                                    </m:sub>
                                  </m:sSub>
                                  <m:d>
                                    <m:dPr>
                                      <m:ctrlPr>
                                        <a:rPr lang="en-CA" i="1">
                                          <a:effectLst/>
                                          <a:latin typeface="Cambria Math" panose="02040503050406030204" pitchFamily="18" charset="0"/>
                                          <a:ea typeface="Times New Roman" panose="02020603050405020304" pitchFamily="18" charset="0"/>
                                        </a:rPr>
                                      </m:ctrlPr>
                                    </m:dPr>
                                    <m:e>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𝑤</m:t>
                                          </m:r>
                                        </m:sub>
                                      </m:sSub>
                                    </m:e>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e>
                                  </m:d>
                                </m:num>
                                <m:den>
                                  <m:sSub>
                                    <m:sSubPr>
                                      <m:ctrlPr>
                                        <a:rPr lang="en-CA" i="1">
                                          <a:effectLst/>
                                          <a:latin typeface="Cambria Math" panose="02040503050406030204" pitchFamily="18" charset="0"/>
                                          <a:ea typeface="Times New Roman" panose="02020603050405020304" pitchFamily="18" charset="0"/>
                                        </a:rPr>
                                      </m:ctrlPr>
                                    </m:sSubPr>
                                    <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π</m:t>
                                      </m:r>
                                    </m:e>
                                    <m:sub>
                                      <m:r>
                                        <m:rPr>
                                          <m:nor/>
                                        </m:rPr>
                                        <a:rPr lang="en-CA" sz="1800">
                                          <a:effectLst/>
                                          <a:latin typeface="Cambria Math" panose="02040503050406030204" pitchFamily="18" charset="0"/>
                                          <a:ea typeface="Times New Roman" panose="02020603050405020304" pitchFamily="18" charset="0"/>
                                          <a:cs typeface="Arial" panose="020B0604020202020204" pitchFamily="34" charset="0"/>
                                        </a:rPr>
                                        <m:t>ref</m:t>
                                      </m:r>
                                    </m:sub>
                                  </m:sSub>
                                  <m:d>
                                    <m:dPr>
                                      <m:ctrlPr>
                                        <a:rPr lang="en-CA" i="1">
                                          <a:effectLst/>
                                          <a:latin typeface="Cambria Math" panose="02040503050406030204" pitchFamily="18" charset="0"/>
                                          <a:ea typeface="Times New Roman" panose="02020603050405020304" pitchFamily="18" charset="0"/>
                                        </a:rPr>
                                      </m:ctrlPr>
                                    </m:dPr>
                                    <m:e>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𝑤</m:t>
                                          </m:r>
                                        </m:sub>
                                      </m:sSub>
                                    </m:e>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e>
                                  </m:d>
                                </m:den>
                              </m:f>
                              <m:r>
                                <a:rPr lang="en-CA" sz="1800" i="1">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β</m:t>
                              </m:r>
                              <m:r>
                                <a:rPr lang="en-CA" sz="1800">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log</m:t>
                              </m:r>
                              <m:r>
                                <a:rPr lang="en-CA" sz="1800">
                                  <a:effectLst/>
                                  <a:latin typeface="Cambria Math" panose="02040503050406030204" pitchFamily="18" charset="0"/>
                                  <a:ea typeface="Times New Roman" panose="02020603050405020304" pitchFamily="18" charset="0"/>
                                  <a:cs typeface="Arial" panose="020B0604020202020204" pitchFamily="34" charset="0"/>
                                </a:rPr>
                                <m:t> </m:t>
                              </m:r>
                              <m:f>
                                <m:fPr>
                                  <m:ctrlPr>
                                    <a:rPr lang="en-CA" i="1">
                                      <a:effectLst/>
                                      <a:latin typeface="Cambria Math" panose="02040503050406030204" pitchFamily="18" charset="0"/>
                                      <a:ea typeface="Times New Roman" panose="02020603050405020304" pitchFamily="18" charset="0"/>
                                    </a:rPr>
                                  </m:ctrlPr>
                                </m:fPr>
                                <m:num>
                                  <m:sSub>
                                    <m:sSubPr>
                                      <m:ctrlPr>
                                        <a:rPr lang="en-CA" i="1">
                                          <a:effectLst/>
                                          <a:latin typeface="Cambria Math" panose="02040503050406030204" pitchFamily="18" charset="0"/>
                                          <a:ea typeface="Times New Roman" panose="02020603050405020304" pitchFamily="18" charset="0"/>
                                        </a:rPr>
                                      </m:ctrlPr>
                                    </m:sSubPr>
                                    <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π</m:t>
                                      </m:r>
                                    </m:e>
                                    <m:sub>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θ</m:t>
                                      </m:r>
                                    </m:sub>
                                  </m:sSub>
                                  <m:d>
                                    <m:dPr>
                                      <m:ctrlPr>
                                        <a:rPr lang="en-CA" i="1">
                                          <a:effectLst/>
                                          <a:latin typeface="Cambria Math" panose="02040503050406030204" pitchFamily="18" charset="0"/>
                                          <a:ea typeface="Times New Roman" panose="02020603050405020304" pitchFamily="18" charset="0"/>
                                        </a:rPr>
                                      </m:ctrlPr>
                                    </m:dPr>
                                    <m:e>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𝑙</m:t>
                                          </m:r>
                                        </m:sub>
                                      </m:sSub>
                                    </m:e>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e>
                                  </m:d>
                                </m:num>
                                <m:den>
                                  <m:sSub>
                                    <m:sSubPr>
                                      <m:ctrlPr>
                                        <a:rPr lang="en-CA" i="1">
                                          <a:effectLst/>
                                          <a:latin typeface="Cambria Math" panose="02040503050406030204" pitchFamily="18" charset="0"/>
                                          <a:ea typeface="Times New Roman" panose="02020603050405020304" pitchFamily="18" charset="0"/>
                                        </a:rPr>
                                      </m:ctrlPr>
                                    </m:sSubPr>
                                    <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π</m:t>
                                      </m:r>
                                    </m:e>
                                    <m:sub>
                                      <m:r>
                                        <m:rPr>
                                          <m:nor/>
                                        </m:rPr>
                                        <a:rPr lang="en-CA" sz="1800">
                                          <a:effectLst/>
                                          <a:latin typeface="Cambria Math" panose="02040503050406030204" pitchFamily="18" charset="0"/>
                                          <a:ea typeface="Times New Roman" panose="02020603050405020304" pitchFamily="18" charset="0"/>
                                          <a:cs typeface="Arial" panose="020B0604020202020204" pitchFamily="34" charset="0"/>
                                        </a:rPr>
                                        <m:t>ref</m:t>
                                      </m:r>
                                    </m:sub>
                                  </m:sSub>
                                  <m:d>
                                    <m:dPr>
                                      <m:ctrlPr>
                                        <a:rPr lang="en-CA" i="1">
                                          <a:effectLst/>
                                          <a:latin typeface="Cambria Math" panose="02040503050406030204" pitchFamily="18" charset="0"/>
                                          <a:ea typeface="Times New Roman" panose="02020603050405020304" pitchFamily="18" charset="0"/>
                                        </a:rPr>
                                      </m:ctrlPr>
                                    </m:dPr>
                                    <m:e>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𝑙</m:t>
                                          </m:r>
                                        </m:sub>
                                      </m:sSub>
                                    </m:e>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e>
                                  </m:d>
                                </m:den>
                              </m:f>
                            </m:e>
                          </m:d>
                        </m:e>
                      </m:d>
                    </m:oMath>
                  </m:oMathPara>
                </a14:m>
                <a:endParaRPr lang="en-US" sz="2800">
                  <a:cs typeface="Calibri"/>
                </a:endParaRPr>
              </a:p>
              <a:p>
                <a:pPr marL="0" indent="0">
                  <a:buNone/>
                </a:pPr>
                <a:endParaRPr lang="en-US">
                  <a:cs typeface="Calibri"/>
                </a:endParaRPr>
              </a:p>
              <a:p>
                <a:pPr marL="0" indent="0">
                  <a:buNone/>
                </a:pPr>
                <a:r>
                  <a:rPr lang="en-US">
                    <a:cs typeface="Calibri"/>
                  </a:rPr>
                  <a:t>For RLHF:</a:t>
                </a:r>
              </a:p>
              <a:p>
                <a:pPr marL="0" indent="0">
                  <a:buNone/>
                </a:pPr>
                <a14:m>
                  <m:oMathPara xmlns:m="http://schemas.openxmlformats.org/officeDocument/2006/math">
                    <m:oMathParaPr>
                      <m:jc m:val="centerGroup"/>
                    </m:oMathParaPr>
                    <m:oMath xmlns:m="http://schemas.openxmlformats.org/officeDocument/2006/math">
                      <m:sSub>
                        <m:sSubPr>
                          <m:ctrlPr>
                            <a:rPr lang="en-CA" i="1" smtClean="0">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𝐿</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𝑅</m:t>
                          </m:r>
                        </m:sub>
                      </m:sSub>
                      <m:d>
                        <m:dPr>
                          <m:ctrlPr>
                            <a:rPr lang="en-CA" i="1">
                              <a:effectLst/>
                              <a:latin typeface="Cambria Math" panose="02040503050406030204" pitchFamily="18" charset="0"/>
                              <a:ea typeface="Times New Roman" panose="02020603050405020304" pitchFamily="18" charset="0"/>
                            </a:rPr>
                          </m:ctrlPr>
                        </m:dPr>
                        <m:e>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𝑟</m:t>
                              </m:r>
                            </m:e>
                            <m:sub>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ϕ</m:t>
                              </m:r>
                            </m:sub>
                          </m:sSub>
                          <m:r>
                            <a:rPr lang="en-CA" sz="1800" i="1">
                              <a:effectLst/>
                              <a:latin typeface="Cambria Math" panose="02040503050406030204" pitchFamily="18" charset="0"/>
                              <a:ea typeface="Times New Roman" panose="02020603050405020304" pitchFamily="18" charset="0"/>
                              <a:cs typeface="Arial" panose="020B0604020202020204" pitchFamily="34" charset="0"/>
                            </a:rPr>
                            <m:t>,</m:t>
                          </m:r>
                          <m:r>
                            <a:rPr lang="en-CA" sz="1800" i="1">
                              <a:effectLst/>
                              <a:latin typeface="Cambria Math" panose="02040503050406030204" pitchFamily="18" charset="0"/>
                              <a:ea typeface="Times New Roman" panose="02020603050405020304" pitchFamily="18" charset="0"/>
                              <a:cs typeface="Arial" panose="020B0604020202020204" pitchFamily="34" charset="0"/>
                            </a:rPr>
                            <m:t>𝒟</m:t>
                          </m:r>
                        </m:e>
                      </m:d>
                      <m:r>
                        <a:rPr lang="en-CA" sz="18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𝐸</m:t>
                          </m:r>
                        </m:e>
                        <m:sub>
                          <m:d>
                            <m:dPr>
                              <m:ctrlPr>
                                <a:rPr lang="en-CA" i="1">
                                  <a:effectLst/>
                                  <a:latin typeface="Cambria Math" panose="02040503050406030204" pitchFamily="18" charset="0"/>
                                  <a:ea typeface="Times New Roman" panose="02020603050405020304" pitchFamily="18" charset="0"/>
                                </a:rPr>
                              </m:ctrlPr>
                            </m:dPr>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r>
                                <a:rPr lang="en-CA" sz="18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𝑤</m:t>
                                  </m:r>
                                </m:sub>
                              </m:sSub>
                              <m:r>
                                <a:rPr lang="en-CA" sz="18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𝑙</m:t>
                                  </m:r>
                                </m:sub>
                              </m:sSub>
                            </m:e>
                          </m:d>
                          <m:r>
                            <a:rPr lang="en-CA" sz="1800">
                              <a:effectLst/>
                              <a:latin typeface="Cambria Math" panose="02040503050406030204" pitchFamily="18" charset="0"/>
                              <a:ea typeface="Times New Roman" panose="02020603050405020304" pitchFamily="18" charset="0"/>
                              <a:cs typeface="Arial" panose="020B0604020202020204" pitchFamily="34" charset="0"/>
                            </a:rPr>
                            <m:t>∼</m:t>
                          </m:r>
                          <m:r>
                            <a:rPr lang="en-CA" sz="1800" i="1">
                              <a:effectLst/>
                              <a:latin typeface="Cambria Math" panose="02040503050406030204" pitchFamily="18" charset="0"/>
                              <a:ea typeface="Times New Roman" panose="02020603050405020304" pitchFamily="18" charset="0"/>
                              <a:cs typeface="Arial" panose="020B0604020202020204" pitchFamily="34" charset="0"/>
                            </a:rPr>
                            <m:t>𝔻</m:t>
                          </m:r>
                        </m:sub>
                      </m:sSub>
                      <m:d>
                        <m:dPr>
                          <m:begChr m:val="["/>
                          <m:endChr m:val="]"/>
                          <m:ctrlPr>
                            <a:rPr lang="en-CA" i="1">
                              <a:effectLst/>
                              <a:latin typeface="Cambria Math" panose="02040503050406030204" pitchFamily="18" charset="0"/>
                              <a:ea typeface="Times New Roman" panose="02020603050405020304" pitchFamily="18" charset="0"/>
                            </a:rPr>
                          </m:ctrlPr>
                        </m:dPr>
                        <m:e>
                          <m:func>
                            <m:funcPr>
                              <m:ctrlPr>
                                <a:rPr lang="en-CA" i="1">
                                  <a:effectLst/>
                                  <a:latin typeface="Cambria Math" panose="02040503050406030204" pitchFamily="18" charset="0"/>
                                  <a:ea typeface="Times New Roman" panose="02020603050405020304" pitchFamily="18" charset="0"/>
                                </a:rPr>
                              </m:ctrlPr>
                            </m:funcPr>
                            <m:fNa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log</m:t>
                              </m:r>
                            </m:fName>
                            <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σ</m:t>
                              </m:r>
                            </m:e>
                          </m:func>
                          <m:d>
                            <m:dPr>
                              <m:ctrlPr>
                                <a:rPr lang="en-CA" i="1">
                                  <a:effectLst/>
                                  <a:latin typeface="Cambria Math" panose="02040503050406030204" pitchFamily="18" charset="0"/>
                                  <a:ea typeface="Times New Roman" panose="02020603050405020304" pitchFamily="18" charset="0"/>
                                </a:rPr>
                              </m:ctrlPr>
                            </m:dPr>
                            <m:e>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𝑟</m:t>
                                  </m:r>
                                </m:e>
                                <m:sub>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ϕ</m:t>
                                  </m:r>
                                </m:sub>
                              </m:sSub>
                              <m:d>
                                <m:dPr>
                                  <m:ctrlPr>
                                    <a:rPr lang="en-CA" i="1">
                                      <a:effectLst/>
                                      <a:latin typeface="Cambria Math" panose="02040503050406030204" pitchFamily="18" charset="0"/>
                                      <a:ea typeface="Times New Roman" panose="02020603050405020304" pitchFamily="18" charset="0"/>
                                    </a:rPr>
                                  </m:ctrlPr>
                                </m:dPr>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r>
                                    <a:rPr lang="en-CA" sz="18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𝑤</m:t>
                                      </m:r>
                                    </m:sub>
                                  </m:sSub>
                                </m:e>
                              </m:d>
                              <m:r>
                                <a:rPr lang="en-CA" sz="18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𝑟</m:t>
                                  </m:r>
                                </m:e>
                                <m:sub>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ϕ</m:t>
                                  </m:r>
                                </m:sub>
                              </m:sSub>
                              <m:d>
                                <m:dPr>
                                  <m:ctrlPr>
                                    <a:rPr lang="en-CA" i="1">
                                      <a:effectLst/>
                                      <a:latin typeface="Cambria Math" panose="02040503050406030204" pitchFamily="18" charset="0"/>
                                      <a:ea typeface="Times New Roman" panose="02020603050405020304" pitchFamily="18" charset="0"/>
                                    </a:rPr>
                                  </m:ctrlPr>
                                </m:dPr>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r>
                                    <a:rPr lang="en-CA" sz="18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𝑙</m:t>
                                      </m:r>
                                    </m:sub>
                                  </m:sSub>
                                </m:e>
                              </m:d>
                            </m:e>
                          </m:d>
                        </m:e>
                      </m:d>
                    </m:oMath>
                  </m:oMathPara>
                </a14:m>
                <a:endParaRPr lang="en-US" sz="2800">
                  <a:cs typeface="Calibri"/>
                </a:endParaRPr>
              </a:p>
              <a:p>
                <a:pPr marL="0" indent="0">
                  <a:buNone/>
                </a:pPr>
                <a:endParaRPr lang="en-US"/>
              </a:p>
            </p:txBody>
          </p:sp>
        </mc:Choice>
        <mc:Fallback xmlns="">
          <p:sp>
            <p:nvSpPr>
              <p:cNvPr id="15" name="Content Placeholder 14">
                <a:extLst>
                  <a:ext uri="{FF2B5EF4-FFF2-40B4-BE49-F238E27FC236}">
                    <a16:creationId xmlns:a16="http://schemas.microsoft.com/office/drawing/2014/main" id="{8CF46EC0-2275-D305-630C-1BB786A68065}"/>
                  </a:ext>
                </a:extLst>
              </p:cNvPr>
              <p:cNvSpPr>
                <a:spLocks noGrp="1" noRot="1" noChangeAspect="1" noMove="1" noResize="1" noEditPoints="1" noAdjustHandles="1" noChangeArrowheads="1" noChangeShapeType="1" noTextEdit="1"/>
              </p:cNvSpPr>
              <p:nvPr>
                <p:ph idx="1"/>
              </p:nvPr>
            </p:nvSpPr>
            <p:spPr>
              <a:blipFill>
                <a:blip r:embed="rId2"/>
                <a:stretch>
                  <a:fillRect l="-1217" t="-2109"/>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8BBFF02F-35D6-C129-1C7B-C24155453682}"/>
              </a:ext>
            </a:extLst>
          </p:cNvPr>
          <p:cNvSpPr>
            <a:spLocks noGrp="1"/>
          </p:cNvSpPr>
          <p:nvPr>
            <p:ph type="title"/>
          </p:nvPr>
        </p:nvSpPr>
        <p:spPr/>
        <p:txBody>
          <a:bodyPr/>
          <a:lstStyle/>
          <a:p>
            <a:r>
              <a:rPr lang="en-US">
                <a:cs typeface="Calibri Light"/>
              </a:rPr>
              <a:t>DPO</a:t>
            </a:r>
            <a:endParaRPr lang="en-US"/>
          </a:p>
        </p:txBody>
      </p:sp>
      <p:sp>
        <p:nvSpPr>
          <p:cNvPr id="4" name="Date Placeholder 3">
            <a:extLst>
              <a:ext uri="{FF2B5EF4-FFF2-40B4-BE49-F238E27FC236}">
                <a16:creationId xmlns:a16="http://schemas.microsoft.com/office/drawing/2014/main" id="{85FAC9F2-38A4-E38C-39B3-2BE47F0CF41A}"/>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A739DF67-995D-51C3-80A3-CAE6FA8C8CBA}"/>
              </a:ext>
            </a:extLst>
          </p:cNvPr>
          <p:cNvSpPr>
            <a:spLocks noGrp="1"/>
          </p:cNvSpPr>
          <p:nvPr>
            <p:ph type="ftr" sz="quarter" idx="11"/>
          </p:nvPr>
        </p:nvSpPr>
        <p:spPr/>
        <p:txBody>
          <a:bodyPr/>
          <a:lstStyle/>
          <a:p>
            <a:r>
              <a:rPr lang="en-US"/>
              <a:t>Slides created for CS886 at </a:t>
            </a:r>
            <a:r>
              <a:rPr lang="en-US" err="1"/>
              <a:t>UWaterloo</a:t>
            </a:r>
          </a:p>
        </p:txBody>
      </p:sp>
      <p:sp>
        <p:nvSpPr>
          <p:cNvPr id="6" name="Slide Number Placeholder 5">
            <a:extLst>
              <a:ext uri="{FF2B5EF4-FFF2-40B4-BE49-F238E27FC236}">
                <a16:creationId xmlns:a16="http://schemas.microsoft.com/office/drawing/2014/main" id="{49B2E067-CE3F-77A3-F7A7-0BEA934B8E9D}"/>
              </a:ext>
            </a:extLst>
          </p:cNvPr>
          <p:cNvSpPr>
            <a:spLocks noGrp="1"/>
          </p:cNvSpPr>
          <p:nvPr>
            <p:ph type="sldNum" sz="quarter" idx="12"/>
          </p:nvPr>
        </p:nvSpPr>
        <p:spPr/>
        <p:txBody>
          <a:bodyPr/>
          <a:lstStyle/>
          <a:p>
            <a:fld id="{D4F24A5E-B0D2-394D-9970-9AE06BCB59C1}" type="slidenum">
              <a:rPr lang="en-US" smtClean="0"/>
              <a:t>97</a:t>
            </a:fld>
            <a:endParaRPr lang="en-US"/>
          </a:p>
        </p:txBody>
      </p:sp>
    </p:spTree>
    <p:extLst>
      <p:ext uri="{BB962C8B-B14F-4D97-AF65-F5344CB8AC3E}">
        <p14:creationId xmlns:p14="http://schemas.microsoft.com/office/powerpoint/2010/main" val="411563168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278C0-CCB3-CEB2-A070-DC6A3C4439CA}"/>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Content Placeholder 14">
                <a:extLst>
                  <a:ext uri="{FF2B5EF4-FFF2-40B4-BE49-F238E27FC236}">
                    <a16:creationId xmlns:a16="http://schemas.microsoft.com/office/drawing/2014/main" id="{75573E2A-A623-DA66-F839-AB0C319DCF85}"/>
                  </a:ext>
                </a:extLst>
              </p:cNvPr>
              <p:cNvSpPr>
                <a:spLocks noGrp="1"/>
              </p:cNvSpPr>
              <p:nvPr>
                <p:ph idx="1"/>
              </p:nvPr>
            </p:nvSpPr>
            <p:spPr/>
            <p:txBody>
              <a:bodyPr>
                <a:normAutofit/>
              </a:bodyPr>
              <a:lstStyle/>
              <a:p>
                <a:pPr marL="0" indent="0">
                  <a:buNone/>
                </a:pPr>
                <a:r>
                  <a:rPr lang="en-US" sz="2800">
                    <a:cs typeface="Calibri"/>
                  </a:rPr>
                  <a:t>Maximum likelihood objective for a parameterized policy </a:t>
                </a:r>
                <a:r>
                  <a:rPr lang="en-US" sz="2800">
                    <a:ea typeface="+mn-lt"/>
                    <a:cs typeface="+mn-lt"/>
                  </a:rPr>
                  <a:t>πθ:</a:t>
                </a:r>
              </a:p>
              <a:p>
                <a:pPr marL="0" indent="0">
                  <a:buNone/>
                </a:pPr>
                <a:endParaRPr lang="en-US">
                  <a:ea typeface="+mn-lt"/>
                  <a:cs typeface="+mn-lt"/>
                </a:endParaRPr>
              </a:p>
              <a:p>
                <a:pPr marL="0" indent="0">
                  <a:buNone/>
                </a:pPr>
                <a14:m>
                  <m:oMathPara xmlns:m="http://schemas.openxmlformats.org/officeDocument/2006/math">
                    <m:oMathParaPr>
                      <m:jc m:val="centerGroup"/>
                    </m:oMathParaPr>
                    <m:oMath xmlns:m="http://schemas.openxmlformats.org/officeDocument/2006/math">
                      <m:sSub>
                        <m:sSubPr>
                          <m:ctrlPr>
                            <a:rPr lang="en-CA" i="1" smtClean="0">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𝐿</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𝐷𝑃𝑂</m:t>
                          </m:r>
                        </m:sub>
                      </m:sSub>
                      <m:d>
                        <m:dPr>
                          <m:ctrlPr>
                            <a:rPr lang="en-CA" i="1">
                              <a:effectLst/>
                              <a:latin typeface="Cambria Math" panose="02040503050406030204" pitchFamily="18" charset="0"/>
                              <a:ea typeface="Times New Roman" panose="02020603050405020304" pitchFamily="18" charset="0"/>
                            </a:rPr>
                          </m:ctrlPr>
                        </m:dPr>
                        <m:e>
                          <m:sSub>
                            <m:sSubPr>
                              <m:ctrlPr>
                                <a:rPr lang="en-CA" i="1">
                                  <a:effectLst/>
                                  <a:latin typeface="Cambria Math" panose="02040503050406030204" pitchFamily="18" charset="0"/>
                                  <a:ea typeface="Times New Roman" panose="02020603050405020304" pitchFamily="18" charset="0"/>
                                </a:rPr>
                              </m:ctrlPr>
                            </m:sSubPr>
                            <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π</m:t>
                              </m:r>
                            </m:e>
                            <m:sub>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θ</m:t>
                              </m:r>
                            </m:sub>
                          </m:sSub>
                          <m:r>
                            <a:rPr lang="en-CA" sz="18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CA" i="1">
                                  <a:effectLst/>
                                  <a:latin typeface="Cambria Math" panose="02040503050406030204" pitchFamily="18" charset="0"/>
                                  <a:ea typeface="Times New Roman" panose="02020603050405020304" pitchFamily="18" charset="0"/>
                                </a:rPr>
                              </m:ctrlPr>
                            </m:sSubPr>
                            <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π</m:t>
                              </m:r>
                            </m:e>
                            <m:sub>
                              <m:r>
                                <m:rPr>
                                  <m:nor/>
                                </m:rPr>
                                <a:rPr lang="en-CA" sz="1800">
                                  <a:effectLst/>
                                  <a:latin typeface="Cambria Math" panose="02040503050406030204" pitchFamily="18" charset="0"/>
                                  <a:ea typeface="Times New Roman" panose="02020603050405020304" pitchFamily="18" charset="0"/>
                                  <a:cs typeface="Arial" panose="020B0604020202020204" pitchFamily="34" charset="0"/>
                                </a:rPr>
                                <m:t>ref</m:t>
                              </m:r>
                            </m:sub>
                          </m:sSub>
                        </m:e>
                      </m:d>
                      <m:r>
                        <a:rPr lang="en-CA" sz="18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𝐸</m:t>
                          </m:r>
                        </m:e>
                        <m:sub>
                          <m:d>
                            <m:dPr>
                              <m:ctrlPr>
                                <a:rPr lang="en-CA" i="1">
                                  <a:effectLst/>
                                  <a:latin typeface="Cambria Math" panose="02040503050406030204" pitchFamily="18" charset="0"/>
                                  <a:ea typeface="Times New Roman" panose="02020603050405020304" pitchFamily="18" charset="0"/>
                                </a:rPr>
                              </m:ctrlPr>
                            </m:dPr>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r>
                                <a:rPr lang="en-CA" sz="18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𝑤</m:t>
                                  </m:r>
                                </m:sub>
                              </m:sSub>
                              <m:r>
                                <a:rPr lang="en-CA" sz="1800" i="1">
                                  <a:effectLst/>
                                  <a:latin typeface="Cambria Math" panose="02040503050406030204" pitchFamily="18" charset="0"/>
                                  <a:ea typeface="Times New Roman" panose="02020603050405020304" pitchFamily="18" charset="0"/>
                                  <a:cs typeface="Arial" panose="020B0604020202020204" pitchFamily="34" charset="0"/>
                                </a:rPr>
                                <m:t>,  </m:t>
                              </m:r>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𝑙</m:t>
                                  </m:r>
                                </m:sub>
                              </m:sSub>
                            </m:e>
                          </m:d>
                          <m:r>
                            <a:rPr lang="en-CA" sz="1800">
                              <a:effectLst/>
                              <a:latin typeface="Cambria Math" panose="02040503050406030204" pitchFamily="18" charset="0"/>
                              <a:ea typeface="Times New Roman" panose="02020603050405020304" pitchFamily="18" charset="0"/>
                              <a:cs typeface="Arial" panose="020B0604020202020204" pitchFamily="34" charset="0"/>
                            </a:rPr>
                            <m:t>∼</m:t>
                          </m:r>
                          <m:r>
                            <a:rPr lang="en-CA" sz="1800" i="1">
                              <a:effectLst/>
                              <a:latin typeface="Cambria Math" panose="02040503050406030204" pitchFamily="18" charset="0"/>
                              <a:ea typeface="Times New Roman" panose="02020603050405020304" pitchFamily="18" charset="0"/>
                              <a:cs typeface="Arial" panose="020B0604020202020204" pitchFamily="34" charset="0"/>
                            </a:rPr>
                            <m:t>𝔻</m:t>
                          </m:r>
                        </m:sub>
                      </m:sSub>
                      <m:d>
                        <m:dPr>
                          <m:begChr m:val="["/>
                          <m:endChr m:val="]"/>
                          <m:ctrlPr>
                            <a:rPr lang="en-CA" i="1">
                              <a:effectLst/>
                              <a:latin typeface="Cambria Math" panose="02040503050406030204" pitchFamily="18" charset="0"/>
                              <a:ea typeface="Times New Roman" panose="02020603050405020304" pitchFamily="18" charset="0"/>
                            </a:rPr>
                          </m:ctrlPr>
                        </m:dPr>
                        <m:e>
                          <m:func>
                            <m:funcPr>
                              <m:ctrlPr>
                                <a:rPr lang="en-CA" i="1">
                                  <a:effectLst/>
                                  <a:latin typeface="Cambria Math" panose="02040503050406030204" pitchFamily="18" charset="0"/>
                                  <a:ea typeface="Times New Roman" panose="02020603050405020304" pitchFamily="18" charset="0"/>
                                </a:rPr>
                              </m:ctrlPr>
                            </m:funcPr>
                            <m:fNa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log</m:t>
                              </m:r>
                            </m:fName>
                            <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σ</m:t>
                              </m:r>
                            </m:e>
                          </m:func>
                          <m:d>
                            <m:dPr>
                              <m:ctrlPr>
                                <a:rPr lang="en-CA" i="1">
                                  <a:effectLst/>
                                  <a:latin typeface="Cambria Math" panose="02040503050406030204" pitchFamily="18" charset="0"/>
                                  <a:ea typeface="Times New Roman" panose="02020603050405020304" pitchFamily="18" charset="0"/>
                                </a:rPr>
                              </m:ctrlPr>
                            </m:dPr>
                            <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β</m:t>
                              </m:r>
                              <m:r>
                                <a:rPr lang="en-CA" sz="1800" i="1">
                                  <a:effectLst/>
                                  <a:latin typeface="Cambria Math" panose="02040503050406030204" pitchFamily="18" charset="0"/>
                                  <a:ea typeface="Times New Roman" panose="02020603050405020304" pitchFamily="18" charset="0"/>
                                  <a:cs typeface="Arial" panose="020B0604020202020204" pitchFamily="34" charset="0"/>
                                </a:rPr>
                                <m:t> </m:t>
                              </m:r>
                              <m:r>
                                <a:rPr lang="en-CA" sz="1800" i="1">
                                  <a:effectLst/>
                                  <a:latin typeface="Cambria Math" panose="02040503050406030204" pitchFamily="18" charset="0"/>
                                  <a:ea typeface="Times New Roman" panose="02020603050405020304" pitchFamily="18" charset="0"/>
                                  <a:cs typeface="Arial" panose="020B0604020202020204" pitchFamily="34" charset="0"/>
                                </a:rPr>
                                <m:t>𝑙𝑜𝑔</m:t>
                              </m:r>
                              <m:r>
                                <a:rPr lang="en-CA" sz="1800" i="1">
                                  <a:effectLst/>
                                  <a:latin typeface="Cambria Math" panose="02040503050406030204" pitchFamily="18" charset="0"/>
                                  <a:ea typeface="Times New Roman" panose="02020603050405020304" pitchFamily="18" charset="0"/>
                                  <a:cs typeface="Arial" panose="020B0604020202020204" pitchFamily="34" charset="0"/>
                                </a:rPr>
                                <m:t> </m:t>
                              </m:r>
                              <m:f>
                                <m:fPr>
                                  <m:ctrlPr>
                                    <a:rPr lang="en-CA" i="1">
                                      <a:effectLst/>
                                      <a:latin typeface="Cambria Math" panose="02040503050406030204" pitchFamily="18" charset="0"/>
                                      <a:ea typeface="Times New Roman" panose="02020603050405020304" pitchFamily="18" charset="0"/>
                                    </a:rPr>
                                  </m:ctrlPr>
                                </m:fPr>
                                <m:num>
                                  <m:sSub>
                                    <m:sSubPr>
                                      <m:ctrlPr>
                                        <a:rPr lang="en-CA" i="1">
                                          <a:effectLst/>
                                          <a:latin typeface="Cambria Math" panose="02040503050406030204" pitchFamily="18" charset="0"/>
                                          <a:ea typeface="Times New Roman" panose="02020603050405020304" pitchFamily="18" charset="0"/>
                                        </a:rPr>
                                      </m:ctrlPr>
                                    </m:sSubPr>
                                    <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π</m:t>
                                      </m:r>
                                    </m:e>
                                    <m:sub>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θ</m:t>
                                      </m:r>
                                    </m:sub>
                                  </m:sSub>
                                  <m:d>
                                    <m:dPr>
                                      <m:ctrlPr>
                                        <a:rPr lang="en-CA" i="1">
                                          <a:effectLst/>
                                          <a:latin typeface="Cambria Math" panose="02040503050406030204" pitchFamily="18" charset="0"/>
                                          <a:ea typeface="Times New Roman" panose="02020603050405020304" pitchFamily="18" charset="0"/>
                                        </a:rPr>
                                      </m:ctrlPr>
                                    </m:dPr>
                                    <m:e>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𝑤</m:t>
                                          </m:r>
                                        </m:sub>
                                      </m:sSub>
                                    </m:e>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e>
                                  </m:d>
                                </m:num>
                                <m:den>
                                  <m:sSub>
                                    <m:sSubPr>
                                      <m:ctrlPr>
                                        <a:rPr lang="en-CA" i="1">
                                          <a:effectLst/>
                                          <a:latin typeface="Cambria Math" panose="02040503050406030204" pitchFamily="18" charset="0"/>
                                          <a:ea typeface="Times New Roman" panose="02020603050405020304" pitchFamily="18" charset="0"/>
                                        </a:rPr>
                                      </m:ctrlPr>
                                    </m:sSubPr>
                                    <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π</m:t>
                                      </m:r>
                                    </m:e>
                                    <m:sub>
                                      <m:r>
                                        <m:rPr>
                                          <m:nor/>
                                        </m:rPr>
                                        <a:rPr lang="en-CA" sz="1800">
                                          <a:effectLst/>
                                          <a:latin typeface="Cambria Math" panose="02040503050406030204" pitchFamily="18" charset="0"/>
                                          <a:ea typeface="Times New Roman" panose="02020603050405020304" pitchFamily="18" charset="0"/>
                                          <a:cs typeface="Arial" panose="020B0604020202020204" pitchFamily="34" charset="0"/>
                                        </a:rPr>
                                        <m:t>ref</m:t>
                                      </m:r>
                                    </m:sub>
                                  </m:sSub>
                                  <m:d>
                                    <m:dPr>
                                      <m:ctrlPr>
                                        <a:rPr lang="en-CA" i="1">
                                          <a:effectLst/>
                                          <a:latin typeface="Cambria Math" panose="02040503050406030204" pitchFamily="18" charset="0"/>
                                          <a:ea typeface="Times New Roman" panose="02020603050405020304" pitchFamily="18" charset="0"/>
                                        </a:rPr>
                                      </m:ctrlPr>
                                    </m:dPr>
                                    <m:e>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𝑤</m:t>
                                          </m:r>
                                        </m:sub>
                                      </m:sSub>
                                    </m:e>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e>
                                  </m:d>
                                </m:den>
                              </m:f>
                              <m:r>
                                <a:rPr lang="en-CA" sz="1800" i="1">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β</m:t>
                              </m:r>
                              <m:r>
                                <a:rPr lang="en-CA" sz="1800">
                                  <a:effectLst/>
                                  <a:latin typeface="Cambria Math" panose="02040503050406030204" pitchFamily="18" charset="0"/>
                                  <a:ea typeface="Times New Roman" panose="02020603050405020304" pitchFamily="18" charset="0"/>
                                  <a:cs typeface="Arial" panose="020B0604020202020204" pitchFamily="34" charset="0"/>
                                </a:rPr>
                                <m:t> </m:t>
                              </m:r>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log</m:t>
                              </m:r>
                              <m:r>
                                <a:rPr lang="en-CA" sz="1800">
                                  <a:effectLst/>
                                  <a:latin typeface="Cambria Math" panose="02040503050406030204" pitchFamily="18" charset="0"/>
                                  <a:ea typeface="Times New Roman" panose="02020603050405020304" pitchFamily="18" charset="0"/>
                                  <a:cs typeface="Arial" panose="020B0604020202020204" pitchFamily="34" charset="0"/>
                                </a:rPr>
                                <m:t> </m:t>
                              </m:r>
                              <m:f>
                                <m:fPr>
                                  <m:ctrlPr>
                                    <a:rPr lang="en-CA" i="1">
                                      <a:effectLst/>
                                      <a:latin typeface="Cambria Math" panose="02040503050406030204" pitchFamily="18" charset="0"/>
                                      <a:ea typeface="Times New Roman" panose="02020603050405020304" pitchFamily="18" charset="0"/>
                                    </a:rPr>
                                  </m:ctrlPr>
                                </m:fPr>
                                <m:num>
                                  <m:sSub>
                                    <m:sSubPr>
                                      <m:ctrlPr>
                                        <a:rPr lang="en-CA" i="1">
                                          <a:effectLst/>
                                          <a:latin typeface="Cambria Math" panose="02040503050406030204" pitchFamily="18" charset="0"/>
                                          <a:ea typeface="Times New Roman" panose="02020603050405020304" pitchFamily="18" charset="0"/>
                                        </a:rPr>
                                      </m:ctrlPr>
                                    </m:sSubPr>
                                    <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π</m:t>
                                      </m:r>
                                    </m:e>
                                    <m:sub>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θ</m:t>
                                      </m:r>
                                    </m:sub>
                                  </m:sSub>
                                  <m:d>
                                    <m:dPr>
                                      <m:ctrlPr>
                                        <a:rPr lang="en-CA" i="1">
                                          <a:effectLst/>
                                          <a:latin typeface="Cambria Math" panose="02040503050406030204" pitchFamily="18" charset="0"/>
                                          <a:ea typeface="Times New Roman" panose="02020603050405020304" pitchFamily="18" charset="0"/>
                                        </a:rPr>
                                      </m:ctrlPr>
                                    </m:dPr>
                                    <m:e>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𝑙</m:t>
                                          </m:r>
                                        </m:sub>
                                      </m:sSub>
                                    </m:e>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e>
                                  </m:d>
                                </m:num>
                                <m:den>
                                  <m:sSub>
                                    <m:sSubPr>
                                      <m:ctrlPr>
                                        <a:rPr lang="en-CA" i="1">
                                          <a:effectLst/>
                                          <a:latin typeface="Cambria Math" panose="02040503050406030204" pitchFamily="18" charset="0"/>
                                          <a:ea typeface="Times New Roman" panose="02020603050405020304" pitchFamily="18" charset="0"/>
                                        </a:rPr>
                                      </m:ctrlPr>
                                    </m:sSubPr>
                                    <m:e>
                                      <m:r>
                                        <m:rPr>
                                          <m:sty m:val="p"/>
                                        </m:rPr>
                                        <a:rPr lang="en-CA" sz="1800">
                                          <a:effectLst/>
                                          <a:latin typeface="Cambria Math" panose="02040503050406030204" pitchFamily="18" charset="0"/>
                                          <a:ea typeface="Times New Roman" panose="02020603050405020304" pitchFamily="18" charset="0"/>
                                          <a:cs typeface="Arial" panose="020B0604020202020204" pitchFamily="34" charset="0"/>
                                        </a:rPr>
                                        <m:t>π</m:t>
                                      </m:r>
                                    </m:e>
                                    <m:sub>
                                      <m:r>
                                        <m:rPr>
                                          <m:nor/>
                                        </m:rPr>
                                        <a:rPr lang="en-CA" sz="1800">
                                          <a:effectLst/>
                                          <a:latin typeface="Cambria Math" panose="02040503050406030204" pitchFamily="18" charset="0"/>
                                          <a:ea typeface="Times New Roman" panose="02020603050405020304" pitchFamily="18" charset="0"/>
                                          <a:cs typeface="Arial" panose="020B0604020202020204" pitchFamily="34" charset="0"/>
                                        </a:rPr>
                                        <m:t>ref</m:t>
                                      </m:r>
                                    </m:sub>
                                  </m:sSub>
                                  <m:d>
                                    <m:dPr>
                                      <m:ctrlPr>
                                        <a:rPr lang="en-CA" i="1">
                                          <a:effectLst/>
                                          <a:latin typeface="Cambria Math" panose="02040503050406030204" pitchFamily="18" charset="0"/>
                                          <a:ea typeface="Times New Roman" panose="02020603050405020304" pitchFamily="18" charset="0"/>
                                        </a:rPr>
                                      </m:ctrlPr>
                                    </m:dPr>
                                    <m:e>
                                      <m:sSub>
                                        <m:sSubPr>
                                          <m:ctrlPr>
                                            <a:rPr lang="en-CA" i="1">
                                              <a:effectLst/>
                                              <a:latin typeface="Cambria Math" panose="02040503050406030204" pitchFamily="18" charset="0"/>
                                              <a:ea typeface="Times New Roman" panose="02020603050405020304" pitchFamily="18" charset="0"/>
                                            </a:rPr>
                                          </m:ctrlPr>
                                        </m:sSubPr>
                                        <m:e>
                                          <m:r>
                                            <a:rPr lang="en-CA" sz="18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800" i="1">
                                              <a:effectLst/>
                                              <a:latin typeface="Cambria Math" panose="02040503050406030204" pitchFamily="18" charset="0"/>
                                              <a:ea typeface="Times New Roman" panose="02020603050405020304" pitchFamily="18" charset="0"/>
                                              <a:cs typeface="Arial" panose="020B0604020202020204" pitchFamily="34" charset="0"/>
                                            </a:rPr>
                                            <m:t>𝑙</m:t>
                                          </m:r>
                                        </m:sub>
                                      </m:sSub>
                                    </m:e>
                                    <m:e>
                                      <m:r>
                                        <a:rPr lang="en-CA" sz="1800" i="1">
                                          <a:effectLst/>
                                          <a:latin typeface="Cambria Math" panose="02040503050406030204" pitchFamily="18" charset="0"/>
                                          <a:ea typeface="Times New Roman" panose="02020603050405020304" pitchFamily="18" charset="0"/>
                                          <a:cs typeface="Arial" panose="020B0604020202020204" pitchFamily="34" charset="0"/>
                                        </a:rPr>
                                        <m:t>𝑥</m:t>
                                      </m:r>
                                    </m:e>
                                  </m:d>
                                </m:den>
                              </m:f>
                            </m:e>
                          </m:d>
                        </m:e>
                      </m:d>
                    </m:oMath>
                  </m:oMathPara>
                </a14:m>
                <a:endParaRPr lang="en-US" sz="2800">
                  <a:cs typeface="Calibri"/>
                </a:endParaRPr>
              </a:p>
              <a:p>
                <a:pPr marL="0" indent="0">
                  <a:buNone/>
                </a:pPr>
                <a:endParaRPr lang="en-US">
                  <a:cs typeface="Calibri"/>
                </a:endParaRPr>
              </a:p>
              <a:p>
                <a:pPr marL="0" indent="0">
                  <a:buNone/>
                </a:pPr>
                <a:r>
                  <a:rPr lang="en-US" sz="2800">
                    <a:solidFill>
                      <a:srgbClr val="C00000"/>
                    </a:solidFill>
                    <a:cs typeface="Calibri"/>
                  </a:rPr>
                  <a:t>What does the DPO update do?</a:t>
                </a:r>
                <a:endParaRPr lang="en-US" sz="2000">
                  <a:solidFill>
                    <a:srgbClr val="C00000"/>
                  </a:solidFill>
                  <a:cs typeface="Calibri"/>
                </a:endParaRPr>
              </a:p>
              <a:p>
                <a:pPr marL="0" indent="0">
                  <a:buNone/>
                </a:pPr>
                <a:endParaRPr lang="en-US" sz="2000">
                  <a:solidFill>
                    <a:srgbClr val="C00000"/>
                  </a:solidFill>
                  <a:cs typeface="Calibri"/>
                </a:endParaRPr>
              </a:p>
              <a:p>
                <a:pPr marL="0" indent="0">
                  <a:buNone/>
                </a:pPr>
                <a14:m>
                  <m:oMathPara xmlns:m="http://schemas.openxmlformats.org/officeDocument/2006/math">
                    <m:oMathParaPr>
                      <m:jc m:val="centerGroup"/>
                    </m:oMathParaPr>
                    <m:oMath xmlns:m="http://schemas.openxmlformats.org/officeDocument/2006/math">
                      <m:sSub>
                        <m:sSubPr>
                          <m:ctrlPr>
                            <a:rPr lang="en-CA" sz="2400" i="1" smtClean="0">
                              <a:effectLst/>
                              <a:latin typeface="Cambria Math" panose="02040503050406030204" pitchFamily="18" charset="0"/>
                              <a:ea typeface="Times New Roman" panose="02020603050405020304" pitchFamily="18" charset="0"/>
                            </a:rPr>
                          </m:ctrlPr>
                        </m:sSubPr>
                        <m:e>
                          <m:r>
                            <m:rPr>
                              <m:sty m:val="p"/>
                            </m:rPr>
                            <a:rPr lang="en-CA" sz="1600">
                              <a:effectLst/>
                              <a:latin typeface="Cambria Math" panose="02040503050406030204" pitchFamily="18" charset="0"/>
                              <a:ea typeface="Times New Roman" panose="02020603050405020304" pitchFamily="18" charset="0"/>
                              <a:cs typeface="Arial" panose="020B0604020202020204" pitchFamily="34" charset="0"/>
                            </a:rPr>
                            <m:t>∇</m:t>
                          </m:r>
                        </m:e>
                        <m:sub>
                          <m:r>
                            <m:rPr>
                              <m:sty m:val="p"/>
                            </m:rPr>
                            <a:rPr lang="en-CA" sz="1600">
                              <a:effectLst/>
                              <a:latin typeface="Cambria Math" panose="02040503050406030204" pitchFamily="18" charset="0"/>
                              <a:ea typeface="Times New Roman" panose="02020603050405020304" pitchFamily="18" charset="0"/>
                              <a:cs typeface="Arial" panose="020B0604020202020204" pitchFamily="34" charset="0"/>
                            </a:rPr>
                            <m:t>θ</m:t>
                          </m:r>
                        </m:sub>
                      </m:sSub>
                      <m:r>
                        <m:rPr>
                          <m:sty m:val="p"/>
                        </m:rPr>
                        <a:rPr lang="en-CA" sz="1600">
                          <a:effectLst/>
                          <a:latin typeface="Cambria Math" panose="02040503050406030204" pitchFamily="18" charset="0"/>
                          <a:ea typeface="Times New Roman" panose="02020603050405020304" pitchFamily="18" charset="0"/>
                          <a:cs typeface="Arial" panose="020B0604020202020204" pitchFamily="34" charset="0"/>
                        </a:rPr>
                        <m:t>LDPO</m:t>
                      </m:r>
                      <m:d>
                        <m:dPr>
                          <m:ctrlPr>
                            <a:rPr lang="en-CA" sz="2400" i="1">
                              <a:effectLst/>
                              <a:latin typeface="Cambria Math" panose="02040503050406030204" pitchFamily="18" charset="0"/>
                              <a:ea typeface="Times New Roman" panose="02020603050405020304" pitchFamily="18" charset="0"/>
                            </a:rPr>
                          </m:ctrlPr>
                        </m:dPr>
                        <m:e>
                          <m:sSub>
                            <m:sSubPr>
                              <m:ctrlPr>
                                <a:rPr lang="en-CA" sz="2400" i="1">
                                  <a:effectLst/>
                                  <a:latin typeface="Cambria Math" panose="02040503050406030204" pitchFamily="18" charset="0"/>
                                  <a:ea typeface="Times New Roman" panose="02020603050405020304" pitchFamily="18" charset="0"/>
                                </a:rPr>
                              </m:ctrlPr>
                            </m:sSubPr>
                            <m:e>
                              <m:r>
                                <m:rPr>
                                  <m:sty m:val="p"/>
                                </m:rPr>
                                <a:rPr lang="en-CA" sz="1600">
                                  <a:effectLst/>
                                  <a:latin typeface="Cambria Math" panose="02040503050406030204" pitchFamily="18" charset="0"/>
                                  <a:ea typeface="Times New Roman" panose="02020603050405020304" pitchFamily="18" charset="0"/>
                                  <a:cs typeface="Arial" panose="020B0604020202020204" pitchFamily="34" charset="0"/>
                                </a:rPr>
                                <m:t>π</m:t>
                              </m:r>
                            </m:e>
                            <m:sub>
                              <m:r>
                                <m:rPr>
                                  <m:sty m:val="p"/>
                                </m:rPr>
                                <a:rPr lang="en-CA" sz="1600">
                                  <a:effectLst/>
                                  <a:latin typeface="Cambria Math" panose="02040503050406030204" pitchFamily="18" charset="0"/>
                                  <a:ea typeface="Times New Roman" panose="02020603050405020304" pitchFamily="18" charset="0"/>
                                  <a:cs typeface="Arial" panose="020B0604020202020204" pitchFamily="34" charset="0"/>
                                </a:rPr>
                                <m:t>θ</m:t>
                              </m:r>
                            </m:sub>
                          </m:sSub>
                          <m:sSub>
                            <m:sSubPr>
                              <m:ctrlPr>
                                <a:rPr lang="en-CA" sz="2400" i="1">
                                  <a:effectLst/>
                                  <a:latin typeface="Cambria Math" panose="02040503050406030204" pitchFamily="18" charset="0"/>
                                  <a:ea typeface="Times New Roman" panose="02020603050405020304" pitchFamily="18" charset="0"/>
                                </a:rPr>
                              </m:ctrlPr>
                            </m:sSubPr>
                            <m:e>
                              <m:r>
                                <m:rPr>
                                  <m:sty m:val="p"/>
                                </m:rPr>
                                <a:rPr lang="en-CA" sz="1600">
                                  <a:effectLst/>
                                  <a:latin typeface="Cambria Math" panose="02040503050406030204" pitchFamily="18" charset="0"/>
                                  <a:ea typeface="Times New Roman" panose="02020603050405020304" pitchFamily="18" charset="0"/>
                                  <a:cs typeface="Arial" panose="020B0604020202020204" pitchFamily="34" charset="0"/>
                                </a:rPr>
                                <m:t>π</m:t>
                              </m:r>
                            </m:e>
                            <m:sub>
                              <m:r>
                                <a:rPr lang="en-CA" sz="1600" i="1">
                                  <a:effectLst/>
                                  <a:latin typeface="Cambria Math" panose="02040503050406030204" pitchFamily="18" charset="0"/>
                                  <a:ea typeface="Times New Roman" panose="02020603050405020304" pitchFamily="18" charset="0"/>
                                  <a:cs typeface="Arial" panose="020B0604020202020204" pitchFamily="34" charset="0"/>
                                </a:rPr>
                                <m:t>𝑟𝑒𝑓</m:t>
                              </m:r>
                            </m:sub>
                          </m:sSub>
                        </m:e>
                      </m:d>
                      <m:r>
                        <a:rPr lang="en-CA" sz="1600" b="0" i="1" smtClean="0">
                          <a:effectLst/>
                          <a:latin typeface="Cambria Math" panose="02040503050406030204" pitchFamily="18" charset="0"/>
                          <a:ea typeface="Times New Roman" panose="02020603050405020304" pitchFamily="18" charset="0"/>
                          <a:cs typeface="Arial" panose="020B0604020202020204" pitchFamily="34" charset="0"/>
                        </a:rPr>
                        <m:t>=</m:t>
                      </m:r>
                      <m:r>
                        <a:rPr lang="en-CA" sz="1600" i="1">
                          <a:effectLst/>
                          <a:latin typeface="Cambria Math" panose="02040503050406030204" pitchFamily="18" charset="0"/>
                          <a:ea typeface="Times New Roman" panose="02020603050405020304" pitchFamily="18" charset="0"/>
                          <a:cs typeface="Arial" panose="020B0604020202020204" pitchFamily="34" charset="0"/>
                        </a:rPr>
                        <m:t>−</m:t>
                      </m:r>
                      <m:r>
                        <a:rPr lang="en-CA" sz="1600" i="1">
                          <a:effectLst/>
                          <a:latin typeface="Cambria Math" panose="02040503050406030204" pitchFamily="18" charset="0"/>
                          <a:ea typeface="Times New Roman" panose="02020603050405020304" pitchFamily="18" charset="0"/>
                          <a:cs typeface="Arial" panose="020B0604020202020204" pitchFamily="34" charset="0"/>
                        </a:rPr>
                        <m:t>𝛽</m:t>
                      </m:r>
                      <m:sSub>
                        <m:sSubPr>
                          <m:ctrlPr>
                            <a:rPr lang="en-CA" sz="2400" i="1">
                              <a:effectLst/>
                              <a:latin typeface="Cambria Math" panose="02040503050406030204" pitchFamily="18" charset="0"/>
                              <a:ea typeface="Times New Roman" panose="02020603050405020304" pitchFamily="18" charset="0"/>
                            </a:rPr>
                          </m:ctrlPr>
                        </m:sSubPr>
                        <m:e>
                          <m:r>
                            <a:rPr lang="en-CA" sz="1600" i="1">
                              <a:effectLst/>
                              <a:latin typeface="Cambria Math" panose="02040503050406030204" pitchFamily="18" charset="0"/>
                              <a:ea typeface="Times New Roman" panose="02020603050405020304" pitchFamily="18" charset="0"/>
                              <a:cs typeface="Arial" panose="020B0604020202020204" pitchFamily="34" charset="0"/>
                            </a:rPr>
                            <m:t>𝐸</m:t>
                          </m:r>
                        </m:e>
                        <m:sub>
                          <m:d>
                            <m:dPr>
                              <m:ctrlPr>
                                <a:rPr lang="en-CA" sz="2400" i="1">
                                  <a:effectLst/>
                                  <a:latin typeface="Cambria Math" panose="02040503050406030204" pitchFamily="18" charset="0"/>
                                  <a:ea typeface="Times New Roman" panose="02020603050405020304" pitchFamily="18" charset="0"/>
                                </a:rPr>
                              </m:ctrlPr>
                            </m:dPr>
                            <m:e>
                              <m:r>
                                <a:rPr lang="en-CA" sz="1600" i="1">
                                  <a:effectLst/>
                                  <a:latin typeface="Cambria Math" panose="02040503050406030204" pitchFamily="18" charset="0"/>
                                  <a:ea typeface="Times New Roman" panose="02020603050405020304" pitchFamily="18" charset="0"/>
                                  <a:cs typeface="Arial" panose="020B0604020202020204" pitchFamily="34" charset="0"/>
                                </a:rPr>
                                <m:t>𝑥</m:t>
                              </m:r>
                              <m:r>
                                <a:rPr lang="en-CA" sz="16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CA" sz="2400" i="1">
                                      <a:effectLst/>
                                      <a:latin typeface="Cambria Math" panose="02040503050406030204" pitchFamily="18" charset="0"/>
                                      <a:ea typeface="Times New Roman" panose="02020603050405020304" pitchFamily="18" charset="0"/>
                                    </a:rPr>
                                  </m:ctrlPr>
                                </m:sSubPr>
                                <m:e>
                                  <m:r>
                                    <a:rPr lang="en-CA" sz="16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600" i="1">
                                      <a:effectLst/>
                                      <a:latin typeface="Cambria Math" panose="02040503050406030204" pitchFamily="18" charset="0"/>
                                      <a:ea typeface="Times New Roman" panose="02020603050405020304" pitchFamily="18" charset="0"/>
                                      <a:cs typeface="Arial" panose="020B0604020202020204" pitchFamily="34" charset="0"/>
                                    </a:rPr>
                                    <m:t>𝑤</m:t>
                                  </m:r>
                                </m:sub>
                              </m:sSub>
                              <m:r>
                                <a:rPr lang="en-CA" sz="16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CA" sz="2400" i="1">
                                      <a:effectLst/>
                                      <a:latin typeface="Cambria Math" panose="02040503050406030204" pitchFamily="18" charset="0"/>
                                      <a:ea typeface="Times New Roman" panose="02020603050405020304" pitchFamily="18" charset="0"/>
                                    </a:rPr>
                                  </m:ctrlPr>
                                </m:sSubPr>
                                <m:e>
                                  <m:r>
                                    <a:rPr lang="en-CA" sz="16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600" i="1">
                                      <a:effectLst/>
                                      <a:latin typeface="Cambria Math" panose="02040503050406030204" pitchFamily="18" charset="0"/>
                                      <a:ea typeface="Times New Roman" panose="02020603050405020304" pitchFamily="18" charset="0"/>
                                      <a:cs typeface="Arial" panose="020B0604020202020204" pitchFamily="34" charset="0"/>
                                    </a:rPr>
                                    <m:t>𝑙</m:t>
                                  </m:r>
                                </m:sub>
                              </m:sSub>
                            </m:e>
                          </m:d>
                          <m:r>
                            <a:rPr lang="en-CA" sz="1600">
                              <a:effectLst/>
                              <a:latin typeface="Cambria Math" panose="02040503050406030204" pitchFamily="18" charset="0"/>
                              <a:ea typeface="Times New Roman" panose="02020603050405020304" pitchFamily="18" charset="0"/>
                              <a:cs typeface="Arial" panose="020B0604020202020204" pitchFamily="34" charset="0"/>
                            </a:rPr>
                            <m:t>∼</m:t>
                          </m:r>
                          <m:r>
                            <a:rPr lang="en-CA" sz="1600" i="1">
                              <a:effectLst/>
                              <a:latin typeface="Cambria Math" panose="02040503050406030204" pitchFamily="18" charset="0"/>
                              <a:ea typeface="Times New Roman" panose="02020603050405020304" pitchFamily="18" charset="0"/>
                              <a:cs typeface="Arial" panose="020B0604020202020204" pitchFamily="34" charset="0"/>
                            </a:rPr>
                            <m:t>𝔻</m:t>
                          </m:r>
                        </m:sub>
                      </m:sSub>
                      <m:d>
                        <m:dPr>
                          <m:begChr m:val="["/>
                          <m:endChr m:val="]"/>
                          <m:ctrlPr>
                            <a:rPr lang="en-CA" sz="2400" i="1">
                              <a:effectLst/>
                              <a:latin typeface="Cambria Math" panose="02040503050406030204" pitchFamily="18" charset="0"/>
                              <a:ea typeface="Times New Roman" panose="02020603050405020304" pitchFamily="18" charset="0"/>
                            </a:rPr>
                          </m:ctrlPr>
                        </m:dPr>
                        <m:e>
                          <m:r>
                            <a:rPr lang="en-CA" sz="1600" i="1">
                              <a:effectLst/>
                              <a:latin typeface="Cambria Math" panose="02040503050406030204" pitchFamily="18" charset="0"/>
                              <a:ea typeface="Times New Roman" panose="02020603050405020304" pitchFamily="18" charset="0"/>
                              <a:cs typeface="Arial" panose="020B0604020202020204" pitchFamily="34" charset="0"/>
                            </a:rPr>
                            <m:t>𝜎</m:t>
                          </m:r>
                          <m:d>
                            <m:dPr>
                              <m:ctrlPr>
                                <a:rPr lang="en-CA" sz="2400" i="1">
                                  <a:effectLst/>
                                  <a:latin typeface="Cambria Math" panose="02040503050406030204" pitchFamily="18" charset="0"/>
                                  <a:ea typeface="Times New Roman" panose="02020603050405020304" pitchFamily="18" charset="0"/>
                                </a:rPr>
                              </m:ctrlPr>
                            </m:dPr>
                            <m:e>
                              <m:acc>
                                <m:accPr>
                                  <m:chr m:val="̂"/>
                                  <m:ctrlPr>
                                    <a:rPr lang="en-CA" sz="2400" i="1">
                                      <a:effectLst/>
                                      <a:latin typeface="Cambria Math" panose="02040503050406030204" pitchFamily="18" charset="0"/>
                                      <a:ea typeface="Times New Roman" panose="02020603050405020304" pitchFamily="18" charset="0"/>
                                    </a:rPr>
                                  </m:ctrlPr>
                                </m:accPr>
                                <m:e>
                                  <m:sSub>
                                    <m:sSubPr>
                                      <m:ctrlPr>
                                        <a:rPr lang="en-CA" sz="2400" i="1">
                                          <a:effectLst/>
                                          <a:latin typeface="Cambria Math" panose="02040503050406030204" pitchFamily="18" charset="0"/>
                                          <a:ea typeface="Times New Roman" panose="02020603050405020304" pitchFamily="18" charset="0"/>
                                        </a:rPr>
                                      </m:ctrlPr>
                                    </m:sSubPr>
                                    <m:e>
                                      <m:r>
                                        <a:rPr lang="en-CA" sz="1600" i="1">
                                          <a:effectLst/>
                                          <a:latin typeface="Cambria Math" panose="02040503050406030204" pitchFamily="18" charset="0"/>
                                          <a:ea typeface="Times New Roman" panose="02020603050405020304" pitchFamily="18" charset="0"/>
                                          <a:cs typeface="Arial" panose="020B0604020202020204" pitchFamily="34" charset="0"/>
                                        </a:rPr>
                                        <m:t>𝑟</m:t>
                                      </m:r>
                                    </m:e>
                                    <m:sub>
                                      <m:r>
                                        <a:rPr lang="en-CA" sz="1600" i="1">
                                          <a:effectLst/>
                                          <a:latin typeface="Cambria Math" panose="02040503050406030204" pitchFamily="18" charset="0"/>
                                          <a:ea typeface="Times New Roman" panose="02020603050405020304" pitchFamily="18" charset="0"/>
                                          <a:cs typeface="Arial" panose="020B0604020202020204" pitchFamily="34" charset="0"/>
                                        </a:rPr>
                                        <m:t>𝜃</m:t>
                                      </m:r>
                                    </m:sub>
                                  </m:sSub>
                                </m:e>
                              </m:acc>
                              <m:d>
                                <m:dPr>
                                  <m:ctrlPr>
                                    <a:rPr lang="en-CA" sz="2400" i="1">
                                      <a:effectLst/>
                                      <a:latin typeface="Cambria Math" panose="02040503050406030204" pitchFamily="18" charset="0"/>
                                      <a:ea typeface="Times New Roman" panose="02020603050405020304" pitchFamily="18" charset="0"/>
                                    </a:rPr>
                                  </m:ctrlPr>
                                </m:dPr>
                                <m:e>
                                  <m:r>
                                    <a:rPr lang="en-CA" sz="1600" i="1">
                                      <a:effectLst/>
                                      <a:latin typeface="Cambria Math" panose="02040503050406030204" pitchFamily="18" charset="0"/>
                                      <a:ea typeface="Times New Roman" panose="02020603050405020304" pitchFamily="18" charset="0"/>
                                      <a:cs typeface="Arial" panose="020B0604020202020204" pitchFamily="34" charset="0"/>
                                    </a:rPr>
                                    <m:t>𝑥</m:t>
                                  </m:r>
                                  <m:r>
                                    <a:rPr lang="en-CA" sz="16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CA" sz="2400" i="1">
                                          <a:effectLst/>
                                          <a:latin typeface="Cambria Math" panose="02040503050406030204" pitchFamily="18" charset="0"/>
                                          <a:ea typeface="Times New Roman" panose="02020603050405020304" pitchFamily="18" charset="0"/>
                                        </a:rPr>
                                      </m:ctrlPr>
                                    </m:sSubPr>
                                    <m:e>
                                      <m:r>
                                        <a:rPr lang="en-CA" sz="16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600" i="1">
                                          <a:effectLst/>
                                          <a:latin typeface="Cambria Math" panose="02040503050406030204" pitchFamily="18" charset="0"/>
                                          <a:ea typeface="Times New Roman" panose="02020603050405020304" pitchFamily="18" charset="0"/>
                                          <a:cs typeface="Arial" panose="020B0604020202020204" pitchFamily="34" charset="0"/>
                                        </a:rPr>
                                        <m:t>𝑙</m:t>
                                      </m:r>
                                    </m:sub>
                                  </m:sSub>
                                </m:e>
                              </m:d>
                              <m:r>
                                <a:rPr lang="en-CA" sz="1600" i="1">
                                  <a:effectLst/>
                                  <a:latin typeface="Cambria Math" panose="02040503050406030204" pitchFamily="18" charset="0"/>
                                  <a:ea typeface="Times New Roman" panose="02020603050405020304" pitchFamily="18" charset="0"/>
                                  <a:cs typeface="Arial" panose="020B0604020202020204" pitchFamily="34" charset="0"/>
                                </a:rPr>
                                <m:t>−</m:t>
                              </m:r>
                              <m:acc>
                                <m:accPr>
                                  <m:chr m:val="̂"/>
                                  <m:ctrlPr>
                                    <a:rPr lang="en-CA" sz="2400" i="1">
                                      <a:effectLst/>
                                      <a:latin typeface="Cambria Math" panose="02040503050406030204" pitchFamily="18" charset="0"/>
                                      <a:ea typeface="Times New Roman" panose="02020603050405020304" pitchFamily="18" charset="0"/>
                                    </a:rPr>
                                  </m:ctrlPr>
                                </m:accPr>
                                <m:e>
                                  <m:sSub>
                                    <m:sSubPr>
                                      <m:ctrlPr>
                                        <a:rPr lang="en-CA" sz="2400" i="1">
                                          <a:effectLst/>
                                          <a:latin typeface="Cambria Math" panose="02040503050406030204" pitchFamily="18" charset="0"/>
                                          <a:ea typeface="Times New Roman" panose="02020603050405020304" pitchFamily="18" charset="0"/>
                                        </a:rPr>
                                      </m:ctrlPr>
                                    </m:sSubPr>
                                    <m:e>
                                      <m:r>
                                        <a:rPr lang="en-CA" sz="1600" i="1">
                                          <a:effectLst/>
                                          <a:latin typeface="Cambria Math" panose="02040503050406030204" pitchFamily="18" charset="0"/>
                                          <a:ea typeface="Times New Roman" panose="02020603050405020304" pitchFamily="18" charset="0"/>
                                          <a:cs typeface="Arial" panose="020B0604020202020204" pitchFamily="34" charset="0"/>
                                        </a:rPr>
                                        <m:t>𝑟</m:t>
                                      </m:r>
                                    </m:e>
                                    <m:sub>
                                      <m:r>
                                        <a:rPr lang="en-CA" sz="1600" i="1">
                                          <a:effectLst/>
                                          <a:latin typeface="Cambria Math" panose="02040503050406030204" pitchFamily="18" charset="0"/>
                                          <a:ea typeface="Times New Roman" panose="02020603050405020304" pitchFamily="18" charset="0"/>
                                          <a:cs typeface="Arial" panose="020B0604020202020204" pitchFamily="34" charset="0"/>
                                        </a:rPr>
                                        <m:t>𝜃</m:t>
                                      </m:r>
                                    </m:sub>
                                  </m:sSub>
                                </m:e>
                              </m:acc>
                              <m:d>
                                <m:dPr>
                                  <m:ctrlPr>
                                    <a:rPr lang="en-CA" sz="2400" i="1">
                                      <a:effectLst/>
                                      <a:latin typeface="Cambria Math" panose="02040503050406030204" pitchFamily="18" charset="0"/>
                                      <a:ea typeface="Times New Roman" panose="02020603050405020304" pitchFamily="18" charset="0"/>
                                    </a:rPr>
                                  </m:ctrlPr>
                                </m:dPr>
                                <m:e>
                                  <m:r>
                                    <a:rPr lang="en-CA" sz="1600" i="1">
                                      <a:effectLst/>
                                      <a:latin typeface="Cambria Math" panose="02040503050406030204" pitchFamily="18" charset="0"/>
                                      <a:ea typeface="Times New Roman" panose="02020603050405020304" pitchFamily="18" charset="0"/>
                                      <a:cs typeface="Arial" panose="020B0604020202020204" pitchFamily="34" charset="0"/>
                                    </a:rPr>
                                    <m:t>𝑥</m:t>
                                  </m:r>
                                  <m:r>
                                    <a:rPr lang="en-CA" sz="16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CA" sz="2400" i="1">
                                          <a:effectLst/>
                                          <a:latin typeface="Cambria Math" panose="02040503050406030204" pitchFamily="18" charset="0"/>
                                          <a:ea typeface="Times New Roman" panose="02020603050405020304" pitchFamily="18" charset="0"/>
                                        </a:rPr>
                                      </m:ctrlPr>
                                    </m:sSubPr>
                                    <m:e>
                                      <m:r>
                                        <a:rPr lang="en-CA" sz="16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600" i="1">
                                          <a:effectLst/>
                                          <a:latin typeface="Cambria Math" panose="02040503050406030204" pitchFamily="18" charset="0"/>
                                          <a:ea typeface="Times New Roman" panose="02020603050405020304" pitchFamily="18" charset="0"/>
                                          <a:cs typeface="Arial" panose="020B0604020202020204" pitchFamily="34" charset="0"/>
                                        </a:rPr>
                                        <m:t>𝑤</m:t>
                                      </m:r>
                                    </m:sub>
                                  </m:sSub>
                                </m:e>
                              </m:d>
                            </m:e>
                          </m:d>
                          <m:d>
                            <m:dPr>
                              <m:begChr m:val="["/>
                              <m:endChr m:val="]"/>
                              <m:ctrlPr>
                                <a:rPr lang="en-CA" sz="2400" i="1">
                                  <a:effectLst/>
                                  <a:latin typeface="Cambria Math" panose="02040503050406030204" pitchFamily="18" charset="0"/>
                                  <a:ea typeface="Times New Roman" panose="02020603050405020304" pitchFamily="18" charset="0"/>
                                </a:rPr>
                              </m:ctrlPr>
                            </m:dPr>
                            <m:e>
                              <m:sSub>
                                <m:sSubPr>
                                  <m:ctrlPr>
                                    <a:rPr lang="en-CA" sz="2400" i="1">
                                      <a:effectLst/>
                                      <a:latin typeface="Cambria Math" panose="02040503050406030204" pitchFamily="18" charset="0"/>
                                      <a:ea typeface="Times New Roman" panose="02020603050405020304" pitchFamily="18" charset="0"/>
                                    </a:rPr>
                                  </m:ctrlPr>
                                </m:sSubPr>
                                <m:e>
                                  <m:r>
                                    <m:rPr>
                                      <m:sty m:val="p"/>
                                    </m:rPr>
                                    <a:rPr lang="en-CA" sz="1600">
                                      <a:effectLst/>
                                      <a:latin typeface="Cambria Math" panose="02040503050406030204" pitchFamily="18" charset="0"/>
                                      <a:ea typeface="Times New Roman" panose="02020603050405020304" pitchFamily="18" charset="0"/>
                                      <a:cs typeface="Arial" panose="020B0604020202020204" pitchFamily="34" charset="0"/>
                                    </a:rPr>
                                    <m:t>∇</m:t>
                                  </m:r>
                                </m:e>
                                <m:sub>
                                  <m:r>
                                    <a:rPr lang="en-CA" sz="1600" i="1">
                                      <a:effectLst/>
                                      <a:latin typeface="Cambria Math" panose="02040503050406030204" pitchFamily="18" charset="0"/>
                                      <a:ea typeface="Times New Roman" panose="02020603050405020304" pitchFamily="18" charset="0"/>
                                      <a:cs typeface="Arial" panose="020B0604020202020204" pitchFamily="34" charset="0"/>
                                    </a:rPr>
                                    <m:t>𝜃</m:t>
                                  </m:r>
                                </m:sub>
                              </m:sSub>
                              <m:func>
                                <m:funcPr>
                                  <m:ctrlPr>
                                    <a:rPr lang="en-CA" sz="2400" i="1">
                                      <a:effectLst/>
                                      <a:latin typeface="Cambria Math" panose="02040503050406030204" pitchFamily="18" charset="0"/>
                                      <a:ea typeface="Times New Roman" panose="02020603050405020304" pitchFamily="18" charset="0"/>
                                    </a:rPr>
                                  </m:ctrlPr>
                                </m:funcPr>
                                <m:fName>
                                  <m:r>
                                    <m:rPr>
                                      <m:sty m:val="p"/>
                                    </m:rPr>
                                    <a:rPr lang="en-CA" sz="1600">
                                      <a:effectLst/>
                                      <a:latin typeface="Cambria Math" panose="02040503050406030204" pitchFamily="18" charset="0"/>
                                      <a:ea typeface="Times New Roman" panose="02020603050405020304" pitchFamily="18" charset="0"/>
                                      <a:cs typeface="Arial" panose="020B0604020202020204" pitchFamily="34" charset="0"/>
                                    </a:rPr>
                                    <m:t>log</m:t>
                                  </m:r>
                                </m:fName>
                                <m:e>
                                  <m:r>
                                    <a:rPr lang="en-CA" sz="1600" i="1">
                                      <a:effectLst/>
                                      <a:latin typeface="Cambria Math" panose="02040503050406030204" pitchFamily="18" charset="0"/>
                                      <a:ea typeface="Times New Roman" panose="02020603050405020304" pitchFamily="18" charset="0"/>
                                      <a:cs typeface="Arial" panose="020B0604020202020204" pitchFamily="34" charset="0"/>
                                    </a:rPr>
                                    <m:t>𝜋</m:t>
                                  </m:r>
                                </m:e>
                              </m:func>
                              <m:d>
                                <m:dPr>
                                  <m:ctrlPr>
                                    <a:rPr lang="en-CA" sz="2400" i="1">
                                      <a:effectLst/>
                                      <a:latin typeface="Cambria Math" panose="02040503050406030204" pitchFamily="18" charset="0"/>
                                      <a:ea typeface="Times New Roman" panose="02020603050405020304" pitchFamily="18" charset="0"/>
                                    </a:rPr>
                                  </m:ctrlPr>
                                </m:dPr>
                                <m:e>
                                  <m:sSub>
                                    <m:sSubPr>
                                      <m:ctrlPr>
                                        <a:rPr lang="en-CA" sz="2400" i="1">
                                          <a:effectLst/>
                                          <a:latin typeface="Cambria Math" panose="02040503050406030204" pitchFamily="18" charset="0"/>
                                          <a:ea typeface="Times New Roman" panose="02020603050405020304" pitchFamily="18" charset="0"/>
                                        </a:rPr>
                                      </m:ctrlPr>
                                    </m:sSubPr>
                                    <m:e>
                                      <m:r>
                                        <a:rPr lang="en-CA" sz="16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600" i="1">
                                          <a:effectLst/>
                                          <a:latin typeface="Cambria Math" panose="02040503050406030204" pitchFamily="18" charset="0"/>
                                          <a:ea typeface="Times New Roman" panose="02020603050405020304" pitchFamily="18" charset="0"/>
                                          <a:cs typeface="Arial" panose="020B0604020202020204" pitchFamily="34" charset="0"/>
                                        </a:rPr>
                                        <m:t>𝑤</m:t>
                                      </m:r>
                                    </m:sub>
                                  </m:sSub>
                                </m:e>
                                <m:e>
                                  <m:r>
                                    <a:rPr lang="en-CA" sz="1600" i="1">
                                      <a:effectLst/>
                                      <a:latin typeface="Cambria Math" panose="02040503050406030204" pitchFamily="18" charset="0"/>
                                      <a:ea typeface="Times New Roman" panose="02020603050405020304" pitchFamily="18" charset="0"/>
                                      <a:cs typeface="Arial" panose="020B0604020202020204" pitchFamily="34" charset="0"/>
                                    </a:rPr>
                                    <m:t>𝑥</m:t>
                                  </m:r>
                                </m:e>
                              </m:d>
                              <m:r>
                                <a:rPr lang="en-CA" sz="16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CA" sz="2400" i="1">
                                      <a:effectLst/>
                                      <a:latin typeface="Cambria Math" panose="02040503050406030204" pitchFamily="18" charset="0"/>
                                      <a:ea typeface="Times New Roman" panose="02020603050405020304" pitchFamily="18" charset="0"/>
                                    </a:rPr>
                                  </m:ctrlPr>
                                </m:sSubPr>
                                <m:e>
                                  <m:r>
                                    <m:rPr>
                                      <m:sty m:val="p"/>
                                    </m:rPr>
                                    <a:rPr lang="en-CA" sz="1600">
                                      <a:effectLst/>
                                      <a:latin typeface="Cambria Math" panose="02040503050406030204" pitchFamily="18" charset="0"/>
                                      <a:ea typeface="Times New Roman" panose="02020603050405020304" pitchFamily="18" charset="0"/>
                                      <a:cs typeface="Arial" panose="020B0604020202020204" pitchFamily="34" charset="0"/>
                                    </a:rPr>
                                    <m:t>∇</m:t>
                                  </m:r>
                                </m:e>
                                <m:sub>
                                  <m:r>
                                    <a:rPr lang="en-CA" sz="1600" i="1">
                                      <a:effectLst/>
                                      <a:latin typeface="Cambria Math" panose="02040503050406030204" pitchFamily="18" charset="0"/>
                                      <a:ea typeface="Times New Roman" panose="02020603050405020304" pitchFamily="18" charset="0"/>
                                      <a:cs typeface="Arial" panose="020B0604020202020204" pitchFamily="34" charset="0"/>
                                    </a:rPr>
                                    <m:t>𝜃</m:t>
                                  </m:r>
                                </m:sub>
                              </m:sSub>
                              <m:func>
                                <m:funcPr>
                                  <m:ctrlPr>
                                    <a:rPr lang="en-CA" sz="2400" i="1">
                                      <a:effectLst/>
                                      <a:latin typeface="Cambria Math" panose="02040503050406030204" pitchFamily="18" charset="0"/>
                                      <a:ea typeface="Times New Roman" panose="02020603050405020304" pitchFamily="18" charset="0"/>
                                    </a:rPr>
                                  </m:ctrlPr>
                                </m:funcPr>
                                <m:fName>
                                  <m:r>
                                    <m:rPr>
                                      <m:sty m:val="p"/>
                                    </m:rPr>
                                    <a:rPr lang="en-CA" sz="1600">
                                      <a:effectLst/>
                                      <a:latin typeface="Cambria Math" panose="02040503050406030204" pitchFamily="18" charset="0"/>
                                      <a:ea typeface="Times New Roman" panose="02020603050405020304" pitchFamily="18" charset="0"/>
                                      <a:cs typeface="Arial" panose="020B0604020202020204" pitchFamily="34" charset="0"/>
                                    </a:rPr>
                                    <m:t>log</m:t>
                                  </m:r>
                                </m:fName>
                                <m:e>
                                  <m:r>
                                    <a:rPr lang="en-CA" sz="1600" i="1">
                                      <a:effectLst/>
                                      <a:latin typeface="Cambria Math" panose="02040503050406030204" pitchFamily="18" charset="0"/>
                                      <a:ea typeface="Times New Roman" panose="02020603050405020304" pitchFamily="18" charset="0"/>
                                      <a:cs typeface="Arial" panose="020B0604020202020204" pitchFamily="34" charset="0"/>
                                    </a:rPr>
                                    <m:t>𝜋</m:t>
                                  </m:r>
                                </m:e>
                              </m:func>
                              <m:d>
                                <m:dPr>
                                  <m:ctrlPr>
                                    <a:rPr lang="en-CA" sz="2400" i="1">
                                      <a:effectLst/>
                                      <a:latin typeface="Cambria Math" panose="02040503050406030204" pitchFamily="18" charset="0"/>
                                      <a:ea typeface="Times New Roman" panose="02020603050405020304" pitchFamily="18" charset="0"/>
                                    </a:rPr>
                                  </m:ctrlPr>
                                </m:dPr>
                                <m:e>
                                  <m:sSub>
                                    <m:sSubPr>
                                      <m:ctrlPr>
                                        <a:rPr lang="en-CA" sz="2400" i="1">
                                          <a:effectLst/>
                                          <a:latin typeface="Cambria Math" panose="02040503050406030204" pitchFamily="18" charset="0"/>
                                          <a:ea typeface="Times New Roman" panose="02020603050405020304" pitchFamily="18" charset="0"/>
                                        </a:rPr>
                                      </m:ctrlPr>
                                    </m:sSubPr>
                                    <m:e>
                                      <m:r>
                                        <a:rPr lang="en-CA" sz="1600" i="1">
                                          <a:effectLst/>
                                          <a:latin typeface="Cambria Math" panose="02040503050406030204" pitchFamily="18" charset="0"/>
                                          <a:ea typeface="Times New Roman" panose="02020603050405020304" pitchFamily="18" charset="0"/>
                                          <a:cs typeface="Arial" panose="020B0604020202020204" pitchFamily="34" charset="0"/>
                                        </a:rPr>
                                        <m:t>𝑦</m:t>
                                      </m:r>
                                    </m:e>
                                    <m:sub>
                                      <m:r>
                                        <a:rPr lang="en-CA" sz="1600" i="1">
                                          <a:effectLst/>
                                          <a:latin typeface="Cambria Math" panose="02040503050406030204" pitchFamily="18" charset="0"/>
                                          <a:ea typeface="Times New Roman" panose="02020603050405020304" pitchFamily="18" charset="0"/>
                                          <a:cs typeface="Arial" panose="020B0604020202020204" pitchFamily="34" charset="0"/>
                                        </a:rPr>
                                        <m:t>𝑙</m:t>
                                      </m:r>
                                    </m:sub>
                                  </m:sSub>
                                </m:e>
                                <m:e>
                                  <m:r>
                                    <a:rPr lang="en-CA" sz="1600" i="1">
                                      <a:effectLst/>
                                      <a:latin typeface="Cambria Math" panose="02040503050406030204" pitchFamily="18" charset="0"/>
                                      <a:ea typeface="Times New Roman" panose="02020603050405020304" pitchFamily="18" charset="0"/>
                                      <a:cs typeface="Arial" panose="020B0604020202020204" pitchFamily="34" charset="0"/>
                                    </a:rPr>
                                    <m:t>𝑥</m:t>
                                  </m:r>
                                </m:e>
                              </m:d>
                            </m:e>
                          </m:d>
                        </m:e>
                      </m:d>
                    </m:oMath>
                  </m:oMathPara>
                </a14:m>
                <a:endParaRPr lang="en-US" sz="2800">
                  <a:cs typeface="Calibri"/>
                </a:endParaRPr>
              </a:p>
              <a:p>
                <a:pPr marL="0" indent="0">
                  <a:buNone/>
                </a:pPr>
                <a:endParaRPr lang="en-CA" sz="2400" i="1">
                  <a:effectLst/>
                  <a:latin typeface="Cambria Math" panose="02040503050406030204" pitchFamily="18" charset="0"/>
                  <a:ea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acc>
                        <m:accPr>
                          <m:chr m:val="̂"/>
                          <m:ctrlPr>
                            <a:rPr lang="en-CA" sz="2400" i="1" smtClean="0">
                              <a:effectLst/>
                              <a:latin typeface="Cambria Math" panose="02040503050406030204" pitchFamily="18" charset="0"/>
                              <a:ea typeface="Times New Roman" panose="02020603050405020304" pitchFamily="18" charset="0"/>
                            </a:rPr>
                          </m:ctrlPr>
                        </m:accPr>
                        <m:e>
                          <m:sSub>
                            <m:sSubPr>
                              <m:ctrlPr>
                                <a:rPr lang="en-CA" sz="2400" i="1">
                                  <a:effectLst/>
                                  <a:latin typeface="Cambria Math" panose="02040503050406030204" pitchFamily="18" charset="0"/>
                                  <a:ea typeface="Times New Roman" panose="02020603050405020304" pitchFamily="18" charset="0"/>
                                </a:rPr>
                              </m:ctrlPr>
                            </m:sSubPr>
                            <m:e>
                              <m:r>
                                <a:rPr lang="en-CA" sz="1600" i="1">
                                  <a:effectLst/>
                                  <a:latin typeface="Cambria Math" panose="02040503050406030204" pitchFamily="18" charset="0"/>
                                  <a:ea typeface="Times New Roman" panose="02020603050405020304" pitchFamily="18" charset="0"/>
                                  <a:cs typeface="Arial" panose="020B0604020202020204" pitchFamily="34" charset="0"/>
                                </a:rPr>
                                <m:t>𝑟</m:t>
                              </m:r>
                            </m:e>
                            <m:sub>
                              <m:r>
                                <m:rPr>
                                  <m:sty m:val="p"/>
                                </m:rPr>
                                <a:rPr lang="en-CA" sz="1600">
                                  <a:effectLst/>
                                  <a:latin typeface="Cambria Math" panose="02040503050406030204" pitchFamily="18" charset="0"/>
                                  <a:ea typeface="Times New Roman" panose="02020603050405020304" pitchFamily="18" charset="0"/>
                                  <a:cs typeface="Arial" panose="020B0604020202020204" pitchFamily="34" charset="0"/>
                                </a:rPr>
                                <m:t>θ</m:t>
                              </m:r>
                            </m:sub>
                          </m:sSub>
                        </m:e>
                      </m:acc>
                      <m:d>
                        <m:dPr>
                          <m:ctrlPr>
                            <a:rPr lang="en-CA" sz="2400" i="1">
                              <a:effectLst/>
                              <a:latin typeface="Cambria Math" panose="02040503050406030204" pitchFamily="18" charset="0"/>
                              <a:ea typeface="Times New Roman" panose="02020603050405020304" pitchFamily="18" charset="0"/>
                            </a:rPr>
                          </m:ctrlPr>
                        </m:dPr>
                        <m:e>
                          <m:r>
                            <a:rPr lang="en-CA" sz="1600" i="1">
                              <a:effectLst/>
                              <a:latin typeface="Cambria Math" panose="02040503050406030204" pitchFamily="18" charset="0"/>
                              <a:ea typeface="Times New Roman" panose="02020603050405020304" pitchFamily="18" charset="0"/>
                              <a:cs typeface="Arial" panose="020B0604020202020204" pitchFamily="34" charset="0"/>
                            </a:rPr>
                            <m:t>𝑥</m:t>
                          </m:r>
                          <m:r>
                            <a:rPr lang="en-CA" sz="1600" i="1">
                              <a:effectLst/>
                              <a:latin typeface="Cambria Math" panose="02040503050406030204" pitchFamily="18" charset="0"/>
                              <a:ea typeface="Times New Roman" panose="02020603050405020304" pitchFamily="18" charset="0"/>
                              <a:cs typeface="Arial" panose="020B0604020202020204" pitchFamily="34" charset="0"/>
                            </a:rPr>
                            <m:t>,</m:t>
                          </m:r>
                          <m:r>
                            <a:rPr lang="en-CA" sz="1600" i="1">
                              <a:effectLst/>
                              <a:latin typeface="Cambria Math" panose="02040503050406030204" pitchFamily="18" charset="0"/>
                              <a:ea typeface="Times New Roman" panose="02020603050405020304" pitchFamily="18" charset="0"/>
                              <a:cs typeface="Arial" panose="020B0604020202020204" pitchFamily="34" charset="0"/>
                            </a:rPr>
                            <m:t>𝑦</m:t>
                          </m:r>
                        </m:e>
                      </m:d>
                      <m:r>
                        <a:rPr lang="en-CA" sz="1600" i="1">
                          <a:effectLst/>
                          <a:latin typeface="Cambria Math" panose="02040503050406030204" pitchFamily="18" charset="0"/>
                          <a:ea typeface="Times New Roman" panose="02020603050405020304" pitchFamily="18" charset="0"/>
                          <a:cs typeface="Arial" panose="020B0604020202020204" pitchFamily="34" charset="0"/>
                        </a:rPr>
                        <m:t>=</m:t>
                      </m:r>
                      <m:r>
                        <m:rPr>
                          <m:sty m:val="p"/>
                        </m:rPr>
                        <a:rPr lang="en-CA" sz="1600">
                          <a:effectLst/>
                          <a:latin typeface="Cambria Math" panose="02040503050406030204" pitchFamily="18" charset="0"/>
                          <a:ea typeface="Times New Roman" panose="02020603050405020304" pitchFamily="18" charset="0"/>
                          <a:cs typeface="Arial" panose="020B0604020202020204" pitchFamily="34" charset="0"/>
                        </a:rPr>
                        <m:t>β</m:t>
                      </m:r>
                      <m:r>
                        <a:rPr lang="en-CA" sz="1600" i="1">
                          <a:effectLst/>
                          <a:latin typeface="Cambria Math" panose="02040503050406030204" pitchFamily="18" charset="0"/>
                          <a:ea typeface="Times New Roman" panose="02020603050405020304" pitchFamily="18" charset="0"/>
                          <a:cs typeface="Arial" panose="020B0604020202020204" pitchFamily="34" charset="0"/>
                        </a:rPr>
                        <m:t> </m:t>
                      </m:r>
                      <m:r>
                        <a:rPr lang="en-CA" sz="1600" i="1">
                          <a:effectLst/>
                          <a:latin typeface="Cambria Math" panose="02040503050406030204" pitchFamily="18" charset="0"/>
                          <a:ea typeface="Times New Roman" panose="02020603050405020304" pitchFamily="18" charset="0"/>
                          <a:cs typeface="Arial" panose="020B0604020202020204" pitchFamily="34" charset="0"/>
                        </a:rPr>
                        <m:t>𝑙𝑜𝑔</m:t>
                      </m:r>
                      <m:r>
                        <a:rPr lang="en-CA" sz="1600" i="1">
                          <a:effectLst/>
                          <a:latin typeface="Cambria Math" panose="02040503050406030204" pitchFamily="18" charset="0"/>
                          <a:ea typeface="Times New Roman" panose="02020603050405020304" pitchFamily="18" charset="0"/>
                          <a:cs typeface="Arial" panose="020B0604020202020204" pitchFamily="34" charset="0"/>
                        </a:rPr>
                        <m:t> </m:t>
                      </m:r>
                      <m:f>
                        <m:fPr>
                          <m:ctrlPr>
                            <a:rPr lang="en-CA" sz="2400" i="1">
                              <a:effectLst/>
                              <a:latin typeface="Cambria Math" panose="02040503050406030204" pitchFamily="18" charset="0"/>
                              <a:ea typeface="Times New Roman" panose="02020603050405020304" pitchFamily="18" charset="0"/>
                            </a:rPr>
                          </m:ctrlPr>
                        </m:fPr>
                        <m:num>
                          <m:sSub>
                            <m:sSubPr>
                              <m:ctrlPr>
                                <a:rPr lang="en-CA" sz="2400" i="1">
                                  <a:effectLst/>
                                  <a:latin typeface="Cambria Math" panose="02040503050406030204" pitchFamily="18" charset="0"/>
                                  <a:ea typeface="Times New Roman" panose="02020603050405020304" pitchFamily="18" charset="0"/>
                                </a:rPr>
                              </m:ctrlPr>
                            </m:sSubPr>
                            <m:e>
                              <m:r>
                                <m:rPr>
                                  <m:sty m:val="p"/>
                                </m:rPr>
                                <a:rPr lang="en-CA" sz="1600">
                                  <a:effectLst/>
                                  <a:latin typeface="Cambria Math" panose="02040503050406030204" pitchFamily="18" charset="0"/>
                                  <a:ea typeface="Times New Roman" panose="02020603050405020304" pitchFamily="18" charset="0"/>
                                  <a:cs typeface="Arial" panose="020B0604020202020204" pitchFamily="34" charset="0"/>
                                </a:rPr>
                                <m:t>π</m:t>
                              </m:r>
                            </m:e>
                            <m:sub>
                              <m:r>
                                <m:rPr>
                                  <m:sty m:val="p"/>
                                </m:rPr>
                                <a:rPr lang="en-CA" sz="1600">
                                  <a:effectLst/>
                                  <a:latin typeface="Cambria Math" panose="02040503050406030204" pitchFamily="18" charset="0"/>
                                  <a:ea typeface="Times New Roman" panose="02020603050405020304" pitchFamily="18" charset="0"/>
                                  <a:cs typeface="Arial" panose="020B0604020202020204" pitchFamily="34" charset="0"/>
                                </a:rPr>
                                <m:t>θ</m:t>
                              </m:r>
                            </m:sub>
                          </m:sSub>
                          <m:d>
                            <m:dPr>
                              <m:ctrlPr>
                                <a:rPr lang="en-CA" sz="2400" i="1">
                                  <a:effectLst/>
                                  <a:latin typeface="Cambria Math" panose="02040503050406030204" pitchFamily="18" charset="0"/>
                                  <a:ea typeface="Times New Roman" panose="02020603050405020304" pitchFamily="18" charset="0"/>
                                </a:rPr>
                              </m:ctrlPr>
                            </m:dPr>
                            <m:e>
                              <m:r>
                                <a:rPr lang="en-CA" sz="1600" i="1">
                                  <a:effectLst/>
                                  <a:latin typeface="Cambria Math" panose="02040503050406030204" pitchFamily="18" charset="0"/>
                                  <a:ea typeface="Times New Roman" panose="02020603050405020304" pitchFamily="18" charset="0"/>
                                  <a:cs typeface="Arial" panose="020B0604020202020204" pitchFamily="34" charset="0"/>
                                </a:rPr>
                                <m:t>𝑦</m:t>
                              </m:r>
                            </m:e>
                            <m:e>
                              <m:r>
                                <a:rPr lang="en-CA" sz="1600" i="1">
                                  <a:effectLst/>
                                  <a:latin typeface="Cambria Math" panose="02040503050406030204" pitchFamily="18" charset="0"/>
                                  <a:ea typeface="Times New Roman" panose="02020603050405020304" pitchFamily="18" charset="0"/>
                                  <a:cs typeface="Arial" panose="020B0604020202020204" pitchFamily="34" charset="0"/>
                                </a:rPr>
                                <m:t>𝑥</m:t>
                              </m:r>
                            </m:e>
                          </m:d>
                        </m:num>
                        <m:den>
                          <m:sSub>
                            <m:sSubPr>
                              <m:ctrlPr>
                                <a:rPr lang="en-CA" sz="2400" i="1">
                                  <a:effectLst/>
                                  <a:latin typeface="Cambria Math" panose="02040503050406030204" pitchFamily="18" charset="0"/>
                                  <a:ea typeface="Times New Roman" panose="02020603050405020304" pitchFamily="18" charset="0"/>
                                </a:rPr>
                              </m:ctrlPr>
                            </m:sSubPr>
                            <m:e>
                              <m:r>
                                <m:rPr>
                                  <m:sty m:val="p"/>
                                </m:rPr>
                                <a:rPr lang="en-CA" sz="1600">
                                  <a:effectLst/>
                                  <a:latin typeface="Cambria Math" panose="02040503050406030204" pitchFamily="18" charset="0"/>
                                  <a:ea typeface="Times New Roman" panose="02020603050405020304" pitchFamily="18" charset="0"/>
                                  <a:cs typeface="Arial" panose="020B0604020202020204" pitchFamily="34" charset="0"/>
                                </a:rPr>
                                <m:t>π</m:t>
                              </m:r>
                            </m:e>
                            <m:sub>
                              <m:r>
                                <m:rPr>
                                  <m:nor/>
                                </m:rPr>
                                <a:rPr lang="en-CA" sz="1600">
                                  <a:effectLst/>
                                  <a:latin typeface="Cambria Math" panose="02040503050406030204" pitchFamily="18" charset="0"/>
                                  <a:ea typeface="Times New Roman" panose="02020603050405020304" pitchFamily="18" charset="0"/>
                                  <a:cs typeface="Arial" panose="020B0604020202020204" pitchFamily="34" charset="0"/>
                                </a:rPr>
                                <m:t>ref</m:t>
                              </m:r>
                            </m:sub>
                          </m:sSub>
                          <m:d>
                            <m:dPr>
                              <m:ctrlPr>
                                <a:rPr lang="en-CA" sz="2400" i="1">
                                  <a:effectLst/>
                                  <a:latin typeface="Cambria Math" panose="02040503050406030204" pitchFamily="18" charset="0"/>
                                  <a:ea typeface="Times New Roman" panose="02020603050405020304" pitchFamily="18" charset="0"/>
                                </a:rPr>
                              </m:ctrlPr>
                            </m:dPr>
                            <m:e>
                              <m:r>
                                <a:rPr lang="en-CA" sz="1600" i="1">
                                  <a:effectLst/>
                                  <a:latin typeface="Cambria Math" panose="02040503050406030204" pitchFamily="18" charset="0"/>
                                  <a:ea typeface="Times New Roman" panose="02020603050405020304" pitchFamily="18" charset="0"/>
                                  <a:cs typeface="Arial" panose="020B0604020202020204" pitchFamily="34" charset="0"/>
                                </a:rPr>
                                <m:t>𝑦</m:t>
                              </m:r>
                            </m:e>
                            <m:e>
                              <m:r>
                                <a:rPr lang="en-CA" sz="1600" i="1">
                                  <a:effectLst/>
                                  <a:latin typeface="Cambria Math" panose="02040503050406030204" pitchFamily="18" charset="0"/>
                                  <a:ea typeface="Times New Roman" panose="02020603050405020304" pitchFamily="18" charset="0"/>
                                  <a:cs typeface="Arial" panose="020B0604020202020204" pitchFamily="34" charset="0"/>
                                </a:rPr>
                                <m:t>𝑥</m:t>
                              </m:r>
                            </m:e>
                          </m:d>
                        </m:den>
                      </m:f>
                    </m:oMath>
                  </m:oMathPara>
                </a14:m>
                <a:endParaRPr lang="en-US"/>
              </a:p>
            </p:txBody>
          </p:sp>
        </mc:Choice>
        <mc:Fallback xmlns="">
          <p:sp>
            <p:nvSpPr>
              <p:cNvPr id="15" name="Content Placeholder 14">
                <a:extLst>
                  <a:ext uri="{FF2B5EF4-FFF2-40B4-BE49-F238E27FC236}">
                    <a16:creationId xmlns:a16="http://schemas.microsoft.com/office/drawing/2014/main" id="{75573E2A-A623-DA66-F839-AB0C319DCF85}"/>
                  </a:ext>
                </a:extLst>
              </p:cNvPr>
              <p:cNvSpPr>
                <a:spLocks noGrp="1" noRot="1" noChangeAspect="1" noMove="1" noResize="1" noEditPoints="1" noAdjustHandles="1" noChangeArrowheads="1" noChangeShapeType="1" noTextEdit="1"/>
              </p:cNvSpPr>
              <p:nvPr>
                <p:ph idx="1"/>
              </p:nvPr>
            </p:nvSpPr>
            <p:spPr>
              <a:blipFill>
                <a:blip r:embed="rId2"/>
                <a:stretch>
                  <a:fillRect l="-1217" t="-2109"/>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FEBED4FC-6FCA-19B1-FB4A-42113775A87B}"/>
              </a:ext>
            </a:extLst>
          </p:cNvPr>
          <p:cNvSpPr>
            <a:spLocks noGrp="1"/>
          </p:cNvSpPr>
          <p:nvPr>
            <p:ph type="title"/>
          </p:nvPr>
        </p:nvSpPr>
        <p:spPr/>
        <p:txBody>
          <a:bodyPr/>
          <a:lstStyle/>
          <a:p>
            <a:r>
              <a:rPr lang="en-US">
                <a:cs typeface="Calibri Light"/>
              </a:rPr>
              <a:t>DPO</a:t>
            </a:r>
            <a:endParaRPr lang="en-US"/>
          </a:p>
        </p:txBody>
      </p:sp>
      <p:sp>
        <p:nvSpPr>
          <p:cNvPr id="4" name="Date Placeholder 3">
            <a:extLst>
              <a:ext uri="{FF2B5EF4-FFF2-40B4-BE49-F238E27FC236}">
                <a16:creationId xmlns:a16="http://schemas.microsoft.com/office/drawing/2014/main" id="{0ACC93A4-6C32-8F7B-B485-48E72108C713}"/>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628C5AE8-24C4-F5AD-0E85-0A1C4E367262}"/>
              </a:ext>
            </a:extLst>
          </p:cNvPr>
          <p:cNvSpPr>
            <a:spLocks noGrp="1"/>
          </p:cNvSpPr>
          <p:nvPr>
            <p:ph type="ftr" sz="quarter" idx="11"/>
          </p:nvPr>
        </p:nvSpPr>
        <p:spPr/>
        <p:txBody>
          <a:bodyPr/>
          <a:lstStyle/>
          <a:p>
            <a:r>
              <a:rPr lang="en-US"/>
              <a:t>Slides created for CS886 at </a:t>
            </a:r>
            <a:r>
              <a:rPr lang="en-US" err="1"/>
              <a:t>UWaterloo</a:t>
            </a:r>
          </a:p>
        </p:txBody>
      </p:sp>
      <p:sp>
        <p:nvSpPr>
          <p:cNvPr id="6" name="Slide Number Placeholder 5">
            <a:extLst>
              <a:ext uri="{FF2B5EF4-FFF2-40B4-BE49-F238E27FC236}">
                <a16:creationId xmlns:a16="http://schemas.microsoft.com/office/drawing/2014/main" id="{6D12D2A0-CF08-2BB2-6C45-B8F56447CB5F}"/>
              </a:ext>
            </a:extLst>
          </p:cNvPr>
          <p:cNvSpPr>
            <a:spLocks noGrp="1"/>
          </p:cNvSpPr>
          <p:nvPr>
            <p:ph type="sldNum" sz="quarter" idx="12"/>
          </p:nvPr>
        </p:nvSpPr>
        <p:spPr/>
        <p:txBody>
          <a:bodyPr/>
          <a:lstStyle/>
          <a:p>
            <a:fld id="{D4F24A5E-B0D2-394D-9970-9AE06BCB59C1}" type="slidenum">
              <a:rPr lang="en-US" smtClean="0"/>
              <a:t>98</a:t>
            </a:fld>
            <a:endParaRPr lang="en-US"/>
          </a:p>
        </p:txBody>
      </p:sp>
      <p:cxnSp>
        <p:nvCxnSpPr>
          <p:cNvPr id="7" name="Connector: Curved 6">
            <a:extLst>
              <a:ext uri="{FF2B5EF4-FFF2-40B4-BE49-F238E27FC236}">
                <a16:creationId xmlns:a16="http://schemas.microsoft.com/office/drawing/2014/main" id="{59CA600D-996F-0AA8-1826-65E68EEF9F49}"/>
              </a:ext>
            </a:extLst>
          </p:cNvPr>
          <p:cNvCxnSpPr/>
          <p:nvPr/>
        </p:nvCxnSpPr>
        <p:spPr>
          <a:xfrm rot="5400000">
            <a:off x="4928993" y="5129408"/>
            <a:ext cx="638827" cy="300625"/>
          </a:xfrm>
          <a:prstGeom prst="curvedConnector3">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305541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278C0-CCB3-CEB2-A070-DC6A3C4439CA}"/>
            </a:ext>
          </a:extLst>
        </p:cNvPr>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A324164F-0929-FCB6-E608-8F7589ED6D81}"/>
              </a:ext>
            </a:extLst>
          </p:cNvPr>
          <p:cNvPicPr>
            <a:picLocks noGrp="1" noChangeAspect="1"/>
          </p:cNvPicPr>
          <p:nvPr>
            <p:ph idx="1"/>
          </p:nvPr>
        </p:nvPicPr>
        <p:blipFill>
          <a:blip r:embed="rId2"/>
          <a:stretch>
            <a:fillRect/>
          </a:stretch>
        </p:blipFill>
        <p:spPr>
          <a:xfrm>
            <a:off x="802541" y="1215973"/>
            <a:ext cx="10519682" cy="4961157"/>
          </a:xfrm>
        </p:spPr>
      </p:pic>
      <p:sp>
        <p:nvSpPr>
          <p:cNvPr id="2" name="Title 1">
            <a:extLst>
              <a:ext uri="{FF2B5EF4-FFF2-40B4-BE49-F238E27FC236}">
                <a16:creationId xmlns:a16="http://schemas.microsoft.com/office/drawing/2014/main" id="{FEBED4FC-6FCA-19B1-FB4A-42113775A87B}"/>
              </a:ext>
            </a:extLst>
          </p:cNvPr>
          <p:cNvSpPr>
            <a:spLocks noGrp="1"/>
          </p:cNvSpPr>
          <p:nvPr>
            <p:ph type="title"/>
          </p:nvPr>
        </p:nvSpPr>
        <p:spPr/>
        <p:txBody>
          <a:bodyPr/>
          <a:lstStyle/>
          <a:p>
            <a:r>
              <a:rPr lang="en-US">
                <a:cs typeface="Calibri Light"/>
              </a:rPr>
              <a:t>DPO</a:t>
            </a:r>
            <a:endParaRPr lang="en-US"/>
          </a:p>
        </p:txBody>
      </p:sp>
      <p:sp>
        <p:nvSpPr>
          <p:cNvPr id="4" name="Date Placeholder 3">
            <a:extLst>
              <a:ext uri="{FF2B5EF4-FFF2-40B4-BE49-F238E27FC236}">
                <a16:creationId xmlns:a16="http://schemas.microsoft.com/office/drawing/2014/main" id="{0ACC93A4-6C32-8F7B-B485-48E72108C713}"/>
              </a:ext>
            </a:extLst>
          </p:cNvPr>
          <p:cNvSpPr>
            <a:spLocks noGrp="1"/>
          </p:cNvSpPr>
          <p:nvPr>
            <p:ph type="dt" sz="half" idx="10"/>
          </p:nvPr>
        </p:nvSpPr>
        <p:spPr/>
        <p:txBody>
          <a:bodyPr/>
          <a:lstStyle/>
          <a:p>
            <a:fld id="{251F351B-3C41-6C46-A5F1-3CA0D762442A}" type="datetime1">
              <a:rPr lang="en-CA" smtClean="0"/>
              <a:t>2024-04-04</a:t>
            </a:fld>
            <a:endParaRPr lang="en-US"/>
          </a:p>
        </p:txBody>
      </p:sp>
      <p:sp>
        <p:nvSpPr>
          <p:cNvPr id="5" name="Footer Placeholder 4">
            <a:extLst>
              <a:ext uri="{FF2B5EF4-FFF2-40B4-BE49-F238E27FC236}">
                <a16:creationId xmlns:a16="http://schemas.microsoft.com/office/drawing/2014/main" id="{628C5AE8-24C4-F5AD-0E85-0A1C4E367262}"/>
              </a:ext>
            </a:extLst>
          </p:cNvPr>
          <p:cNvSpPr>
            <a:spLocks noGrp="1"/>
          </p:cNvSpPr>
          <p:nvPr>
            <p:ph type="ftr" sz="quarter" idx="11"/>
          </p:nvPr>
        </p:nvSpPr>
        <p:spPr/>
        <p:txBody>
          <a:bodyPr/>
          <a:lstStyle/>
          <a:p>
            <a:r>
              <a:rPr lang="en-US"/>
              <a:t>Slides created for CS886 at </a:t>
            </a:r>
            <a:r>
              <a:rPr lang="en-US" err="1"/>
              <a:t>UWaterloo</a:t>
            </a:r>
          </a:p>
        </p:txBody>
      </p:sp>
      <p:sp>
        <p:nvSpPr>
          <p:cNvPr id="6" name="Slide Number Placeholder 5">
            <a:extLst>
              <a:ext uri="{FF2B5EF4-FFF2-40B4-BE49-F238E27FC236}">
                <a16:creationId xmlns:a16="http://schemas.microsoft.com/office/drawing/2014/main" id="{6D12D2A0-CF08-2BB2-6C45-B8F56447CB5F}"/>
              </a:ext>
            </a:extLst>
          </p:cNvPr>
          <p:cNvSpPr>
            <a:spLocks noGrp="1"/>
          </p:cNvSpPr>
          <p:nvPr>
            <p:ph type="sldNum" sz="quarter" idx="12"/>
          </p:nvPr>
        </p:nvSpPr>
        <p:spPr/>
        <p:txBody>
          <a:bodyPr/>
          <a:lstStyle/>
          <a:p>
            <a:fld id="{D4F24A5E-B0D2-394D-9970-9AE06BCB59C1}" type="slidenum">
              <a:rPr lang="en-US" smtClean="0"/>
              <a:t>99</a:t>
            </a:fld>
            <a:endParaRPr lang="en-US"/>
          </a:p>
        </p:txBody>
      </p:sp>
      <p:cxnSp>
        <p:nvCxnSpPr>
          <p:cNvPr id="7" name="Connector: Curved 6">
            <a:extLst>
              <a:ext uri="{FF2B5EF4-FFF2-40B4-BE49-F238E27FC236}">
                <a16:creationId xmlns:a16="http://schemas.microsoft.com/office/drawing/2014/main" id="{59CA600D-996F-0AA8-1826-65E68EEF9F49}"/>
              </a:ext>
            </a:extLst>
          </p:cNvPr>
          <p:cNvCxnSpPr/>
          <p:nvPr/>
        </p:nvCxnSpPr>
        <p:spPr>
          <a:xfrm rot="5400000">
            <a:off x="4928993" y="5129408"/>
            <a:ext cx="638827" cy="300625"/>
          </a:xfrm>
          <a:prstGeom prst="curvedConnector3">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Left Brace 7">
            <a:extLst>
              <a:ext uri="{FF2B5EF4-FFF2-40B4-BE49-F238E27FC236}">
                <a16:creationId xmlns:a16="http://schemas.microsoft.com/office/drawing/2014/main" id="{92560976-0D34-1A2C-8857-B30D783A787E}"/>
              </a:ext>
            </a:extLst>
          </p:cNvPr>
          <p:cNvSpPr/>
          <p:nvPr/>
        </p:nvSpPr>
        <p:spPr>
          <a:xfrm rot="5400000">
            <a:off x="5950770" y="3253065"/>
            <a:ext cx="223024" cy="2226081"/>
          </a:xfrm>
          <a:prstGeom prst="leftBrace">
            <a:avLst/>
          </a:prstGeom>
          <a:ln w="127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CB9278E1-29C8-00EA-5911-7172D3CF705A}"/>
              </a:ext>
            </a:extLst>
          </p:cNvPr>
          <p:cNvSpPr txBox="1"/>
          <p:nvPr/>
        </p:nvSpPr>
        <p:spPr>
          <a:xfrm>
            <a:off x="5652447" y="3883925"/>
            <a:ext cx="4503759"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C00000"/>
                </a:solidFill>
                <a:cs typeface="Calibri"/>
              </a:rPr>
              <a:t>Higher weight when reward estimate is wrong</a:t>
            </a:r>
          </a:p>
        </p:txBody>
      </p:sp>
    </p:spTree>
    <p:extLst>
      <p:ext uri="{BB962C8B-B14F-4D97-AF65-F5344CB8AC3E}">
        <p14:creationId xmlns:p14="http://schemas.microsoft.com/office/powerpoint/2010/main" val="8513865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ctr">
          <a:defRPr sz="2800" dirty="0" smtClean="0"/>
        </a:defPPr>
      </a:lstStyle>
    </a:txDef>
  </a:objectDefaults>
  <a:extraClrSchemeLst/>
  <a:extLst>
    <a:ext uri="{05A4C25C-085E-4340-85A3-A5531E510DB2}">
      <thm15:themeFamily xmlns:thm15="http://schemas.microsoft.com/office/thememl/2012/main" name="Presentation6" id="{777D2607-77E0-384B-BDD7-F35D469D60DB}" vid="{4A1DB25B-D6FF-654D-85D6-1C898B3B9A8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823</TotalTime>
  <Words>7702</Words>
  <Application>Microsoft Macintosh PowerPoint</Application>
  <PresentationFormat>Widescreen</PresentationFormat>
  <Paragraphs>1448</Paragraphs>
  <Slides>137</Slides>
  <Notes>46</Notes>
  <HiddenSlides>3</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137</vt:i4>
      </vt:variant>
    </vt:vector>
  </HeadingPairs>
  <TitlesOfParts>
    <vt:vector size="157" baseType="lpstr">
      <vt:lpstr>Aptos</vt:lpstr>
      <vt:lpstr>Arial</vt:lpstr>
      <vt:lpstr>Calibri</vt:lpstr>
      <vt:lpstr>Calibri Light</vt:lpstr>
      <vt:lpstr>Cambria Math</vt:lpstr>
      <vt:lpstr>Charter</vt:lpstr>
      <vt:lpstr>CMEX10</vt:lpstr>
      <vt:lpstr>CMMI10</vt:lpstr>
      <vt:lpstr>CMMI7</vt:lpstr>
      <vt:lpstr>CMR10</vt:lpstr>
      <vt:lpstr>CMR7</vt:lpstr>
      <vt:lpstr>Courier New</vt:lpstr>
      <vt:lpstr>KaTeX_Main</vt:lpstr>
      <vt:lpstr>KaTeX_Math</vt:lpstr>
      <vt:lpstr>NimbusRomNo9L</vt:lpstr>
      <vt:lpstr>Söhne</vt:lpstr>
      <vt:lpstr>source-serif-pro</vt:lpstr>
      <vt:lpstr>Studio-Feixen-Sans</vt:lpstr>
      <vt:lpstr>Times New Roman</vt:lpstr>
      <vt:lpstr>Office Theme</vt:lpstr>
      <vt:lpstr>DS 4440</vt:lpstr>
      <vt:lpstr>Large Language Models, Chatbots, Instruction Tuning, RLHF, and DPO</vt:lpstr>
      <vt:lpstr>The essential ideas in prompt engineering</vt:lpstr>
      <vt:lpstr>How LLMs are trained to follow instructions</vt:lpstr>
      <vt:lpstr>Tool use and interactive protocols</vt:lpstr>
      <vt:lpstr>Common Mitigations</vt:lpstr>
      <vt:lpstr>Improve Performance of LMs Zero-shot</vt:lpstr>
      <vt:lpstr>Instruction Tuning</vt:lpstr>
      <vt:lpstr>Instruction Tuning Example</vt:lpstr>
      <vt:lpstr>Instruction Tuning Example</vt:lpstr>
      <vt:lpstr>Instruction Tuning Example</vt:lpstr>
      <vt:lpstr>Instruction Tuning Example</vt:lpstr>
      <vt:lpstr>Finetuned Language Net(FLAN)</vt:lpstr>
      <vt:lpstr>Classification vs Generation Tasks</vt:lpstr>
      <vt:lpstr>Training Details: Base Model</vt:lpstr>
      <vt:lpstr>Training Details: FLAN Training</vt:lpstr>
      <vt:lpstr>Zero-shot Results</vt:lpstr>
      <vt:lpstr>Zero-shot Results</vt:lpstr>
      <vt:lpstr>FLAN vs GPT-3</vt:lpstr>
      <vt:lpstr>Ablation Studies: Number of Clusters</vt:lpstr>
      <vt:lpstr>Ablation Studies: Number of Clusters</vt:lpstr>
      <vt:lpstr>Ablation Studies: Scaling Laws</vt:lpstr>
      <vt:lpstr>Ablation Studies: Role of Instructions</vt:lpstr>
      <vt:lpstr>Improve Performance of LMs Zero-shot</vt:lpstr>
      <vt:lpstr>T0 Overview</vt:lpstr>
      <vt:lpstr>T0 Overview</vt:lpstr>
      <vt:lpstr>Dataset Preparation</vt:lpstr>
      <vt:lpstr>Training Details: Base Model</vt:lpstr>
      <vt:lpstr>Training Details: T0 Training</vt:lpstr>
      <vt:lpstr>T0 vs GPT-3</vt:lpstr>
      <vt:lpstr>T0 vs GPT-3</vt:lpstr>
      <vt:lpstr>Ablation Study: Effect of Prompt Count</vt:lpstr>
      <vt:lpstr>Ablation Study: Effect of Prompt Count</vt:lpstr>
      <vt:lpstr>Ablation Study: Effect of Prompt Count</vt:lpstr>
      <vt:lpstr>T0 vs FLAN Differences</vt:lpstr>
      <vt:lpstr>T0 vs. FLAN Results</vt:lpstr>
      <vt:lpstr>Improve Performance of LMs Zero-shot</vt:lpstr>
      <vt:lpstr>No More Large-scale Instruction Tuning?</vt:lpstr>
      <vt:lpstr>Data Selection: Stack Exchange</vt:lpstr>
      <vt:lpstr>Data Selection: WikiHow</vt:lpstr>
      <vt:lpstr>Data Selection: Pushshift Reddit Dataset</vt:lpstr>
      <vt:lpstr>Manual Prompt Creation</vt:lpstr>
      <vt:lpstr>Training LIMA</vt:lpstr>
      <vt:lpstr>Evaluation Methodology</vt:lpstr>
      <vt:lpstr>Human Evaluation</vt:lpstr>
      <vt:lpstr>Human Evaluation</vt:lpstr>
      <vt:lpstr>GPT-4 Evaluation</vt:lpstr>
      <vt:lpstr>Ablation study: Quantity, Quality, Diversity</vt:lpstr>
      <vt:lpstr>Ablation study: Quantity, Quality, Diversity</vt:lpstr>
      <vt:lpstr>Ablation study: Quantity, Quality, Diversity</vt:lpstr>
      <vt:lpstr>RLHF</vt:lpstr>
      <vt:lpstr>Motivation for RLHF in LLMs</vt:lpstr>
      <vt:lpstr>Motivation for RLHF in LLMs</vt:lpstr>
      <vt:lpstr>Motivation for RLHF in LLMs</vt:lpstr>
      <vt:lpstr>Motivation for RLHF in LLMs</vt:lpstr>
      <vt:lpstr>Motivation for RLHF in LLMs</vt:lpstr>
      <vt:lpstr>InstructGPT</vt:lpstr>
      <vt:lpstr>Background on Reinforcement Learning </vt:lpstr>
      <vt:lpstr>Intuitive Example of RL</vt:lpstr>
      <vt:lpstr>Intuitive Example of RL</vt:lpstr>
      <vt:lpstr>Intuitive Example of RL - Diagram</vt:lpstr>
      <vt:lpstr>Intuitive Example of RL - Generalized</vt:lpstr>
      <vt:lpstr>RL Terminology</vt:lpstr>
      <vt:lpstr>RL Approaches</vt:lpstr>
      <vt:lpstr>Value-Based Methods</vt:lpstr>
      <vt:lpstr>Policy-Based Methods</vt:lpstr>
      <vt:lpstr>Model-Based Methods</vt:lpstr>
      <vt:lpstr>Proximal Policy Optimization (PPO)</vt:lpstr>
      <vt:lpstr>PPO</vt:lpstr>
      <vt:lpstr>PPO – Ratio Function</vt:lpstr>
      <vt:lpstr>PPO – The Unclipped Part</vt:lpstr>
      <vt:lpstr>PPO – The Clipped Part</vt:lpstr>
      <vt:lpstr>InstructGPT</vt:lpstr>
      <vt:lpstr>InstructGPT</vt:lpstr>
      <vt:lpstr>Supervised Fine-Tuning Model (SFT)</vt:lpstr>
      <vt:lpstr>InstructGPT</vt:lpstr>
      <vt:lpstr>Reward Model (RM)</vt:lpstr>
      <vt:lpstr>InstructGPT</vt:lpstr>
      <vt:lpstr>RLHF</vt:lpstr>
      <vt:lpstr>Human Evaluations of Various Models</vt:lpstr>
      <vt:lpstr>Metadata Results</vt:lpstr>
      <vt:lpstr>Comparisons with FLAN and T0 by  Likert Scores</vt:lpstr>
      <vt:lpstr>Qualitative Results</vt:lpstr>
      <vt:lpstr>Limitations with InstructGPT</vt:lpstr>
      <vt:lpstr>Issues with RLHF</vt:lpstr>
      <vt:lpstr>RLHF</vt:lpstr>
      <vt:lpstr>Do we need the reward model???</vt:lpstr>
      <vt:lpstr>Do we need the reward model???</vt:lpstr>
      <vt:lpstr>Direct Preference Optimization</vt:lpstr>
      <vt:lpstr>DPO derivation</vt:lpstr>
      <vt:lpstr>DPO derivation</vt:lpstr>
      <vt:lpstr>DPO derivation</vt:lpstr>
      <vt:lpstr>DPO derivation</vt:lpstr>
      <vt:lpstr>DPO derivation</vt:lpstr>
      <vt:lpstr>DPO derivation</vt:lpstr>
      <vt:lpstr>DPO derivation</vt:lpstr>
      <vt:lpstr>DPO</vt:lpstr>
      <vt:lpstr>DPO</vt:lpstr>
      <vt:lpstr>DPO</vt:lpstr>
      <vt:lpstr>DPO</vt:lpstr>
      <vt:lpstr>DPO</vt:lpstr>
      <vt:lpstr>Controlled Sentiment Generation</vt:lpstr>
      <vt:lpstr>Summarization</vt:lpstr>
      <vt:lpstr>Single-turn dialogue</vt:lpstr>
      <vt:lpstr>Win rates for different sampling temperatures</vt:lpstr>
      <vt:lpstr>Win rates for different sampling temperatures</vt:lpstr>
      <vt:lpstr>Validating GPT-4 judgments with human judgments</vt:lpstr>
      <vt:lpstr>Zephyr: Direct Distillation of LM Alignment</vt:lpstr>
      <vt:lpstr>Zephyr </vt:lpstr>
      <vt:lpstr>Zephyr </vt:lpstr>
      <vt:lpstr>Step 1: Distilled Supervised Fine-Tuning</vt:lpstr>
      <vt:lpstr>Step 1: Distilled Supervised Fine-Tuning</vt:lpstr>
      <vt:lpstr>Step 1: Distilled Supervised Fine-Tuning</vt:lpstr>
      <vt:lpstr>Step 1: Distilled Supervised Fine-Tuning</vt:lpstr>
      <vt:lpstr>Zephyr </vt:lpstr>
      <vt:lpstr>Step 2: AI Feedback through Preferences</vt:lpstr>
      <vt:lpstr>Step 2: AI Feedback through Preferences</vt:lpstr>
      <vt:lpstr>Zephyr </vt:lpstr>
      <vt:lpstr>Step 3: Distilled Direct Preference Optimization</vt:lpstr>
      <vt:lpstr>Step 3: Distilled Direct Preference Optimization</vt:lpstr>
      <vt:lpstr>Training details</vt:lpstr>
      <vt:lpstr>Evaluation</vt:lpstr>
      <vt:lpstr>Chat benchmark results</vt:lpstr>
      <vt:lpstr>Chat benchmark results</vt:lpstr>
      <vt:lpstr>MT-Bench across each domain</vt:lpstr>
      <vt:lpstr>Academic benchmark results</vt:lpstr>
      <vt:lpstr>Ablation study: Is Preference Optimization Necessary?</vt:lpstr>
      <vt:lpstr>Ablation study: Is Preference Optimization Necessary?</vt:lpstr>
      <vt:lpstr>Ablation study: Is Preference Optimization Necessary?</vt:lpstr>
      <vt:lpstr>Ablation study: Is Preference Optimization Necessary?</vt:lpstr>
      <vt:lpstr>Backup Slides</vt:lpstr>
      <vt:lpstr>FLAN Task Clustering</vt:lpstr>
      <vt:lpstr>FLAN Ablation: Few-shot Instructions</vt:lpstr>
      <vt:lpstr>FLAN Ablation: Better Prompt Tuning</vt:lpstr>
      <vt:lpstr>T0 Dataset Clustering into tasks</vt:lpstr>
      <vt:lpstr>LIMA Ablation study: Dataset Quantity</vt:lpstr>
      <vt:lpstr>LIMA Ablation study: Multi-turn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 4440</dc:title>
  <dc:creator>David Bau</dc:creator>
  <cp:lastModifiedBy>David Bau</cp:lastModifiedBy>
  <cp:revision>2</cp:revision>
  <dcterms:created xsi:type="dcterms:W3CDTF">2024-03-28T11:36:28Z</dcterms:created>
  <dcterms:modified xsi:type="dcterms:W3CDTF">2024-04-04T18:37:39Z</dcterms:modified>
</cp:coreProperties>
</file>