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1"/>
  </p:sldMasterIdLst>
  <p:notesMasterIdLst>
    <p:notesMasterId r:id="rId32"/>
  </p:notesMasterIdLst>
  <p:sldIdLst>
    <p:sldId id="350" r:id="rId2"/>
    <p:sldId id="461" r:id="rId3"/>
    <p:sldId id="468" r:id="rId4"/>
    <p:sldId id="464" r:id="rId5"/>
    <p:sldId id="466" r:id="rId6"/>
    <p:sldId id="469" r:id="rId7"/>
    <p:sldId id="470" r:id="rId8"/>
    <p:sldId id="472" r:id="rId9"/>
    <p:sldId id="471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90" r:id="rId18"/>
    <p:sldId id="361" r:id="rId19"/>
    <p:sldId id="360" r:id="rId20"/>
    <p:sldId id="465" r:id="rId21"/>
    <p:sldId id="467" r:id="rId22"/>
    <p:sldId id="483" r:id="rId23"/>
    <p:sldId id="484" r:id="rId24"/>
    <p:sldId id="480" r:id="rId25"/>
    <p:sldId id="485" r:id="rId26"/>
    <p:sldId id="487" r:id="rId27"/>
    <p:sldId id="486" r:id="rId28"/>
    <p:sldId id="481" r:id="rId29"/>
    <p:sldId id="489" r:id="rId30"/>
    <p:sldId id="4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67"/>
    <p:restoredTop sz="96197"/>
  </p:normalViewPr>
  <p:slideViewPr>
    <p:cSldViewPr snapToGrid="0">
      <p:cViewPr>
        <p:scale>
          <a:sx n="56" d="100"/>
          <a:sy n="56" d="100"/>
        </p:scale>
        <p:origin x="1144" y="1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88E7B-8FF6-E84E-AEBE-FB79F22A90E9}" type="datetimeFigureOut">
              <a:rPr lang="en-US" smtClean="0"/>
              <a:t>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79B8-9666-C948-98B8-1AE9690B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5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2550-E544-C4C1-5FC5-6C8CE7749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E0960-93DB-4758-9AA2-91E78FB7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DF8DC-DA72-43DF-DECC-2134CB7A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AF1C-4E65-6530-4671-9E98F714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21CD6-56C4-7121-FE51-EC50E18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7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4C43-76A7-5239-5744-F854AFB1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9D718-E267-83B1-B7C8-E8665DCC8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438F8-0EF5-806D-946E-87B2DEC4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1/13/24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77F8C-F396-A4A5-8B89-D83C6946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5D31-1877-131B-D287-0DA35F86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9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B4EFD-5F11-02A2-D17D-752AB34BF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E2DF1-ADCD-429E-881D-7C26DD67B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D2F3-D8AA-01FA-3F65-F819E19B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1/13/24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76C3E-DC8E-C64A-308F-17C4ACCD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3FD9E-8CAD-B1CF-7C1B-5C2D9FF0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8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1127-9E15-A445-AD8D-C387316B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" y="18256"/>
            <a:ext cx="12192000" cy="11650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C2E2B-F9BF-62F4-7059-E250882A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2"/>
            <a:ext cx="10515600" cy="529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7677-D3CE-55C2-2C83-26E0E98D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1/13/24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7F0FE-6A21-41A1-99DD-07CF5EEE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6DE35-0251-72C1-B5A9-52CF0498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0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C184-1113-E3CB-6698-AE6B64AE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5CE6A-B41E-1E3F-8247-E454D32D7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8E0A8-EE8C-5BB0-5609-DA487864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4267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42A6-A709-A5D1-160E-F932FF3A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4267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5955-04DC-82E8-AAAE-EED31E44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4267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3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3AAF-6391-7040-2263-BF68C96D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6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517F-2220-509E-7312-10D5DC459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3871B-734E-1442-D40E-652276967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94864-78BB-A1C6-E916-CF91AB50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1/13/24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84D58-6C3A-2F4B-C6B7-E5BAF250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18FBE-FB37-20F4-DA80-1FB5F055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64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08AF-F2BA-3E3D-6B58-FEE82481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6"/>
            <a:ext cx="12192000" cy="1097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FB0BA-CE4D-4FDE-9F9E-171E0DF10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97405-D98E-D99F-6DE2-315D6F145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CA83A-5ACB-F097-BB93-1E47D5FAC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FAFDD-D093-24FB-61D7-F4FE26904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C8139-FFDB-469D-90BA-E4498476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1/13/24</a:t>
            </a:fld>
            <a:endParaRPr lang="en-US" spc="5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486573-A6B0-1127-6838-2D25A9F7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30504-5C68-A03D-7E11-BC775F16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2668-3D8C-2EE9-4AE9-54407704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95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4B263-9F32-7328-F41B-39B4379B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B3EF2-8FA0-4DDD-FD31-71860E55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B27B7-A705-6709-3F35-77286BD2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3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2A62D-9C23-A8CE-57F1-CB20729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1/13/24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73FBA-0C0A-D13F-927A-A349671A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BE2E4-F4A2-F6AE-1C91-803AD099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7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E85A-9674-535B-0C2E-8B41B7E6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853F-03D7-E335-16CB-4F04EF9D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37758-B4C5-5EB0-8C65-266E3BD27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55628-FCF9-0648-6E6E-F5826FDD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1/13/24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8F0B0-F0F1-150B-7C74-478CD1C7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D0F4-37B4-1EA2-DEE6-BF7BE965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34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BD80-5E74-286D-A88A-B5001C28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1A3AF-CA86-8237-DBD8-C630A8B21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05A9B-1015-6176-54B5-A587E13A5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23F17-BA6A-5168-3B4B-3A442DEA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1/13/24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175C6-A770-589A-284B-886004CD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610A3-AD90-569D-B9E6-7033E619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3A4E1-0773-ADC5-080E-4F390042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7F95F-8165-7ED2-8E01-2D73B745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83341"/>
            <a:ext cx="10515600" cy="532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2F3B3-0700-07AD-2545-BEBAEC38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1/13/24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E4B2-9AED-B741-9160-02E502A9C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42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CF50-2EC9-079F-9B5F-274765093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901EDA5-7436-4F2F-B35F-B242CACC3BC2}"/>
              </a:ext>
            </a:extLst>
          </p:cNvPr>
          <p:cNvGrpSpPr/>
          <p:nvPr/>
        </p:nvGrpSpPr>
        <p:grpSpPr>
          <a:xfrm>
            <a:off x="3523488" y="0"/>
            <a:ext cx="8668513" cy="6858000"/>
            <a:chOff x="3523488" y="0"/>
            <a:chExt cx="8668513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8EA485-F7E3-771F-D2AA-7017D5F4B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97" r="23298" b="1394"/>
            <a:stretch/>
          </p:blipFill>
          <p:spPr>
            <a:xfrm>
              <a:off x="3523488" y="10"/>
              <a:ext cx="8668512" cy="685799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45083"/>
                    <a:lumOff val="54917"/>
                  </a:schemeClr>
                </a:gs>
              </a:gsLst>
              <a:lin ang="10800000" scaled="1"/>
            </a:gradFill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AFA9A4-FA8B-799A-0480-FAA0B384B866}"/>
                </a:ext>
              </a:extLst>
            </p:cNvPr>
            <p:cNvSpPr/>
            <p:nvPr/>
          </p:nvSpPr>
          <p:spPr>
            <a:xfrm>
              <a:off x="3523488" y="0"/>
              <a:ext cx="8668513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0134F6-7F25-885D-06A7-B9426E014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DS 4440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F45E0-C019-97D5-23A8-3C1D8C3AC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Deep </a:t>
            </a:r>
            <a:r>
              <a:rPr lang="en-US" sz="20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62793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F906-643C-4FC1-6C65-F552893F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36122"/>
            <a:ext cx="12192000" cy="1165086"/>
          </a:xfrm>
        </p:spPr>
        <p:txBody>
          <a:bodyPr>
            <a:normAutofit fontScale="90000"/>
          </a:bodyPr>
          <a:lstStyle/>
          <a:p>
            <a:r>
              <a:rPr lang="en-US" dirty="0"/>
              <a:t>How Many Layers are Needed</a:t>
            </a:r>
            <a:br>
              <a:rPr lang="en-US" dirty="0"/>
            </a:br>
            <a:r>
              <a:rPr lang="en-US" dirty="0"/>
              <a:t>for a Universal Approximator?</a:t>
            </a:r>
          </a:p>
        </p:txBody>
      </p:sp>
    </p:spTree>
    <p:extLst>
      <p:ext uri="{BB962C8B-B14F-4D97-AF65-F5344CB8AC3E}">
        <p14:creationId xmlns:p14="http://schemas.microsoft.com/office/powerpoint/2010/main" val="230965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1AB9-A407-8F03-7FC6-5B1792787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Multi-Layer Perceptron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587E0-DE03-6B07-3235-1F22AD42B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2"/>
            <a:ext cx="10515600" cy="6781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Just chain layers together!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E139113-7B24-1E6D-67F3-1B208B4DB65B}"/>
              </a:ext>
            </a:extLst>
          </p:cNvPr>
          <p:cNvGrpSpPr/>
          <p:nvPr/>
        </p:nvGrpSpPr>
        <p:grpSpPr>
          <a:xfrm>
            <a:off x="767453" y="2066040"/>
            <a:ext cx="3040562" cy="1903561"/>
            <a:chOff x="1341070" y="2711363"/>
            <a:chExt cx="3040562" cy="190356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2CC3B4-2099-7054-F7B8-C5357B3928BB}"/>
                </a:ext>
              </a:extLst>
            </p:cNvPr>
            <p:cNvGrpSpPr/>
            <p:nvPr/>
          </p:nvGrpSpPr>
          <p:grpSpPr>
            <a:xfrm>
              <a:off x="1341070" y="2711363"/>
              <a:ext cx="3040562" cy="1761019"/>
              <a:chOff x="5998468" y="1315264"/>
              <a:chExt cx="1028761" cy="59583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66A5153-0F0E-D7A4-EEC9-04691B406166}"/>
                  </a:ext>
                </a:extLst>
              </p:cNvPr>
              <p:cNvSpPr/>
              <p:nvPr/>
            </p:nvSpPr>
            <p:spPr>
              <a:xfrm>
                <a:off x="6449067" y="1315264"/>
                <a:ext cx="90837" cy="908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A338523-F94E-1CEF-D8A2-D6CF8018B11E}"/>
                  </a:ext>
                </a:extLst>
              </p:cNvPr>
              <p:cNvCxnSpPr>
                <a:cxnSpLocks/>
                <a:endCxn id="14" idx="4"/>
              </p:cNvCxnSpPr>
              <p:nvPr/>
            </p:nvCxnSpPr>
            <p:spPr>
              <a:xfrm flipV="1">
                <a:off x="5998464" y="1406101"/>
                <a:ext cx="496022" cy="5049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748C1AE-1E8F-4921-4406-3C977B169789}"/>
                  </a:ext>
                </a:extLst>
              </p:cNvPr>
              <p:cNvCxnSpPr>
                <a:cxnSpLocks/>
                <a:endCxn id="14" idx="3"/>
              </p:cNvCxnSpPr>
              <p:nvPr/>
            </p:nvCxnSpPr>
            <p:spPr>
              <a:xfrm flipV="1">
                <a:off x="6007377" y="1392798"/>
                <a:ext cx="454993" cy="2550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3F5E25A-2870-7D74-0F7E-E4FA1FE4AD38}"/>
                  </a:ext>
                </a:extLst>
              </p:cNvPr>
              <p:cNvCxnSpPr>
                <a:cxnSpLocks/>
                <a:stCxn id="14" idx="6"/>
              </p:cNvCxnSpPr>
              <p:nvPr/>
            </p:nvCxnSpPr>
            <p:spPr>
              <a:xfrm flipV="1">
                <a:off x="6539905" y="1358820"/>
                <a:ext cx="487317" cy="18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4BE5759-25F7-4EA0-A0FE-59E3893AFEDF}"/>
                  </a:ext>
                </a:extLst>
              </p:cNvPr>
              <p:cNvSpPr/>
              <p:nvPr/>
            </p:nvSpPr>
            <p:spPr>
              <a:xfrm>
                <a:off x="6562891" y="1333014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Elbow Connector 18">
                <a:extLst>
                  <a:ext uri="{FF2B5EF4-FFF2-40B4-BE49-F238E27FC236}">
                    <a16:creationId xmlns:a16="http://schemas.microsoft.com/office/drawing/2014/main" id="{EB2AC63E-A1CF-8F13-0E5C-F7FFA801B31B}"/>
                  </a:ext>
                </a:extLst>
              </p:cNvPr>
              <p:cNvCxnSpPr/>
              <p:nvPr/>
            </p:nvCxnSpPr>
            <p:spPr>
              <a:xfrm flipV="1">
                <a:off x="6566377" y="1351995"/>
                <a:ext cx="47019" cy="1771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7E7E9CA-2BC9-7BF4-B75B-005045842027}"/>
                  </a:ext>
                </a:extLst>
              </p:cNvPr>
              <p:cNvCxnSpPr>
                <a:cxnSpLocks/>
                <a:endCxn id="14" idx="2"/>
              </p:cNvCxnSpPr>
              <p:nvPr/>
            </p:nvCxnSpPr>
            <p:spPr>
              <a:xfrm flipV="1">
                <a:off x="6002281" y="1360683"/>
                <a:ext cx="446786" cy="9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6575758-66D6-42AD-E499-E611484FF122}"/>
                </a:ext>
              </a:extLst>
            </p:cNvPr>
            <p:cNvGrpSpPr/>
            <p:nvPr/>
          </p:nvGrpSpPr>
          <p:grpSpPr>
            <a:xfrm>
              <a:off x="1341074" y="2883899"/>
              <a:ext cx="3029274" cy="1731025"/>
              <a:chOff x="1341074" y="2883899"/>
              <a:chExt cx="3029274" cy="173102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6ACEA142-AB80-657D-E18C-D8EA1DB30279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617641"/>
                <a:chOff x="753341" y="1875961"/>
                <a:chExt cx="2977801" cy="1590154"/>
              </a:xfrm>
            </p:grpSpPr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704CF47-3FA9-A5F5-C73B-D6A624D18F08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DF595FC8-F0FD-9905-EAD5-F261277AF674}"/>
                    </a:ext>
                  </a:extLst>
                </p:cNvPr>
                <p:cNvCxnSpPr>
                  <a:cxnSpLocks/>
                  <a:endCxn id="5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3147E386-EF14-DD72-C694-CD58BB4619DE}"/>
                    </a:ext>
                  </a:extLst>
                </p:cNvPr>
                <p:cNvCxnSpPr>
                  <a:cxnSpLocks/>
                  <a:endCxn id="5" idx="3"/>
                </p:cNvCxnSpPr>
                <p:nvPr/>
              </p:nvCxnSpPr>
              <p:spPr>
                <a:xfrm flipV="1">
                  <a:off x="764428" y="2743847"/>
                  <a:ext cx="1325629" cy="722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EE2A037B-551D-4948-206E-3606A1E941A2}"/>
                    </a:ext>
                  </a:extLst>
                </p:cNvPr>
                <p:cNvCxnSpPr>
                  <a:cxnSpLocks/>
                  <a:stCxn id="5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A974784E-88DB-602D-3373-7ED849BF4362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66BCFB31-70A4-A29A-7ED2-E568B0CC50E6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" name="Elbow Connector 11">
                    <a:extLst>
                      <a:ext uri="{FF2B5EF4-FFF2-40B4-BE49-F238E27FC236}">
                        <a16:creationId xmlns:a16="http://schemas.microsoft.com/office/drawing/2014/main" id="{BB8629F3-8997-A9E9-26A4-062A083C557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FC92C80E-209E-75B0-AC27-6390AE2EBC6C}"/>
                    </a:ext>
                  </a:extLst>
                </p:cNvPr>
                <p:cNvCxnSpPr>
                  <a:cxnSpLocks/>
                  <a:endCxn id="5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FDDAAE4-75F7-C6BB-8F93-D89B7F2F6EEB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731025"/>
                <a:chOff x="753341" y="1080884"/>
                <a:chExt cx="2977801" cy="170161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705CDD2-28A3-F39F-EA35-A052EBFA8EBF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BA8F7BB2-939F-9C2C-1F7F-C311903FC0C9}"/>
                    </a:ext>
                  </a:extLst>
                </p:cNvPr>
                <p:cNvCxnSpPr>
                  <a:cxnSpLocks/>
                  <a:endCxn id="22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2C651D1F-16FC-6FA6-EDEE-3352E1B0AF53}"/>
                    </a:ext>
                  </a:extLst>
                </p:cNvPr>
                <p:cNvCxnSpPr>
                  <a:cxnSpLocks/>
                  <a:endCxn id="22" idx="0"/>
                </p:cNvCxnSpPr>
                <p:nvPr/>
              </p:nvCxnSpPr>
              <p:spPr>
                <a:xfrm>
                  <a:off x="779233" y="1080885"/>
                  <a:ext cx="1404132" cy="1437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C2807347-65EE-197F-D3C2-AC2E5FDF245C}"/>
                    </a:ext>
                  </a:extLst>
                </p:cNvPr>
                <p:cNvCxnSpPr>
                  <a:cxnSpLocks/>
                  <a:stCxn id="22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AF8E24D0-0381-7FAD-DC49-3E2143FACCE6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B8AA8361-E5D6-4852-5EF9-96EFDAD802D6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9" name="Elbow Connector 28">
                    <a:extLst>
                      <a:ext uri="{FF2B5EF4-FFF2-40B4-BE49-F238E27FC236}">
                        <a16:creationId xmlns:a16="http://schemas.microsoft.com/office/drawing/2014/main" id="{827C0F00-3FCC-4EAA-6BB6-1B8C1E6DA7A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B413C04C-4F08-1EF3-8646-ADF597221453}"/>
                    </a:ext>
                  </a:extLst>
                </p:cNvPr>
                <p:cNvCxnSpPr>
                  <a:cxnSpLocks/>
                  <a:endCxn id="22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B5F4A6-A62A-BCFC-1454-ECB1F0038715}"/>
                  </a:ext>
                </a:extLst>
              </p:cNvPr>
              <p:cNvSpPr txBox="1"/>
              <p:nvPr/>
            </p:nvSpPr>
            <p:spPr>
              <a:xfrm>
                <a:off x="301452" y="1918446"/>
                <a:ext cx="496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B5F4A6-A62A-BCFC-1454-ECB1F0038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52" y="1918446"/>
                <a:ext cx="496226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B37C652-413C-E41D-EE53-70FC0A69BCA7}"/>
                  </a:ext>
                </a:extLst>
              </p:cNvPr>
              <p:cNvSpPr txBox="1"/>
              <p:nvPr/>
            </p:nvSpPr>
            <p:spPr>
              <a:xfrm>
                <a:off x="287572" y="2731578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B37C652-413C-E41D-EE53-70FC0A69B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72" y="2731578"/>
                <a:ext cx="50218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4026C-51FD-409C-5E8D-976A8DC052DC}"/>
                  </a:ext>
                </a:extLst>
              </p:cNvPr>
              <p:cNvSpPr txBox="1"/>
              <p:nvPr/>
            </p:nvSpPr>
            <p:spPr>
              <a:xfrm>
                <a:off x="264583" y="3614722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9B4026C-51FD-409C-5E8D-976A8DC05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83" y="3614722"/>
                <a:ext cx="50218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94D88B3-C3F6-48C7-91E1-DB33D2390674}"/>
                  </a:ext>
                </a:extLst>
              </p:cNvPr>
              <p:cNvSpPr txBox="1"/>
              <p:nvPr/>
            </p:nvSpPr>
            <p:spPr>
              <a:xfrm>
                <a:off x="3771150" y="1974546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94D88B3-C3F6-48C7-91E1-DB33D2390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150" y="1974546"/>
                <a:ext cx="61414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E84A4A7-FBEC-3BEB-19B0-18B66DA2DFCB}"/>
                  </a:ext>
                </a:extLst>
              </p:cNvPr>
              <p:cNvSpPr txBox="1"/>
              <p:nvPr/>
            </p:nvSpPr>
            <p:spPr>
              <a:xfrm>
                <a:off x="3763233" y="2787678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E84A4A7-FBEC-3BEB-19B0-18B66DA2D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233" y="2787678"/>
                <a:ext cx="61414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2821907-32CF-38A9-DE11-2DC89A4B5D22}"/>
                  </a:ext>
                </a:extLst>
              </p:cNvPr>
              <p:cNvSpPr txBox="1"/>
              <p:nvPr/>
            </p:nvSpPr>
            <p:spPr>
              <a:xfrm>
                <a:off x="3740244" y="3670822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2821907-32CF-38A9-DE11-2DC89A4B5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244" y="3670822"/>
                <a:ext cx="614142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4B1411-C375-7896-4ACB-26510632F360}"/>
              </a:ext>
            </a:extLst>
          </p:cNvPr>
          <p:cNvGrpSpPr/>
          <p:nvPr/>
        </p:nvGrpSpPr>
        <p:grpSpPr>
          <a:xfrm>
            <a:off x="4287296" y="2074762"/>
            <a:ext cx="3040562" cy="1903561"/>
            <a:chOff x="1341070" y="2711363"/>
            <a:chExt cx="3040562" cy="1903561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061CE49F-7186-A217-9853-837713A769ED}"/>
                </a:ext>
              </a:extLst>
            </p:cNvPr>
            <p:cNvGrpSpPr/>
            <p:nvPr/>
          </p:nvGrpSpPr>
          <p:grpSpPr>
            <a:xfrm>
              <a:off x="1341070" y="2711363"/>
              <a:ext cx="3040562" cy="1761019"/>
              <a:chOff x="5998468" y="1315264"/>
              <a:chExt cx="1028761" cy="595833"/>
            </a:xfrm>
          </p:grpSpPr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B25DA42A-A58D-1B9F-579F-BD740415B9AB}"/>
                  </a:ext>
                </a:extLst>
              </p:cNvPr>
              <p:cNvSpPr/>
              <p:nvPr/>
            </p:nvSpPr>
            <p:spPr>
              <a:xfrm>
                <a:off x="6449067" y="1315264"/>
                <a:ext cx="90837" cy="908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BC735EA1-EFE7-C3F5-C1C1-119F165DF279}"/>
                  </a:ext>
                </a:extLst>
              </p:cNvPr>
              <p:cNvCxnSpPr>
                <a:cxnSpLocks/>
                <a:endCxn id="123" idx="4"/>
              </p:cNvCxnSpPr>
              <p:nvPr/>
            </p:nvCxnSpPr>
            <p:spPr>
              <a:xfrm flipV="1">
                <a:off x="5998464" y="1406101"/>
                <a:ext cx="496022" cy="5049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917257A2-00D5-3875-E743-6A1FCA6937F5}"/>
                  </a:ext>
                </a:extLst>
              </p:cNvPr>
              <p:cNvCxnSpPr>
                <a:cxnSpLocks/>
                <a:endCxn id="123" idx="3"/>
              </p:cNvCxnSpPr>
              <p:nvPr/>
            </p:nvCxnSpPr>
            <p:spPr>
              <a:xfrm flipV="1">
                <a:off x="6007377" y="1392798"/>
                <a:ext cx="454993" cy="2550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E1445293-9B73-1052-F245-8F4B84AFC193}"/>
                  </a:ext>
                </a:extLst>
              </p:cNvPr>
              <p:cNvCxnSpPr>
                <a:cxnSpLocks/>
                <a:stCxn id="123" idx="6"/>
              </p:cNvCxnSpPr>
              <p:nvPr/>
            </p:nvCxnSpPr>
            <p:spPr>
              <a:xfrm flipV="1">
                <a:off x="6539905" y="1358820"/>
                <a:ext cx="487317" cy="18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7DECE668-FAEB-22A2-2367-DE78525AA912}"/>
                  </a:ext>
                </a:extLst>
              </p:cNvPr>
              <p:cNvSpPr/>
              <p:nvPr/>
            </p:nvSpPr>
            <p:spPr>
              <a:xfrm>
                <a:off x="6562891" y="1333014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" name="Elbow Connector 127">
                <a:extLst>
                  <a:ext uri="{FF2B5EF4-FFF2-40B4-BE49-F238E27FC236}">
                    <a16:creationId xmlns:a16="http://schemas.microsoft.com/office/drawing/2014/main" id="{767B7887-21B1-06F3-8886-CCB57F3AE567}"/>
                  </a:ext>
                </a:extLst>
              </p:cNvPr>
              <p:cNvCxnSpPr/>
              <p:nvPr/>
            </p:nvCxnSpPr>
            <p:spPr>
              <a:xfrm flipV="1">
                <a:off x="6566377" y="1351995"/>
                <a:ext cx="47019" cy="1771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27D17AAF-CBFF-910B-6238-0220A4FF375B}"/>
                  </a:ext>
                </a:extLst>
              </p:cNvPr>
              <p:cNvCxnSpPr>
                <a:cxnSpLocks/>
                <a:endCxn id="123" idx="2"/>
              </p:cNvCxnSpPr>
              <p:nvPr/>
            </p:nvCxnSpPr>
            <p:spPr>
              <a:xfrm flipV="1">
                <a:off x="6002281" y="1360683"/>
                <a:ext cx="446786" cy="9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3E6959C-9E0C-EF06-E945-C923E8351949}"/>
                </a:ext>
              </a:extLst>
            </p:cNvPr>
            <p:cNvGrpSpPr/>
            <p:nvPr/>
          </p:nvGrpSpPr>
          <p:grpSpPr>
            <a:xfrm>
              <a:off x="1341074" y="2883899"/>
              <a:ext cx="3029274" cy="1731025"/>
              <a:chOff x="1341074" y="2883899"/>
              <a:chExt cx="3029274" cy="1731025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FBCEAF8F-104C-7008-1986-1086DE2B69AC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617641"/>
                <a:chOff x="753341" y="1875961"/>
                <a:chExt cx="2977801" cy="1590154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12869344-B13D-D842-B0AA-9E72FAE83C76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0EFEB75D-429A-96CD-DFDC-38FB1A3C80FE}"/>
                    </a:ext>
                  </a:extLst>
                </p:cNvPr>
                <p:cNvCxnSpPr>
                  <a:cxnSpLocks/>
                  <a:endCxn id="115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Arrow Connector 116">
                  <a:extLst>
                    <a:ext uri="{FF2B5EF4-FFF2-40B4-BE49-F238E27FC236}">
                      <a16:creationId xmlns:a16="http://schemas.microsoft.com/office/drawing/2014/main" id="{2CDC414B-B0AD-7869-F259-9CB3C3906FDA}"/>
                    </a:ext>
                  </a:extLst>
                </p:cNvPr>
                <p:cNvCxnSpPr>
                  <a:cxnSpLocks/>
                  <a:endCxn id="115" idx="3"/>
                </p:cNvCxnSpPr>
                <p:nvPr/>
              </p:nvCxnSpPr>
              <p:spPr>
                <a:xfrm flipV="1">
                  <a:off x="764428" y="2743847"/>
                  <a:ext cx="1325629" cy="722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06926285-C554-3A47-3163-A4BF6C2280C5}"/>
                    </a:ext>
                  </a:extLst>
                </p:cNvPr>
                <p:cNvCxnSpPr>
                  <a:cxnSpLocks/>
                  <a:stCxn id="115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82B27F5E-A3AD-C861-7818-43341379E0A9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8ECA3B44-7EA4-AD7B-3949-8AB300455FBD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2" name="Elbow Connector 121">
                    <a:extLst>
                      <a:ext uri="{FF2B5EF4-FFF2-40B4-BE49-F238E27FC236}">
                        <a16:creationId xmlns:a16="http://schemas.microsoft.com/office/drawing/2014/main" id="{59C380F5-4789-02CB-6018-0157C5CF538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CE554858-F891-69A0-9D5C-580F0326857B}"/>
                    </a:ext>
                  </a:extLst>
                </p:cNvPr>
                <p:cNvCxnSpPr>
                  <a:cxnSpLocks/>
                  <a:endCxn id="115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0119FBBB-5E10-AC50-C171-32C7D5544C1C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731025"/>
                <a:chOff x="753341" y="1080884"/>
                <a:chExt cx="2977801" cy="1701612"/>
              </a:xfrm>
            </p:grpSpPr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6C0FA88C-03FF-A83A-E2E9-0FE283489A18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08" name="Straight Arrow Connector 107">
                  <a:extLst>
                    <a:ext uri="{FF2B5EF4-FFF2-40B4-BE49-F238E27FC236}">
                      <a16:creationId xmlns:a16="http://schemas.microsoft.com/office/drawing/2014/main" id="{DDAC7908-D279-D313-140C-E41199EF3F50}"/>
                    </a:ext>
                  </a:extLst>
                </p:cNvPr>
                <p:cNvCxnSpPr>
                  <a:cxnSpLocks/>
                  <a:endCxn id="107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DF758514-1754-BE27-0035-38B8D0B00E5B}"/>
                    </a:ext>
                  </a:extLst>
                </p:cNvPr>
                <p:cNvCxnSpPr>
                  <a:cxnSpLocks/>
                  <a:endCxn id="107" idx="0"/>
                </p:cNvCxnSpPr>
                <p:nvPr/>
              </p:nvCxnSpPr>
              <p:spPr>
                <a:xfrm>
                  <a:off x="779233" y="1080885"/>
                  <a:ext cx="1404132" cy="1437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862703F9-8EE2-0107-DBCB-00D981BF55E5}"/>
                    </a:ext>
                  </a:extLst>
                </p:cNvPr>
                <p:cNvCxnSpPr>
                  <a:cxnSpLocks/>
                  <a:stCxn id="107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3F692053-A4F6-8DE7-1FCB-6234D5E1F740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911ED7F9-0359-5D6C-2E5F-3E331B08A006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14" name="Elbow Connector 113">
                    <a:extLst>
                      <a:ext uri="{FF2B5EF4-FFF2-40B4-BE49-F238E27FC236}">
                        <a16:creationId xmlns:a16="http://schemas.microsoft.com/office/drawing/2014/main" id="{709B69BD-112F-BCA4-8A7E-0A76451CB9A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23E3A2BB-D00C-610A-CDF0-8BEA98F810A8}"/>
                    </a:ext>
                  </a:extLst>
                </p:cNvPr>
                <p:cNvCxnSpPr>
                  <a:cxnSpLocks/>
                  <a:endCxn id="107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B8062F4-FFD7-9243-1632-99E8627454DA}"/>
              </a:ext>
            </a:extLst>
          </p:cNvPr>
          <p:cNvGrpSpPr/>
          <p:nvPr/>
        </p:nvGrpSpPr>
        <p:grpSpPr>
          <a:xfrm>
            <a:off x="7775556" y="2074762"/>
            <a:ext cx="3040562" cy="1903561"/>
            <a:chOff x="1341070" y="2711363"/>
            <a:chExt cx="3040562" cy="190356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83D34E5-1677-B87E-2024-AA2688652D3B}"/>
                </a:ext>
              </a:extLst>
            </p:cNvPr>
            <p:cNvGrpSpPr/>
            <p:nvPr/>
          </p:nvGrpSpPr>
          <p:grpSpPr>
            <a:xfrm>
              <a:off x="1341070" y="2711363"/>
              <a:ext cx="3040562" cy="1761019"/>
              <a:chOff x="5998468" y="1315264"/>
              <a:chExt cx="1028761" cy="595833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3016112D-0C8C-AA9D-4222-351DCF61D023}"/>
                  </a:ext>
                </a:extLst>
              </p:cNvPr>
              <p:cNvSpPr/>
              <p:nvPr/>
            </p:nvSpPr>
            <p:spPr>
              <a:xfrm>
                <a:off x="6449067" y="1315264"/>
                <a:ext cx="90837" cy="90837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D231B298-E978-18F1-1D24-AE84C7D9CED1}"/>
                  </a:ext>
                </a:extLst>
              </p:cNvPr>
              <p:cNvCxnSpPr>
                <a:cxnSpLocks/>
                <a:endCxn id="151" idx="4"/>
              </p:cNvCxnSpPr>
              <p:nvPr/>
            </p:nvCxnSpPr>
            <p:spPr>
              <a:xfrm flipV="1">
                <a:off x="5998464" y="1406101"/>
                <a:ext cx="496022" cy="5049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83B98287-5011-533B-9159-B3D19863E5A4}"/>
                  </a:ext>
                </a:extLst>
              </p:cNvPr>
              <p:cNvCxnSpPr>
                <a:cxnSpLocks/>
                <a:endCxn id="151" idx="3"/>
              </p:cNvCxnSpPr>
              <p:nvPr/>
            </p:nvCxnSpPr>
            <p:spPr>
              <a:xfrm flipV="1">
                <a:off x="6007377" y="1392798"/>
                <a:ext cx="454993" cy="25507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2E380F34-E806-9AA4-3525-EA6E2FD9C12D}"/>
                  </a:ext>
                </a:extLst>
              </p:cNvPr>
              <p:cNvCxnSpPr>
                <a:cxnSpLocks/>
                <a:stCxn id="151" idx="6"/>
              </p:cNvCxnSpPr>
              <p:nvPr/>
            </p:nvCxnSpPr>
            <p:spPr>
              <a:xfrm flipV="1">
                <a:off x="6539905" y="1358820"/>
                <a:ext cx="487317" cy="18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E9D11CFE-0188-39E8-4468-962C831F4E37}"/>
                  </a:ext>
                </a:extLst>
              </p:cNvPr>
              <p:cNvSpPr/>
              <p:nvPr/>
            </p:nvSpPr>
            <p:spPr>
              <a:xfrm>
                <a:off x="6562891" y="1333014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Elbow Connector 155">
                <a:extLst>
                  <a:ext uri="{FF2B5EF4-FFF2-40B4-BE49-F238E27FC236}">
                    <a16:creationId xmlns:a16="http://schemas.microsoft.com/office/drawing/2014/main" id="{C802D460-B99A-821F-C0EB-0ED1C8D78630}"/>
                  </a:ext>
                </a:extLst>
              </p:cNvPr>
              <p:cNvCxnSpPr/>
              <p:nvPr/>
            </p:nvCxnSpPr>
            <p:spPr>
              <a:xfrm flipV="1">
                <a:off x="6566377" y="1351995"/>
                <a:ext cx="47019" cy="1771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C3236AE9-962C-5F5A-2123-7A607ED328B9}"/>
                  </a:ext>
                </a:extLst>
              </p:cNvPr>
              <p:cNvCxnSpPr>
                <a:cxnSpLocks/>
                <a:endCxn id="151" idx="2"/>
              </p:cNvCxnSpPr>
              <p:nvPr/>
            </p:nvCxnSpPr>
            <p:spPr>
              <a:xfrm flipV="1">
                <a:off x="6002281" y="1360683"/>
                <a:ext cx="446786" cy="90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8CBB190C-67C9-5C68-57EC-8C25CC98ECB3}"/>
                </a:ext>
              </a:extLst>
            </p:cNvPr>
            <p:cNvGrpSpPr/>
            <p:nvPr/>
          </p:nvGrpSpPr>
          <p:grpSpPr>
            <a:xfrm>
              <a:off x="1341074" y="2883899"/>
              <a:ext cx="3029274" cy="1731025"/>
              <a:chOff x="1341074" y="2883899"/>
              <a:chExt cx="3029274" cy="1731025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E171ED83-9A93-9C69-A69F-5E03B6C8D459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617641"/>
                <a:chOff x="753341" y="1875961"/>
                <a:chExt cx="2977801" cy="1590154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120BD00F-191D-DADA-B732-35E74667D9CE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4" name="Straight Arrow Connector 143">
                  <a:extLst>
                    <a:ext uri="{FF2B5EF4-FFF2-40B4-BE49-F238E27FC236}">
                      <a16:creationId xmlns:a16="http://schemas.microsoft.com/office/drawing/2014/main" id="{A3E342C0-F9C6-A8C7-C5EF-A448099D4949}"/>
                    </a:ext>
                  </a:extLst>
                </p:cNvPr>
                <p:cNvCxnSpPr>
                  <a:cxnSpLocks/>
                  <a:endCxn id="143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>
                  <a:extLst>
                    <a:ext uri="{FF2B5EF4-FFF2-40B4-BE49-F238E27FC236}">
                      <a16:creationId xmlns:a16="http://schemas.microsoft.com/office/drawing/2014/main" id="{119BBFD5-8D37-C906-DBCC-704044320B27}"/>
                    </a:ext>
                  </a:extLst>
                </p:cNvPr>
                <p:cNvCxnSpPr>
                  <a:cxnSpLocks/>
                  <a:endCxn id="143" idx="3"/>
                </p:cNvCxnSpPr>
                <p:nvPr/>
              </p:nvCxnSpPr>
              <p:spPr>
                <a:xfrm flipV="1">
                  <a:off x="764428" y="2743847"/>
                  <a:ext cx="1325629" cy="72226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>
                  <a:extLst>
                    <a:ext uri="{FF2B5EF4-FFF2-40B4-BE49-F238E27FC236}">
                      <a16:creationId xmlns:a16="http://schemas.microsoft.com/office/drawing/2014/main" id="{30AB27AB-1439-5409-1F2A-7921A97FA4B0}"/>
                    </a:ext>
                  </a:extLst>
                </p:cNvPr>
                <p:cNvCxnSpPr>
                  <a:cxnSpLocks/>
                  <a:stCxn id="143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39AB4654-6385-690E-E0CD-97D665EAA362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627178F1-613F-553D-F064-CAD9D449B854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0" name="Elbow Connector 149">
                    <a:extLst>
                      <a:ext uri="{FF2B5EF4-FFF2-40B4-BE49-F238E27FC236}">
                        <a16:creationId xmlns:a16="http://schemas.microsoft.com/office/drawing/2014/main" id="{9C1A56A6-B827-5831-0700-E21C9AED977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8" name="Straight Arrow Connector 147">
                  <a:extLst>
                    <a:ext uri="{FF2B5EF4-FFF2-40B4-BE49-F238E27FC236}">
                      <a16:creationId xmlns:a16="http://schemas.microsoft.com/office/drawing/2014/main" id="{19BDC156-F476-38CD-57E6-6A660D2FDA50}"/>
                    </a:ext>
                  </a:extLst>
                </p:cNvPr>
                <p:cNvCxnSpPr>
                  <a:cxnSpLocks/>
                  <a:endCxn id="143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B630A395-82D0-21C7-CCB9-95AA0EB02860}"/>
                  </a:ext>
                </a:extLst>
              </p:cNvPr>
              <p:cNvGrpSpPr/>
              <p:nvPr/>
            </p:nvGrpSpPr>
            <p:grpSpPr>
              <a:xfrm>
                <a:off x="1341074" y="2883899"/>
                <a:ext cx="3029274" cy="1731025"/>
                <a:chOff x="753341" y="1080884"/>
                <a:chExt cx="2977801" cy="1701612"/>
              </a:xfrm>
            </p:grpSpPr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1C39B451-FC4F-1F0F-254C-8C9B91729783}"/>
                    </a:ext>
                  </a:extLst>
                </p:cNvPr>
                <p:cNvSpPr/>
                <p:nvPr/>
              </p:nvSpPr>
              <p:spPr>
                <a:xfrm>
                  <a:off x="2051408" y="2518583"/>
                  <a:ext cx="263913" cy="263913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36" name="Straight Arrow Connector 135">
                  <a:extLst>
                    <a:ext uri="{FF2B5EF4-FFF2-40B4-BE49-F238E27FC236}">
                      <a16:creationId xmlns:a16="http://schemas.microsoft.com/office/drawing/2014/main" id="{BC5AEADA-DB16-C56D-4863-865C057709DD}"/>
                    </a:ext>
                  </a:extLst>
                </p:cNvPr>
                <p:cNvCxnSpPr>
                  <a:cxnSpLocks/>
                  <a:endCxn id="135" idx="1"/>
                </p:cNvCxnSpPr>
                <p:nvPr/>
              </p:nvCxnSpPr>
              <p:spPr>
                <a:xfrm>
                  <a:off x="768146" y="1875962"/>
                  <a:ext cx="1321911" cy="68127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>
                  <a:extLst>
                    <a:ext uri="{FF2B5EF4-FFF2-40B4-BE49-F238E27FC236}">
                      <a16:creationId xmlns:a16="http://schemas.microsoft.com/office/drawing/2014/main" id="{D6E6CEFA-3F70-3E84-413F-BC568EFD891B}"/>
                    </a:ext>
                  </a:extLst>
                </p:cNvPr>
                <p:cNvCxnSpPr>
                  <a:cxnSpLocks/>
                  <a:endCxn id="135" idx="0"/>
                </p:cNvCxnSpPr>
                <p:nvPr/>
              </p:nvCxnSpPr>
              <p:spPr>
                <a:xfrm>
                  <a:off x="779233" y="1080885"/>
                  <a:ext cx="1404132" cy="143769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>
                  <a:extLst>
                    <a:ext uri="{FF2B5EF4-FFF2-40B4-BE49-F238E27FC236}">
                      <a16:creationId xmlns:a16="http://schemas.microsoft.com/office/drawing/2014/main" id="{AB0BCF17-1981-5352-0E6E-2BFA9E08EF91}"/>
                    </a:ext>
                  </a:extLst>
                </p:cNvPr>
                <p:cNvCxnSpPr>
                  <a:cxnSpLocks/>
                  <a:stCxn id="135" idx="6"/>
                </p:cNvCxnSpPr>
                <p:nvPr/>
              </p:nvCxnSpPr>
              <p:spPr>
                <a:xfrm flipV="1">
                  <a:off x="2315321" y="2645126"/>
                  <a:ext cx="1415823" cy="54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9190D67E-D62A-2E10-0F2E-668DE5D14738}"/>
                    </a:ext>
                  </a:extLst>
                </p:cNvPr>
                <p:cNvGrpSpPr/>
                <p:nvPr/>
              </p:nvGrpSpPr>
              <p:grpSpPr>
                <a:xfrm>
                  <a:off x="2382104" y="2570152"/>
                  <a:ext cx="161541" cy="161541"/>
                  <a:chOff x="6839166" y="4810672"/>
                  <a:chExt cx="1006803" cy="1006803"/>
                </a:xfrm>
              </p:grpSpPr>
              <p:sp>
                <p:nvSpPr>
                  <p:cNvPr id="141" name="Rectangle 140">
                    <a:extLst>
                      <a:ext uri="{FF2B5EF4-FFF2-40B4-BE49-F238E27FC236}">
                        <a16:creationId xmlns:a16="http://schemas.microsoft.com/office/drawing/2014/main" id="{A7E08D6B-337A-8DF1-EDF6-0D3CF839E88B}"/>
                      </a:ext>
                    </a:extLst>
                  </p:cNvPr>
                  <p:cNvSpPr/>
                  <p:nvPr/>
                </p:nvSpPr>
                <p:spPr>
                  <a:xfrm>
                    <a:off x="6839166" y="4810672"/>
                    <a:ext cx="1006803" cy="100680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42" name="Elbow Connector 141">
                    <a:extLst>
                      <a:ext uri="{FF2B5EF4-FFF2-40B4-BE49-F238E27FC236}">
                        <a16:creationId xmlns:a16="http://schemas.microsoft.com/office/drawing/2014/main" id="{60AF64BE-711D-DFFD-3E9F-4D694F29D3C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902286" y="5154374"/>
                    <a:ext cx="851407" cy="320807"/>
                  </a:xfrm>
                  <a:prstGeom prst="bentConnector3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0" name="Straight Arrow Connector 139">
                  <a:extLst>
                    <a:ext uri="{FF2B5EF4-FFF2-40B4-BE49-F238E27FC236}">
                      <a16:creationId xmlns:a16="http://schemas.microsoft.com/office/drawing/2014/main" id="{8AC99C20-3E60-686D-283D-9AA0663A51E2}"/>
                    </a:ext>
                  </a:extLst>
                </p:cNvPr>
                <p:cNvCxnSpPr>
                  <a:cxnSpLocks/>
                  <a:endCxn id="135" idx="2"/>
                </p:cNvCxnSpPr>
                <p:nvPr/>
              </p:nvCxnSpPr>
              <p:spPr>
                <a:xfrm flipV="1">
                  <a:off x="753341" y="2650540"/>
                  <a:ext cx="1298067" cy="2623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61545BDD-2398-3110-8B3F-1E7E046689F7}"/>
                  </a:ext>
                </a:extLst>
              </p:cNvPr>
              <p:cNvSpPr txBox="1"/>
              <p:nvPr/>
            </p:nvSpPr>
            <p:spPr>
              <a:xfrm>
                <a:off x="7252503" y="1996618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61545BDD-2398-3110-8B3F-1E7E04668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503" y="1996618"/>
                <a:ext cx="614142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139674F1-3766-2D32-53EB-54AC7ADFEF46}"/>
                  </a:ext>
                </a:extLst>
              </p:cNvPr>
              <p:cNvSpPr txBox="1"/>
              <p:nvPr/>
            </p:nvSpPr>
            <p:spPr>
              <a:xfrm>
                <a:off x="7244586" y="2809750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139674F1-3766-2D32-53EB-54AC7ADFE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586" y="2809750"/>
                <a:ext cx="61414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76EC46DD-B2F0-2B8E-6440-2AE3E368FC7F}"/>
                  </a:ext>
                </a:extLst>
              </p:cNvPr>
              <p:cNvSpPr txBox="1"/>
              <p:nvPr/>
            </p:nvSpPr>
            <p:spPr>
              <a:xfrm>
                <a:off x="7221597" y="3692894"/>
                <a:ext cx="6141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76EC46DD-B2F0-2B8E-6440-2AE3E368F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597" y="3692894"/>
                <a:ext cx="61414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E20820B-F3CF-FFAF-72F8-2EE45FB30AD8}"/>
                  </a:ext>
                </a:extLst>
              </p:cNvPr>
              <p:cNvSpPr txBox="1"/>
              <p:nvPr/>
            </p:nvSpPr>
            <p:spPr>
              <a:xfrm>
                <a:off x="10857574" y="1974546"/>
                <a:ext cx="496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E20820B-F3CF-FFAF-72F8-2EE45FB30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7574" y="1974546"/>
                <a:ext cx="496226" cy="400110"/>
              </a:xfrm>
              <a:prstGeom prst="rect">
                <a:avLst/>
              </a:pr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B8FB421-1DF9-D268-11CE-365A8FA5C75B}"/>
                  </a:ext>
                </a:extLst>
              </p:cNvPr>
              <p:cNvSpPr txBox="1"/>
              <p:nvPr/>
            </p:nvSpPr>
            <p:spPr>
              <a:xfrm>
                <a:off x="10843694" y="2787678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B8FB421-1DF9-D268-11CE-365A8FA5C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3694" y="2787678"/>
                <a:ext cx="502189" cy="400110"/>
              </a:xfrm>
              <a:prstGeom prst="rect">
                <a:avLst/>
              </a:prstGeom>
              <a:blipFill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058022A-EEB3-916C-A4C3-8EA957906A1B}"/>
                  </a:ext>
                </a:extLst>
              </p:cNvPr>
              <p:cNvSpPr txBox="1"/>
              <p:nvPr/>
            </p:nvSpPr>
            <p:spPr>
              <a:xfrm>
                <a:off x="10820705" y="3670822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C058022A-EEB3-916C-A4C3-8EA957906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705" y="3670822"/>
                <a:ext cx="502189" cy="400110"/>
              </a:xfrm>
              <a:prstGeom prst="rect">
                <a:avLst/>
              </a:prstGeom>
              <a:blipFill>
                <a:blip r:embed="rId13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TextBox 163">
            <a:extLst>
              <a:ext uri="{FF2B5EF4-FFF2-40B4-BE49-F238E27FC236}">
                <a16:creationId xmlns:a16="http://schemas.microsoft.com/office/drawing/2014/main" id="{B8DA268E-C42B-28AE-FFD0-6BA0E9D7249E}"/>
              </a:ext>
            </a:extLst>
          </p:cNvPr>
          <p:cNvSpPr txBox="1"/>
          <p:nvPr/>
        </p:nvSpPr>
        <p:spPr>
          <a:xfrm>
            <a:off x="1511142" y="4775398"/>
            <a:ext cx="9396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“hidden layers” compute hidden outputs unseen on the outside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8DF613B8-0C95-9857-4725-3F71FA678C85}"/>
              </a:ext>
            </a:extLst>
          </p:cNvPr>
          <p:cNvCxnSpPr>
            <a:cxnSpLocks/>
            <a:stCxn id="164" idx="0"/>
          </p:cNvCxnSpPr>
          <p:nvPr/>
        </p:nvCxnSpPr>
        <p:spPr>
          <a:xfrm flipH="1" flipV="1">
            <a:off x="4287284" y="4107054"/>
            <a:ext cx="1922292" cy="6683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37D413B-FFED-8F6A-3326-6F8C612FAB1E}"/>
              </a:ext>
            </a:extLst>
          </p:cNvPr>
          <p:cNvCxnSpPr>
            <a:cxnSpLocks/>
            <a:stCxn id="164" idx="0"/>
          </p:cNvCxnSpPr>
          <p:nvPr/>
        </p:nvCxnSpPr>
        <p:spPr>
          <a:xfrm flipV="1">
            <a:off x="6209576" y="4165690"/>
            <a:ext cx="1118261" cy="6097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47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839A-E099-8528-A5E0-5EC45A1A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Multi-Layer Perceptron as Matrix Equations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E23339-5AC0-B1D9-68A8-46D9AC4843BF}"/>
                  </a:ext>
                </a:extLst>
              </p:cNvPr>
              <p:cNvSpPr txBox="1"/>
              <p:nvPr/>
            </p:nvSpPr>
            <p:spPr>
              <a:xfrm>
                <a:off x="2463165" y="1659285"/>
                <a:ext cx="7265670" cy="3539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pPr algn="ctr"/>
                <a:r>
                  <a:rPr lang="en-US" sz="3200" dirty="0"/>
                  <a:t>[repeat for each layer]</a:t>
                </a:r>
              </a:p>
              <a:p>
                <a:pPr algn="ctr"/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E23339-5AC0-B1D9-68A8-46D9AC484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165" y="1659285"/>
                <a:ext cx="7265670" cy="3539430"/>
              </a:xfrm>
              <a:prstGeom prst="rect">
                <a:avLst/>
              </a:prstGeom>
              <a:blipFill>
                <a:blip r:embed="rId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35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839A-E099-8528-A5E0-5EC45A1A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Program a Multi-Layer Perceptron?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E23339-5AC0-B1D9-68A8-46D9AC4843BF}"/>
                  </a:ext>
                </a:extLst>
              </p:cNvPr>
              <p:cNvSpPr txBox="1"/>
              <p:nvPr/>
            </p:nvSpPr>
            <p:spPr>
              <a:xfrm>
                <a:off x="2024062" y="1682145"/>
                <a:ext cx="8143875" cy="4031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pPr algn="ctr"/>
                <a:r>
                  <a:rPr lang="en-US" sz="3200" dirty="0"/>
                  <a:t>We need to optimize all its weights and biases...  We can use Gradient Descent for that!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E23339-5AC0-B1D9-68A8-46D9AC484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062" y="1682145"/>
                <a:ext cx="8143875" cy="4031873"/>
              </a:xfrm>
              <a:prstGeom prst="rect">
                <a:avLst/>
              </a:prstGeom>
              <a:blipFill>
                <a:blip r:embed="rId2"/>
                <a:stretch>
                  <a:fillRect l="-1558" r="-3738" b="-4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01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839A-E099-8528-A5E0-5EC45A1A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Program a Multi-Layer Perceptron?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E23339-5AC0-B1D9-68A8-46D9AC4843BF}"/>
                  </a:ext>
                </a:extLst>
              </p:cNvPr>
              <p:cNvSpPr txBox="1"/>
              <p:nvPr/>
            </p:nvSpPr>
            <p:spPr>
              <a:xfrm>
                <a:off x="2024062" y="1682145"/>
                <a:ext cx="8143875" cy="5016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/>
              </a:p>
              <a:p>
                <a:endParaRPr lang="en-US" sz="3200" dirty="0"/>
              </a:p>
              <a:p>
                <a:pPr algn="ctr"/>
                <a:r>
                  <a:rPr lang="en-US" sz="3200" dirty="0"/>
                  <a:t>1. Write down all the parameters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E23339-5AC0-B1D9-68A8-46D9AC484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062" y="1682145"/>
                <a:ext cx="8143875" cy="50167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0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839A-E099-8528-A5E0-5EC45A1A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Program a Multi-Layer Perceptron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E23339-5AC0-B1D9-68A8-46D9AC4843BF}"/>
                  </a:ext>
                </a:extLst>
              </p:cNvPr>
              <p:cNvSpPr txBox="1"/>
              <p:nvPr/>
            </p:nvSpPr>
            <p:spPr>
              <a:xfrm>
                <a:off x="1" y="1183342"/>
                <a:ext cx="12191999" cy="5780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32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32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32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  <a:p>
                <a:endParaRPr lang="en-US" dirty="0"/>
              </a:p>
              <a:p>
                <a:pPr algn="ctr"/>
                <a:r>
                  <a:rPr lang="en-US" sz="3200" dirty="0"/>
                  <a:t>1. Write down all the parameters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32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32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sz="3200" dirty="0"/>
                  <a:t>2. Formulate a Loss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32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sz="3200" dirty="0"/>
                  <a:t>3. Optimize it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32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E23339-5AC0-B1D9-68A8-46D9AC484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183342"/>
                <a:ext cx="12191999" cy="5780878"/>
              </a:xfrm>
              <a:prstGeom prst="rect">
                <a:avLst/>
              </a:prstGeom>
              <a:blipFill>
                <a:blip r:embed="rId2"/>
                <a:stretch>
                  <a:fillRect b="-15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909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8CB5-7EDD-4B8C-BB89-EF013EAE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will work in 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FA3FC-9533-7750-7141-AA0E51E55A55}"/>
                  </a:ext>
                </a:extLst>
              </p:cNvPr>
              <p:cNvSpPr txBox="1"/>
              <p:nvPr/>
            </p:nvSpPr>
            <p:spPr>
              <a:xfrm>
                <a:off x="292249" y="1458660"/>
                <a:ext cx="6103620" cy="458497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1. Write down all the parameters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8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2. Formulate a Loss (example)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8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3. Optimize it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FA3FC-9533-7750-7141-AA0E51E55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49" y="1458660"/>
                <a:ext cx="6103620" cy="4584973"/>
              </a:xfrm>
              <a:prstGeom prst="rect">
                <a:avLst/>
              </a:prstGeom>
              <a:blipFill>
                <a:blip r:embed="rId2"/>
                <a:stretch>
                  <a:fillRect t="-1096" b="-1616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082204D-763F-65F3-2148-163D0D40A9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6541" y="1223684"/>
                <a:ext cx="5293210" cy="529403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u="sng" dirty="0"/>
                  <a:t>You</a:t>
                </a:r>
                <a:r>
                  <a:rPr lang="en-US" dirty="0"/>
                  <a:t> write the code for your neural network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u="sng" dirty="0" err="1"/>
                  <a:t>Pytorch</a:t>
                </a:r>
                <a:r>
                  <a:rPr lang="en-US" dirty="0"/>
                  <a:t> can keep track of all the parameters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for you if you organize your code using </a:t>
                </a:r>
                <a:r>
                  <a:rPr lang="en-US" dirty="0" err="1"/>
                  <a:t>torch.nn.modules</a:t>
                </a:r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u="sng" dirty="0"/>
                  <a:t>You</a:t>
                </a:r>
                <a:r>
                  <a:rPr lang="en-US" dirty="0"/>
                  <a:t> write the code to calculate your loss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optimization, </a:t>
                </a:r>
                <a:r>
                  <a:rPr lang="en-US" u="sng" dirty="0" err="1"/>
                  <a:t>Pytorch</a:t>
                </a:r>
                <a:r>
                  <a:rPr lang="en-US" dirty="0"/>
                  <a:t> can compute all the gradients for you if you use </a:t>
                </a:r>
                <a:r>
                  <a:rPr lang="en-US" dirty="0" err="1"/>
                  <a:t>autograd</a:t>
                </a:r>
                <a:r>
                  <a:rPr lang="en-US" dirty="0"/>
                  <a:t> (backward and grad)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082204D-763F-65F3-2148-163D0D40A9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6541" y="1223684"/>
                <a:ext cx="5293210" cy="5294031"/>
              </a:xfrm>
              <a:blipFill>
                <a:blip r:embed="rId3"/>
                <a:stretch>
                  <a:fillRect l="-2398" t="-2153" r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56024B-B4DB-0AC5-93BE-8C249CD5C8FA}"/>
              </a:ext>
            </a:extLst>
          </p:cNvPr>
          <p:cNvCxnSpPr>
            <a:cxnSpLocks/>
          </p:cNvCxnSpPr>
          <p:nvPr/>
        </p:nvCxnSpPr>
        <p:spPr>
          <a:xfrm flipH="1" flipV="1">
            <a:off x="5394960" y="2331720"/>
            <a:ext cx="1485900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1ABC24-D727-FE82-041F-F7B1C2068D57}"/>
              </a:ext>
            </a:extLst>
          </p:cNvPr>
          <p:cNvCxnSpPr>
            <a:cxnSpLocks/>
          </p:cNvCxnSpPr>
          <p:nvPr/>
        </p:nvCxnSpPr>
        <p:spPr>
          <a:xfrm flipH="1">
            <a:off x="5394960" y="4251961"/>
            <a:ext cx="121158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EFBDB6-81CF-AD63-1479-051533820862}"/>
              </a:ext>
            </a:extLst>
          </p:cNvPr>
          <p:cNvCxnSpPr>
            <a:cxnSpLocks/>
          </p:cNvCxnSpPr>
          <p:nvPr/>
        </p:nvCxnSpPr>
        <p:spPr>
          <a:xfrm flipH="1">
            <a:off x="4640580" y="5372100"/>
            <a:ext cx="2240280" cy="262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042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6642B-E399-A1A1-C22F-42DC108E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8576"/>
            <a:ext cx="12192000" cy="1165086"/>
          </a:xfrm>
        </p:spPr>
        <p:txBody>
          <a:bodyPr/>
          <a:lstStyle/>
          <a:p>
            <a:r>
              <a:rPr lang="en-US" dirty="0"/>
              <a:t>Interlude</a:t>
            </a:r>
          </a:p>
        </p:txBody>
      </p:sp>
    </p:spTree>
    <p:extLst>
      <p:ext uri="{BB962C8B-B14F-4D97-AF65-F5344CB8AC3E}">
        <p14:creationId xmlns:p14="http://schemas.microsoft.com/office/powerpoint/2010/main" val="2812399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669F-C0DF-16FD-7A4A-8158C39E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Reading: The origin of modular machine learning</a:t>
            </a:r>
          </a:p>
        </p:txBody>
      </p:sp>
      <p:pic>
        <p:nvPicPr>
          <p:cNvPr id="3" name="Picture 2" descr="NYU Computer Science Department">
            <a:extLst>
              <a:ext uri="{FF2B5EF4-FFF2-40B4-BE49-F238E27FC236}">
                <a16:creationId xmlns:a16="http://schemas.microsoft.com/office/drawing/2014/main" id="{D41DB194-5303-4E73-5116-293E00FA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0" y="2096502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atrick Gallinari | ISIR – Institut des Systèmes Intelligents et de  Robotique">
            <a:extLst>
              <a:ext uri="{FF2B5EF4-FFF2-40B4-BE49-F238E27FC236}">
                <a16:creationId xmlns:a16="http://schemas.microsoft.com/office/drawing/2014/main" id="{5283D25D-B8F4-B4C2-9429-1FC1E3175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0" y="4289366"/>
            <a:ext cx="1625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EE2C39-977E-A45D-DEC9-1B55C3DBCAE1}"/>
              </a:ext>
            </a:extLst>
          </p:cNvPr>
          <p:cNvSpPr txBox="1"/>
          <p:nvPr/>
        </p:nvSpPr>
        <p:spPr>
          <a:xfrm>
            <a:off x="2204254" y="2001361"/>
            <a:ext cx="89098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Leon </a:t>
            </a:r>
            <a:r>
              <a:rPr lang="en-US" sz="2800" dirty="0" err="1"/>
              <a:t>Bottou</a:t>
            </a:r>
            <a:r>
              <a:rPr lang="en-US" sz="2800" dirty="0"/>
              <a:t>, student at Paris; then Bell labs, NYU, Facebook</a:t>
            </a:r>
            <a:br>
              <a:rPr lang="en-US" sz="2800" dirty="0"/>
            </a:br>
            <a:r>
              <a:rPr lang="en-US" sz="2800" dirty="0"/>
              <a:t>Creator of </a:t>
            </a:r>
            <a:r>
              <a:rPr lang="en-US" sz="2800" b="1" u="sng" dirty="0"/>
              <a:t>stochastic</a:t>
            </a:r>
            <a:r>
              <a:rPr lang="en-US" sz="2800" dirty="0"/>
              <a:t> gradient descent</a:t>
            </a:r>
          </a:p>
          <a:p>
            <a:r>
              <a:rPr lang="en-US" sz="2800" dirty="0"/>
              <a:t>Creator of the “SN/Lush” neural network simulator 1987</a:t>
            </a:r>
          </a:p>
          <a:p>
            <a:r>
              <a:rPr lang="en-US" sz="2800" dirty="0"/>
              <a:t>Close collaborator with Yann </a:t>
            </a:r>
            <a:r>
              <a:rPr lang="en-US" sz="2800" dirty="0" err="1"/>
              <a:t>LeCun</a:t>
            </a:r>
            <a:r>
              <a:rPr lang="en-US" sz="2800" dirty="0"/>
              <a:t> since 1987 to today.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A77945-826E-9671-B451-5488CBDE40FA}"/>
              </a:ext>
            </a:extLst>
          </p:cNvPr>
          <p:cNvSpPr txBox="1"/>
          <p:nvPr/>
        </p:nvSpPr>
        <p:spPr>
          <a:xfrm>
            <a:off x="2204254" y="4194225"/>
            <a:ext cx="58753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Patrick Gallinari, Sorbonne</a:t>
            </a:r>
          </a:p>
          <a:p>
            <a:r>
              <a:rPr lang="en-US" sz="2800" dirty="0"/>
              <a:t>Interest: ML with scientific applications</a:t>
            </a:r>
          </a:p>
          <a:p>
            <a:r>
              <a:rPr lang="en-US" sz="2800" dirty="0"/>
              <a:t>Collaborated with Yann </a:t>
            </a:r>
            <a:r>
              <a:rPr lang="en-US" sz="2800" dirty="0" err="1"/>
              <a:t>LeCun</a:t>
            </a:r>
            <a:r>
              <a:rPr lang="en-US" sz="2800" dirty="0"/>
              <a:t> in 1987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35EB29-6BFE-D54B-65B2-E6CD18F40A4F}"/>
              </a:ext>
            </a:extLst>
          </p:cNvPr>
          <p:cNvSpPr txBox="1"/>
          <p:nvPr/>
        </p:nvSpPr>
        <p:spPr>
          <a:xfrm>
            <a:off x="5123462" y="6316524"/>
            <a:ext cx="706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Yann </a:t>
            </a:r>
            <a:r>
              <a:rPr lang="en-US" sz="2800" dirty="0" err="1"/>
              <a:t>Lecun</a:t>
            </a:r>
            <a:r>
              <a:rPr lang="en-US" sz="2800" dirty="0"/>
              <a:t> is a hidden force behind this paper!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4C919-A09C-634C-9146-D24F0714B217}"/>
              </a:ext>
            </a:extLst>
          </p:cNvPr>
          <p:cNvSpPr txBox="1"/>
          <p:nvPr/>
        </p:nvSpPr>
        <p:spPr>
          <a:xfrm>
            <a:off x="5345115" y="1002447"/>
            <a:ext cx="1992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/>
              <a:t>Bottou</a:t>
            </a:r>
            <a:r>
              <a:rPr lang="en-US" sz="2800" dirty="0"/>
              <a:t> 1991</a:t>
            </a:r>
          </a:p>
        </p:txBody>
      </p:sp>
    </p:spTree>
    <p:extLst>
      <p:ext uri="{BB962C8B-B14F-4D97-AF65-F5344CB8AC3E}">
        <p14:creationId xmlns:p14="http://schemas.microsoft.com/office/powerpoint/2010/main" val="975626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F9B6D-D7AC-6949-2A8A-09BF5538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Context of </a:t>
            </a:r>
            <a:r>
              <a:rPr lang="en-US" dirty="0" err="1"/>
              <a:t>Bottou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A1836-B783-6E63-8476-D47FFE07DFB2}"/>
              </a:ext>
            </a:extLst>
          </p:cNvPr>
          <p:cNvSpPr txBox="1"/>
          <p:nvPr/>
        </p:nvSpPr>
        <p:spPr>
          <a:xfrm>
            <a:off x="813918" y="1488388"/>
            <a:ext cx="10600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/>
              <a:t>Rumelhart</a:t>
            </a:r>
            <a:r>
              <a:rPr lang="en-US" sz="2800" dirty="0"/>
              <a:t> 1986’s backprop obviously requires systems to implement it.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57E704-FBA9-6A11-D079-3C26C0F24388}"/>
              </a:ext>
            </a:extLst>
          </p:cNvPr>
          <p:cNvSpPr txBox="1"/>
          <p:nvPr/>
        </p:nvSpPr>
        <p:spPr>
          <a:xfrm>
            <a:off x="1064019" y="2316654"/>
            <a:ext cx="100998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/>
              <a:t>LeCun</a:t>
            </a:r>
            <a:r>
              <a:rPr lang="en-US" sz="2800" dirty="0"/>
              <a:t> and </a:t>
            </a:r>
            <a:r>
              <a:rPr lang="en-US" sz="2800" dirty="0" err="1"/>
              <a:t>Bottou</a:t>
            </a:r>
            <a:r>
              <a:rPr lang="en-US" sz="2800" dirty="0"/>
              <a:t> invent “</a:t>
            </a:r>
            <a:r>
              <a:rPr lang="en-US" sz="2800" b="1" dirty="0"/>
              <a:t>Lush</a:t>
            </a:r>
            <a:r>
              <a:rPr lang="en-US" sz="2800" dirty="0"/>
              <a:t>” lisp-based simulator</a:t>
            </a:r>
            <a:br>
              <a:rPr lang="en-US" sz="2800" dirty="0"/>
            </a:br>
            <a:r>
              <a:rPr lang="en-US" sz="2800" dirty="0"/>
              <a:t>... it includes a </a:t>
            </a:r>
            <a:r>
              <a:rPr lang="en-US" sz="2800" dirty="0" err="1"/>
              <a:t>bprop</a:t>
            </a:r>
            <a:r>
              <a:rPr lang="en-US" sz="2800" dirty="0"/>
              <a:t> </a:t>
            </a:r>
            <a:r>
              <a:rPr lang="en-US" sz="2800" dirty="0" err="1"/>
              <a:t>autodifferentiator</a:t>
            </a:r>
            <a:r>
              <a:rPr lang="en-US" sz="2800" dirty="0"/>
              <a:t>.  But how to add new math?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BC0F5-CE8F-C91D-B505-667AF185694D}"/>
              </a:ext>
            </a:extLst>
          </p:cNvPr>
          <p:cNvSpPr txBox="1"/>
          <p:nvPr/>
        </p:nvSpPr>
        <p:spPr>
          <a:xfrm>
            <a:off x="174651" y="3870179"/>
            <a:ext cx="11878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But in 1991 </a:t>
            </a:r>
            <a:r>
              <a:rPr lang="en-US" sz="2800" b="1" dirty="0" err="1"/>
              <a:t>Lecun</a:t>
            </a:r>
            <a:r>
              <a:rPr lang="en-US" sz="2800" b="1" dirty="0"/>
              <a:t> and </a:t>
            </a:r>
            <a:r>
              <a:rPr lang="en-US" sz="2800" b="1" dirty="0" err="1"/>
              <a:t>Bottou</a:t>
            </a:r>
            <a:r>
              <a:rPr lang="en-US" sz="2800" b="1" dirty="0"/>
              <a:t> notice it can be done in a modular “framework".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C443C-71E2-67AD-1CDA-DF053134D010}"/>
              </a:ext>
            </a:extLst>
          </p:cNvPr>
          <p:cNvSpPr txBox="1"/>
          <p:nvPr/>
        </p:nvSpPr>
        <p:spPr>
          <a:xfrm>
            <a:off x="2665387" y="4698445"/>
            <a:ext cx="68970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This idea of modularity leads to the design of</a:t>
            </a:r>
            <a:br>
              <a:rPr lang="en-US" sz="2800" dirty="0"/>
            </a:br>
            <a:r>
              <a:rPr lang="en-US" sz="2800" dirty="0"/>
              <a:t>pluggable layers in deep learning systems:</a:t>
            </a:r>
            <a:br>
              <a:rPr lang="en-US" sz="2800" dirty="0"/>
            </a:br>
            <a:r>
              <a:rPr lang="en-US" sz="2800" b="1" dirty="0"/>
              <a:t>torch, caffe, </a:t>
            </a:r>
            <a:r>
              <a:rPr lang="en-US" sz="2800" b="1" dirty="0" err="1"/>
              <a:t>theano</a:t>
            </a:r>
            <a:r>
              <a:rPr lang="en-US" sz="2800" b="1" dirty="0"/>
              <a:t>, </a:t>
            </a:r>
            <a:r>
              <a:rPr lang="en-US" sz="2800" b="1" dirty="0" err="1"/>
              <a:t>pytorch</a:t>
            </a:r>
            <a:r>
              <a:rPr lang="en-US" sz="2800" b="1" dirty="0"/>
              <a:t>, </a:t>
            </a:r>
            <a:r>
              <a:rPr lang="en-US" sz="2800" b="1" dirty="0" err="1"/>
              <a:t>tensorflow</a:t>
            </a:r>
            <a:r>
              <a:rPr lang="en-US" sz="2800" b="1" dirty="0"/>
              <a:t>, etc</a:t>
            </a:r>
            <a:r>
              <a:rPr lang="en-US" sz="28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EDE6B-2E96-0689-C37A-26A5D74C26BE}"/>
              </a:ext>
            </a:extLst>
          </p:cNvPr>
          <p:cNvSpPr txBox="1"/>
          <p:nvPr/>
        </p:nvSpPr>
        <p:spPr>
          <a:xfrm>
            <a:off x="1974516" y="6316524"/>
            <a:ext cx="8837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Only 129 citations after 37 years, but huge practical impact </a:t>
            </a:r>
          </a:p>
        </p:txBody>
      </p:sp>
    </p:spTree>
    <p:extLst>
      <p:ext uri="{BB962C8B-B14F-4D97-AF65-F5344CB8AC3E}">
        <p14:creationId xmlns:p14="http://schemas.microsoft.com/office/powerpoint/2010/main" val="16138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884DF-372F-8A5A-FCD0-FB474CAB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to Know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C5324-98EA-AF9D-9B6C-821DDF1E1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McCoullough</a:t>
            </a:r>
            <a:r>
              <a:rPr lang="en-US" b="1" dirty="0"/>
              <a:t>-Pitts</a:t>
            </a:r>
            <a:r>
              <a:rPr lang="en-US" dirty="0"/>
              <a:t> neuron model (weighted sum then nonlinearity)</a:t>
            </a:r>
          </a:p>
          <a:p>
            <a:r>
              <a:rPr lang="en-US" b="1" dirty="0"/>
              <a:t>Binary logic</a:t>
            </a:r>
            <a:r>
              <a:rPr lang="en-US" dirty="0"/>
              <a:t> neural networks</a:t>
            </a:r>
          </a:p>
          <a:p>
            <a:pPr lvl="1"/>
            <a:r>
              <a:rPr lang="en-US" dirty="0"/>
              <a:t>The limitations of one neuron, and the power of two layers of neurons</a:t>
            </a:r>
          </a:p>
          <a:p>
            <a:r>
              <a:rPr lang="en-US" b="1" dirty="0"/>
              <a:t>Universal computations</a:t>
            </a:r>
          </a:p>
          <a:p>
            <a:pPr lvl="1"/>
            <a:r>
              <a:rPr lang="en-US" dirty="0" err="1">
                <a:highlight>
                  <a:srgbClr val="FFFF00"/>
                </a:highlight>
              </a:rPr>
              <a:t>Minksy</a:t>
            </a:r>
            <a:r>
              <a:rPr lang="en-US" dirty="0">
                <a:highlight>
                  <a:srgbClr val="FFFF00"/>
                </a:highlight>
              </a:rPr>
              <a:t> and </a:t>
            </a:r>
            <a:r>
              <a:rPr lang="en-US" dirty="0" err="1">
                <a:highlight>
                  <a:srgbClr val="FFFF00"/>
                </a:highlight>
              </a:rPr>
              <a:t>Papert’s</a:t>
            </a:r>
            <a:r>
              <a:rPr lang="en-US" dirty="0">
                <a:highlight>
                  <a:srgbClr val="FFFF00"/>
                </a:highlight>
              </a:rPr>
              <a:t> result: One neural layer cannot solve hard problems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Cybenko’s</a:t>
            </a:r>
            <a:r>
              <a:rPr lang="en-US" dirty="0"/>
              <a:t> and </a:t>
            </a:r>
            <a:r>
              <a:rPr lang="en-US" dirty="0" err="1"/>
              <a:t>Hornik’s</a:t>
            </a:r>
            <a:r>
              <a:rPr lang="en-US" dirty="0"/>
              <a:t> results: two layers of neurons can closely match </a:t>
            </a:r>
            <a:r>
              <a:rPr lang="en-US" b="1" dirty="0"/>
              <a:t>any</a:t>
            </a:r>
            <a:r>
              <a:rPr lang="en-US" dirty="0"/>
              <a:t> (continuous) function.  It is a universal model of computation.</a:t>
            </a:r>
          </a:p>
          <a:p>
            <a:r>
              <a:rPr lang="en-US" dirty="0" err="1"/>
              <a:t>Rumelhart</a:t>
            </a:r>
            <a:r>
              <a:rPr lang="en-US" dirty="0"/>
              <a:t>, Hinton, Williams 1986</a:t>
            </a:r>
          </a:p>
          <a:p>
            <a:pPr lvl="1"/>
            <a:r>
              <a:rPr lang="en-US" dirty="0"/>
              <a:t>Shows that </a:t>
            </a:r>
            <a:r>
              <a:rPr lang="en-US" b="1" dirty="0"/>
              <a:t>gradient descent</a:t>
            </a:r>
            <a:r>
              <a:rPr lang="en-US" dirty="0"/>
              <a:t> is a way to train hidden neuron layers</a:t>
            </a:r>
          </a:p>
          <a:p>
            <a:pPr lvl="1"/>
            <a:r>
              <a:rPr lang="en-US" dirty="0"/>
              <a:t>Outlines </a:t>
            </a:r>
            <a:r>
              <a:rPr lang="en-US" b="1" dirty="0"/>
              <a:t>backpropagation</a:t>
            </a:r>
            <a:r>
              <a:rPr lang="en-US" dirty="0"/>
              <a:t> algorithm (</a:t>
            </a:r>
            <a:r>
              <a:rPr lang="en-US" dirty="0">
                <a:highlight>
                  <a:srgbClr val="FFFF00"/>
                </a:highlight>
              </a:rPr>
              <a:t>today</a:t>
            </a:r>
            <a:r>
              <a:rPr lang="en-US" dirty="0"/>
              <a:t>)</a:t>
            </a:r>
          </a:p>
          <a:p>
            <a:r>
              <a:rPr lang="en-US" dirty="0" err="1"/>
              <a:t>Pytorch</a:t>
            </a:r>
            <a:r>
              <a:rPr lang="en-US" dirty="0"/>
              <a:t> tensors, </a:t>
            </a:r>
            <a:r>
              <a:rPr lang="en-US" dirty="0" err="1"/>
              <a:t>autograd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optimizers, modules</a:t>
            </a:r>
          </a:p>
        </p:txBody>
      </p:sp>
    </p:spTree>
    <p:extLst>
      <p:ext uri="{BB962C8B-B14F-4D97-AF65-F5344CB8AC3E}">
        <p14:creationId xmlns:p14="http://schemas.microsoft.com/office/powerpoint/2010/main" val="363274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5027-BB2C-D258-8FEA-E453AB0D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Bottou</a:t>
            </a:r>
            <a:r>
              <a:rPr lang="en-US" dirty="0"/>
              <a:t> was thinking about Modularity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FE123-CE94-36FB-4A6E-14F9DD2EB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2"/>
            <a:ext cx="10515600" cy="1003267"/>
          </a:xfrm>
        </p:spPr>
        <p:txBody>
          <a:bodyPr/>
          <a:lstStyle/>
          <a:p>
            <a:r>
              <a:rPr lang="en-US" dirty="0"/>
              <a:t>Components could have idiosyncratic update or gradient rules: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31AFC0-159E-3387-A474-4C835043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68557"/>
            <a:ext cx="2975186" cy="498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7DFDCE-3DEC-0CBE-6CE3-256466DED623}"/>
              </a:ext>
            </a:extLst>
          </p:cNvPr>
          <p:cNvSpPr txBox="1"/>
          <p:nvPr/>
        </p:nvSpPr>
        <p:spPr>
          <a:xfrm>
            <a:off x="838200" y="1606947"/>
            <a:ext cx="3447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“Time Delay Network”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7C84E-9F45-00DD-CEA8-E159D7843184}"/>
              </a:ext>
            </a:extLst>
          </p:cNvPr>
          <p:cNvSpPr txBox="1"/>
          <p:nvPr/>
        </p:nvSpPr>
        <p:spPr>
          <a:xfrm>
            <a:off x="4608409" y="1977172"/>
            <a:ext cx="6858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“K-Means” as minimum; “LVQ” as min-or-max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37D1AE-2DF4-BC4B-31E5-17FF4482D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041" y="2515097"/>
            <a:ext cx="5702300" cy="1574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3E8C0-A1FE-B83F-BF8E-6C71AAC04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106" y="4956311"/>
            <a:ext cx="3522655" cy="1733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5D407F-77A1-0C34-86EA-98BB04F5FBE5}"/>
              </a:ext>
            </a:extLst>
          </p:cNvPr>
          <p:cNvSpPr txBox="1"/>
          <p:nvPr/>
        </p:nvSpPr>
        <p:spPr>
          <a:xfrm>
            <a:off x="5144500" y="4370143"/>
            <a:ext cx="2361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Convolutions...</a:t>
            </a:r>
          </a:p>
        </p:txBody>
      </p:sp>
    </p:spTree>
    <p:extLst>
      <p:ext uri="{BB962C8B-B14F-4D97-AF65-F5344CB8AC3E}">
        <p14:creationId xmlns:p14="http://schemas.microsoft.com/office/powerpoint/2010/main" val="783079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7989-8A3D-E066-99A6-13915B05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Today, </a:t>
            </a:r>
            <a:r>
              <a:rPr lang="en-US" dirty="0" err="1"/>
              <a:t>pytorch</a:t>
            </a:r>
            <a:r>
              <a:rPr lang="en-US" dirty="0"/>
              <a:t> has two </a:t>
            </a:r>
            <a:r>
              <a:rPr lang="en-US" u="sng" dirty="0"/>
              <a:t>different</a:t>
            </a:r>
            <a:r>
              <a:rPr lang="en-US" dirty="0"/>
              <a:t> module systems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A17CB6-1730-74E6-9B63-5BDDA58EF4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05840"/>
                <a:ext cx="10515600" cy="58339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1. </a:t>
                </a:r>
                <a:r>
                  <a:rPr lang="en-US" b="1" dirty="0" err="1"/>
                  <a:t>torch.nn.module</a:t>
                </a:r>
                <a:r>
                  <a:rPr lang="en-US" b="1" dirty="0"/>
                  <a:t> </a:t>
                </a:r>
                <a:r>
                  <a:rPr lang="en-US" dirty="0"/>
                  <a:t>keeps track of learnable parameters for you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8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y = f(x)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theta = 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f.parameters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endParaRPr lang="en-US" sz="2800" b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2. </a:t>
                </a:r>
                <a:r>
                  <a:rPr lang="en-US" b="1" dirty="0" err="1"/>
                  <a:t>torch.autograd</a:t>
                </a:r>
                <a:r>
                  <a:rPr lang="en-US" b="1" dirty="0"/>
                  <a:t> </a:t>
                </a:r>
                <a:r>
                  <a:rPr lang="en-US" dirty="0"/>
                  <a:t>keeps track of differentiable computations for you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loss = sum([norm(y - f(x) for x, y in data])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grad = [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p.grad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p in </a:t>
                </a:r>
                <a:r>
                  <a:rPr lang="en-US" b="1" dirty="0" err="1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f.parameters</a:t>
                </a:r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()]</a:t>
                </a:r>
                <a:endParaRPr lang="en-US" sz="2800" b="1" dirty="0">
                  <a:solidFill>
                    <a:schemeClr val="accent5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A17CB6-1730-74E6-9B63-5BDDA58EF4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05840"/>
                <a:ext cx="10515600" cy="5833904"/>
              </a:xfrm>
              <a:blipFill>
                <a:blip r:embed="rId2"/>
                <a:stretch>
                  <a:fillRect l="-1206" t="-2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893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98CB5-7EDD-4B8C-BB89-EF013EAEC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 how it will work in 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FA3FC-9533-7750-7141-AA0E51E55A55}"/>
                  </a:ext>
                </a:extLst>
              </p:cNvPr>
              <p:cNvSpPr txBox="1"/>
              <p:nvPr/>
            </p:nvSpPr>
            <p:spPr>
              <a:xfrm>
                <a:off x="292249" y="1458660"/>
                <a:ext cx="6103620" cy="458497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1. Write down all the parameters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8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highlight>
                                    <a:srgbClr val="FFFF00"/>
                                  </a:highlight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8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2. Formulate a Loss (example)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800" i="1">
                                      <a:highlight>
                                        <a:srgbClr val="FFFF00"/>
                                      </a:highligh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3. Optimize it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BFA3FC-9533-7750-7141-AA0E51E55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49" y="1458660"/>
                <a:ext cx="6103620" cy="4584973"/>
              </a:xfrm>
              <a:prstGeom prst="rect">
                <a:avLst/>
              </a:prstGeom>
              <a:blipFill>
                <a:blip r:embed="rId2"/>
                <a:stretch>
                  <a:fillRect t="-1096" b="-16164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082204D-763F-65F3-2148-163D0D40A9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06541" y="1223684"/>
                <a:ext cx="5293210" cy="5294031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u="sng" dirty="0"/>
                  <a:t>You</a:t>
                </a:r>
                <a:r>
                  <a:rPr lang="en-US" dirty="0"/>
                  <a:t> write the code for your neural network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u="sng" dirty="0" err="1"/>
                  <a:t>Pytorch</a:t>
                </a:r>
                <a:r>
                  <a:rPr lang="en-US" dirty="0"/>
                  <a:t> can keep track of all the parameters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for you if you organize your code using </a:t>
                </a:r>
                <a:r>
                  <a:rPr lang="en-US" dirty="0" err="1"/>
                  <a:t>torch.nn.modules</a:t>
                </a:r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u="sng" dirty="0"/>
                  <a:t>You</a:t>
                </a:r>
                <a:r>
                  <a:rPr lang="en-US" dirty="0"/>
                  <a:t> write the code to calculate your loss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For optimization, </a:t>
                </a:r>
                <a:r>
                  <a:rPr lang="en-US" u="sng" dirty="0" err="1"/>
                  <a:t>Pytorch</a:t>
                </a:r>
                <a:r>
                  <a:rPr lang="en-US" dirty="0"/>
                  <a:t> can compute all the gradients for you if you use </a:t>
                </a:r>
                <a:r>
                  <a:rPr lang="en-US" dirty="0" err="1"/>
                  <a:t>autograd</a:t>
                </a:r>
                <a:r>
                  <a:rPr lang="en-US" dirty="0"/>
                  <a:t> (backward and grad)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082204D-763F-65F3-2148-163D0D40A9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06541" y="1223684"/>
                <a:ext cx="5293210" cy="5294031"/>
              </a:xfrm>
              <a:blipFill>
                <a:blip r:embed="rId3"/>
                <a:stretch>
                  <a:fillRect l="-2398" t="-2153" r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656024B-B4DB-0AC5-93BE-8C249CD5C8FA}"/>
              </a:ext>
            </a:extLst>
          </p:cNvPr>
          <p:cNvCxnSpPr>
            <a:cxnSpLocks/>
          </p:cNvCxnSpPr>
          <p:nvPr/>
        </p:nvCxnSpPr>
        <p:spPr>
          <a:xfrm flipH="1" flipV="1">
            <a:off x="5394960" y="2331720"/>
            <a:ext cx="1485900" cy="27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1ABC24-D727-FE82-041F-F7B1C2068D57}"/>
              </a:ext>
            </a:extLst>
          </p:cNvPr>
          <p:cNvCxnSpPr>
            <a:cxnSpLocks/>
          </p:cNvCxnSpPr>
          <p:nvPr/>
        </p:nvCxnSpPr>
        <p:spPr>
          <a:xfrm flipH="1">
            <a:off x="5394960" y="4251961"/>
            <a:ext cx="121158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EFBDB6-81CF-AD63-1479-051533820862}"/>
              </a:ext>
            </a:extLst>
          </p:cNvPr>
          <p:cNvCxnSpPr>
            <a:cxnSpLocks/>
          </p:cNvCxnSpPr>
          <p:nvPr/>
        </p:nvCxnSpPr>
        <p:spPr>
          <a:xfrm flipH="1">
            <a:off x="4640580" y="5372100"/>
            <a:ext cx="2240280" cy="2622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272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934C-8ED0-635E-27B3-8B72DB75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write the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7375D-2D16-2C2B-CC92-BD43A7656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write the network as the composition of functions f(g(h(x)))</a:t>
            </a:r>
          </a:p>
          <a:p>
            <a:pPr marL="0" indent="0">
              <a:buNone/>
            </a:pPr>
            <a:r>
              <a:rPr lang="en-US" sz="800" dirty="0"/>
              <a:t>	</a:t>
            </a:r>
          </a:p>
          <a:p>
            <a:pPr marL="0" indent="0">
              <a:buNone/>
            </a:pPr>
            <a:r>
              <a:rPr lang="en-US" dirty="0"/>
              <a:t>	For example: layer3(layer2(layer1(x)))</a:t>
            </a:r>
          </a:p>
          <a:p>
            <a:pPr marL="0" indent="0">
              <a:buNone/>
            </a:pPr>
            <a:r>
              <a:rPr lang="en-US" dirty="0"/>
              <a:t>	In </a:t>
            </a:r>
            <a:r>
              <a:rPr lang="en-US" dirty="0" err="1"/>
              <a:t>pytorch</a:t>
            </a:r>
            <a:r>
              <a:rPr lang="en-US" dirty="0"/>
              <a:t> it looks like this: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D9686DE-82CC-71A3-4D67-A7BF66AE8000}"/>
              </a:ext>
            </a:extLst>
          </p:cNvPr>
          <p:cNvGrpSpPr/>
          <p:nvPr/>
        </p:nvGrpSpPr>
        <p:grpSpPr>
          <a:xfrm>
            <a:off x="7449437" y="2016912"/>
            <a:ext cx="3147205" cy="663032"/>
            <a:chOff x="5849237" y="1917974"/>
            <a:chExt cx="3147205" cy="6630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146449-B60C-77EB-1B3D-BB2CC4988F0F}"/>
                </a:ext>
              </a:extLst>
            </p:cNvPr>
            <p:cNvGrpSpPr/>
            <p:nvPr/>
          </p:nvGrpSpPr>
          <p:grpSpPr>
            <a:xfrm>
              <a:off x="5849237" y="1938428"/>
              <a:ext cx="1032244" cy="642578"/>
              <a:chOff x="2409368" y="1049490"/>
              <a:chExt cx="1032244" cy="642578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C8F92F0-379F-C4E2-6F1F-F575E9FB57AD}"/>
                  </a:ext>
                </a:extLst>
              </p:cNvPr>
              <p:cNvSpPr/>
              <p:nvPr/>
            </p:nvSpPr>
            <p:spPr>
              <a:xfrm>
                <a:off x="2856154" y="1315697"/>
                <a:ext cx="90837" cy="9083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4D9D95A-4824-AE0D-73FA-712F6FA547B5}"/>
                  </a:ext>
                </a:extLst>
              </p:cNvPr>
              <p:cNvCxnSpPr>
                <a:cxnSpLocks/>
                <a:endCxn id="5" idx="1"/>
              </p:cNvCxnSpPr>
              <p:nvPr/>
            </p:nvCxnSpPr>
            <p:spPr>
              <a:xfrm>
                <a:off x="2414464" y="1094511"/>
                <a:ext cx="454993" cy="2344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CE628B93-2853-604D-92E3-6FAC114E7D3E}"/>
                  </a:ext>
                </a:extLst>
              </p:cNvPr>
              <p:cNvCxnSpPr>
                <a:cxnSpLocks/>
                <a:endCxn id="5" idx="3"/>
              </p:cNvCxnSpPr>
              <p:nvPr/>
            </p:nvCxnSpPr>
            <p:spPr>
              <a:xfrm flipV="1">
                <a:off x="2414464" y="1393231"/>
                <a:ext cx="454993" cy="25507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A730C5B0-1175-32D7-80C6-FFF7D545A23F}"/>
                  </a:ext>
                </a:extLst>
              </p:cNvPr>
              <p:cNvCxnSpPr>
                <a:cxnSpLocks/>
                <a:stCxn id="5" idx="6"/>
              </p:cNvCxnSpPr>
              <p:nvPr/>
            </p:nvCxnSpPr>
            <p:spPr>
              <a:xfrm flipV="1">
                <a:off x="2946992" y="1359253"/>
                <a:ext cx="487317" cy="18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4D97EB7-D577-FE3D-D530-B80CBF6C23F6}"/>
                  </a:ext>
                </a:extLst>
              </p:cNvPr>
              <p:cNvGrpSpPr/>
              <p:nvPr/>
            </p:nvGrpSpPr>
            <p:grpSpPr>
              <a:xfrm>
                <a:off x="2969978" y="1333447"/>
                <a:ext cx="55601" cy="55601"/>
                <a:chOff x="6839166" y="4810672"/>
                <a:chExt cx="1006803" cy="1006803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EED4DAB-8073-0B3F-C4FE-C92F41A44EE9}"/>
                    </a:ext>
                  </a:extLst>
                </p:cNvPr>
                <p:cNvSpPr/>
                <p:nvPr/>
              </p:nvSpPr>
              <p:spPr>
                <a:xfrm>
                  <a:off x="6839166" y="4810672"/>
                  <a:ext cx="1006803" cy="100680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Elbow Connector 26">
                  <a:extLst>
                    <a:ext uri="{FF2B5EF4-FFF2-40B4-BE49-F238E27FC236}">
                      <a16:creationId xmlns:a16="http://schemas.microsoft.com/office/drawing/2014/main" id="{517F0BBA-0649-2EF5-4813-83B4809BB266}"/>
                    </a:ext>
                  </a:extLst>
                </p:cNvPr>
                <p:cNvCxnSpPr/>
                <p:nvPr/>
              </p:nvCxnSpPr>
              <p:spPr>
                <a:xfrm flipV="1">
                  <a:off x="6902286" y="5154374"/>
                  <a:ext cx="851407" cy="320807"/>
                </a:xfrm>
                <a:prstGeom prst="bentConnector3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6229A433-336E-363B-4217-766D8CD21D3E}"/>
                  </a:ext>
                </a:extLst>
              </p:cNvPr>
              <p:cNvCxnSpPr>
                <a:cxnSpLocks/>
                <a:endCxn id="5" idx="2"/>
              </p:cNvCxnSpPr>
              <p:nvPr/>
            </p:nvCxnSpPr>
            <p:spPr>
              <a:xfrm flipV="1">
                <a:off x="2409368" y="1361116"/>
                <a:ext cx="446786" cy="90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80AFF19-4CDD-433F-85F6-A35F871E8084}"/>
                  </a:ext>
                </a:extLst>
              </p:cNvPr>
              <p:cNvSpPr/>
              <p:nvPr/>
            </p:nvSpPr>
            <p:spPr>
              <a:xfrm>
                <a:off x="2859971" y="1049490"/>
                <a:ext cx="90837" cy="9083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CB597C8C-3559-91CC-2E89-50B7034580E5}"/>
                  </a:ext>
                </a:extLst>
              </p:cNvPr>
              <p:cNvCxnSpPr>
                <a:cxnSpLocks/>
                <a:endCxn id="11" idx="4"/>
              </p:cNvCxnSpPr>
              <p:nvPr/>
            </p:nvCxnSpPr>
            <p:spPr>
              <a:xfrm flipV="1">
                <a:off x="2409368" y="1140327"/>
                <a:ext cx="496022" cy="5049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16E0603-A453-6699-1EFC-6E37CCC363EA}"/>
                  </a:ext>
                </a:extLst>
              </p:cNvPr>
              <p:cNvCxnSpPr>
                <a:cxnSpLocks/>
                <a:endCxn id="11" idx="3"/>
              </p:cNvCxnSpPr>
              <p:nvPr/>
            </p:nvCxnSpPr>
            <p:spPr>
              <a:xfrm flipV="1">
                <a:off x="2418281" y="1127024"/>
                <a:ext cx="454993" cy="25507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33A25824-B852-B25C-29BB-18B24A8F5AA3}"/>
                  </a:ext>
                </a:extLst>
              </p:cNvPr>
              <p:cNvCxnSpPr>
                <a:cxnSpLocks/>
                <a:stCxn id="11" idx="6"/>
              </p:cNvCxnSpPr>
              <p:nvPr/>
            </p:nvCxnSpPr>
            <p:spPr>
              <a:xfrm flipV="1">
                <a:off x="2950809" y="1093046"/>
                <a:ext cx="487317" cy="18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75B0D45-FE4E-F4D2-D6A9-55E5AED7A06A}"/>
                  </a:ext>
                </a:extLst>
              </p:cNvPr>
              <p:cNvSpPr/>
              <p:nvPr/>
            </p:nvSpPr>
            <p:spPr>
              <a:xfrm>
                <a:off x="2973795" y="1067240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Elbow Connector 15">
                <a:extLst>
                  <a:ext uri="{FF2B5EF4-FFF2-40B4-BE49-F238E27FC236}">
                    <a16:creationId xmlns:a16="http://schemas.microsoft.com/office/drawing/2014/main" id="{3FBBDF5F-A166-5EAD-F6CC-36195315BD5B}"/>
                  </a:ext>
                </a:extLst>
              </p:cNvPr>
              <p:cNvCxnSpPr/>
              <p:nvPr/>
            </p:nvCxnSpPr>
            <p:spPr>
              <a:xfrm flipV="1">
                <a:off x="2977281" y="1086221"/>
                <a:ext cx="47019" cy="17717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E94D7C82-74FE-168D-7629-674E5814879D}"/>
                  </a:ext>
                </a:extLst>
              </p:cNvPr>
              <p:cNvCxnSpPr>
                <a:cxnSpLocks/>
                <a:endCxn id="11" idx="2"/>
              </p:cNvCxnSpPr>
              <p:nvPr/>
            </p:nvCxnSpPr>
            <p:spPr>
              <a:xfrm flipV="1">
                <a:off x="2413185" y="1094909"/>
                <a:ext cx="446786" cy="90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6CD3F30-EE20-86FF-F01C-25004F84F758}"/>
                  </a:ext>
                </a:extLst>
              </p:cNvPr>
              <p:cNvSpPr/>
              <p:nvPr/>
            </p:nvSpPr>
            <p:spPr>
              <a:xfrm>
                <a:off x="2863457" y="1601231"/>
                <a:ext cx="90837" cy="9083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3BA788A5-00B8-AC87-AB69-E947902B4183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>
                <a:off x="2421767" y="1380045"/>
                <a:ext cx="454993" cy="2344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181C701-259F-2B4E-0051-8FE467510F45}"/>
                  </a:ext>
                </a:extLst>
              </p:cNvPr>
              <p:cNvCxnSpPr>
                <a:cxnSpLocks/>
                <a:endCxn id="18" idx="0"/>
              </p:cNvCxnSpPr>
              <p:nvPr/>
            </p:nvCxnSpPr>
            <p:spPr>
              <a:xfrm>
                <a:off x="2454727" y="1069169"/>
                <a:ext cx="454149" cy="53206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A8D2160-6B91-C1A6-7095-45104B7521EB}"/>
                  </a:ext>
                </a:extLst>
              </p:cNvPr>
              <p:cNvCxnSpPr>
                <a:cxnSpLocks/>
                <a:stCxn id="18" idx="6"/>
              </p:cNvCxnSpPr>
              <p:nvPr/>
            </p:nvCxnSpPr>
            <p:spPr>
              <a:xfrm flipV="1">
                <a:off x="2954295" y="1644786"/>
                <a:ext cx="487317" cy="18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C4F1F80F-BFBF-E123-9234-521E4E01D0BD}"/>
                  </a:ext>
                </a:extLst>
              </p:cNvPr>
              <p:cNvGrpSpPr/>
              <p:nvPr/>
            </p:nvGrpSpPr>
            <p:grpSpPr>
              <a:xfrm>
                <a:off x="2977281" y="1618981"/>
                <a:ext cx="55601" cy="55601"/>
                <a:chOff x="6839166" y="4810672"/>
                <a:chExt cx="1006803" cy="1006803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E6F8D1B-D7D2-CAB4-E214-D6D4CEA10679}"/>
                    </a:ext>
                  </a:extLst>
                </p:cNvPr>
                <p:cNvSpPr/>
                <p:nvPr/>
              </p:nvSpPr>
              <p:spPr>
                <a:xfrm>
                  <a:off x="6839166" y="4810672"/>
                  <a:ext cx="1006803" cy="100680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5" name="Elbow Connector 24">
                  <a:extLst>
                    <a:ext uri="{FF2B5EF4-FFF2-40B4-BE49-F238E27FC236}">
                      <a16:creationId xmlns:a16="http://schemas.microsoft.com/office/drawing/2014/main" id="{8AC62B87-C9C4-3CAC-A73F-40F8D8179509}"/>
                    </a:ext>
                  </a:extLst>
                </p:cNvPr>
                <p:cNvCxnSpPr/>
                <p:nvPr/>
              </p:nvCxnSpPr>
              <p:spPr>
                <a:xfrm flipV="1">
                  <a:off x="6902286" y="5154374"/>
                  <a:ext cx="851407" cy="320807"/>
                </a:xfrm>
                <a:prstGeom prst="bentConnector3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249DA438-54F1-6CA3-1F93-3C1742688A2C}"/>
                  </a:ext>
                </a:extLst>
              </p:cNvPr>
              <p:cNvCxnSpPr>
                <a:cxnSpLocks/>
                <a:endCxn id="18" idx="2"/>
              </p:cNvCxnSpPr>
              <p:nvPr/>
            </p:nvCxnSpPr>
            <p:spPr>
              <a:xfrm flipV="1">
                <a:off x="2416671" y="1646650"/>
                <a:ext cx="446786" cy="90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2B5331C-B36B-7ADB-DB27-38ED82A1D45F}"/>
                </a:ext>
              </a:extLst>
            </p:cNvPr>
            <p:cNvGrpSpPr/>
            <p:nvPr/>
          </p:nvGrpSpPr>
          <p:grpSpPr>
            <a:xfrm>
              <a:off x="6916645" y="1929500"/>
              <a:ext cx="1032244" cy="642578"/>
              <a:chOff x="2409368" y="1049490"/>
              <a:chExt cx="1032244" cy="642578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CBD788E-6AA3-6992-B4F8-01896111E11F}"/>
                  </a:ext>
                </a:extLst>
              </p:cNvPr>
              <p:cNvSpPr/>
              <p:nvPr/>
            </p:nvSpPr>
            <p:spPr>
              <a:xfrm>
                <a:off x="2856154" y="1315697"/>
                <a:ext cx="90837" cy="9083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A2B0B903-5AE2-7045-FE04-CDDE49D7C7DE}"/>
                  </a:ext>
                </a:extLst>
              </p:cNvPr>
              <p:cNvCxnSpPr>
                <a:cxnSpLocks/>
                <a:endCxn id="29" idx="1"/>
              </p:cNvCxnSpPr>
              <p:nvPr/>
            </p:nvCxnSpPr>
            <p:spPr>
              <a:xfrm>
                <a:off x="2414464" y="1094511"/>
                <a:ext cx="454993" cy="2344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3A8F5E3-78AA-7F73-6783-4A7C515166EC}"/>
                  </a:ext>
                </a:extLst>
              </p:cNvPr>
              <p:cNvCxnSpPr>
                <a:cxnSpLocks/>
                <a:endCxn id="29" idx="3"/>
              </p:cNvCxnSpPr>
              <p:nvPr/>
            </p:nvCxnSpPr>
            <p:spPr>
              <a:xfrm flipV="1">
                <a:off x="2414464" y="1393231"/>
                <a:ext cx="454993" cy="25507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F36238AF-DB6A-1839-A190-C531D07E8E08}"/>
                  </a:ext>
                </a:extLst>
              </p:cNvPr>
              <p:cNvCxnSpPr>
                <a:cxnSpLocks/>
                <a:stCxn id="29" idx="6"/>
              </p:cNvCxnSpPr>
              <p:nvPr/>
            </p:nvCxnSpPr>
            <p:spPr>
              <a:xfrm flipV="1">
                <a:off x="2946992" y="1359253"/>
                <a:ext cx="487317" cy="18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E7EA4DB-8C5E-EB05-DA75-90A20E0BC954}"/>
                  </a:ext>
                </a:extLst>
              </p:cNvPr>
              <p:cNvGrpSpPr/>
              <p:nvPr/>
            </p:nvGrpSpPr>
            <p:grpSpPr>
              <a:xfrm>
                <a:off x="2969978" y="1333447"/>
                <a:ext cx="55601" cy="55601"/>
                <a:chOff x="6839166" y="4810672"/>
                <a:chExt cx="1006803" cy="1006803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E1B0F6B-2D74-E440-18DA-E02D4DCD50FF}"/>
                    </a:ext>
                  </a:extLst>
                </p:cNvPr>
                <p:cNvSpPr/>
                <p:nvPr/>
              </p:nvSpPr>
              <p:spPr>
                <a:xfrm>
                  <a:off x="6839166" y="4810672"/>
                  <a:ext cx="1006803" cy="100680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Elbow Connector 50">
                  <a:extLst>
                    <a:ext uri="{FF2B5EF4-FFF2-40B4-BE49-F238E27FC236}">
                      <a16:creationId xmlns:a16="http://schemas.microsoft.com/office/drawing/2014/main" id="{D87908A3-3D75-4AF7-BC70-FF83821E5BFF}"/>
                    </a:ext>
                  </a:extLst>
                </p:cNvPr>
                <p:cNvCxnSpPr/>
                <p:nvPr/>
              </p:nvCxnSpPr>
              <p:spPr>
                <a:xfrm flipV="1">
                  <a:off x="6902286" y="5154374"/>
                  <a:ext cx="851407" cy="320807"/>
                </a:xfrm>
                <a:prstGeom prst="bentConnector3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B4947B7-CE36-9547-295D-CE27EEE43C9D}"/>
                  </a:ext>
                </a:extLst>
              </p:cNvPr>
              <p:cNvCxnSpPr>
                <a:cxnSpLocks/>
                <a:endCxn id="29" idx="2"/>
              </p:cNvCxnSpPr>
              <p:nvPr/>
            </p:nvCxnSpPr>
            <p:spPr>
              <a:xfrm flipV="1">
                <a:off x="2409368" y="1361116"/>
                <a:ext cx="446786" cy="90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3322FA4-DC55-F751-DF27-FF3F050BEBDB}"/>
                  </a:ext>
                </a:extLst>
              </p:cNvPr>
              <p:cNvSpPr/>
              <p:nvPr/>
            </p:nvSpPr>
            <p:spPr>
              <a:xfrm>
                <a:off x="2859971" y="1049490"/>
                <a:ext cx="90837" cy="9083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E3062C18-E430-80F4-DB34-A698AFB06B64}"/>
                  </a:ext>
                </a:extLst>
              </p:cNvPr>
              <p:cNvCxnSpPr>
                <a:cxnSpLocks/>
                <a:endCxn id="35" idx="4"/>
              </p:cNvCxnSpPr>
              <p:nvPr/>
            </p:nvCxnSpPr>
            <p:spPr>
              <a:xfrm flipV="1">
                <a:off x="2409368" y="1140327"/>
                <a:ext cx="496022" cy="5049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A9023168-6EB2-2D8D-382A-34721BB05890}"/>
                  </a:ext>
                </a:extLst>
              </p:cNvPr>
              <p:cNvCxnSpPr>
                <a:cxnSpLocks/>
                <a:endCxn id="35" idx="3"/>
              </p:cNvCxnSpPr>
              <p:nvPr/>
            </p:nvCxnSpPr>
            <p:spPr>
              <a:xfrm flipV="1">
                <a:off x="2418281" y="1127024"/>
                <a:ext cx="454993" cy="25507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7F2BA4E-34F6-0A1D-03AE-96A49EDB38ED}"/>
                  </a:ext>
                </a:extLst>
              </p:cNvPr>
              <p:cNvCxnSpPr>
                <a:cxnSpLocks/>
                <a:stCxn id="35" idx="6"/>
              </p:cNvCxnSpPr>
              <p:nvPr/>
            </p:nvCxnSpPr>
            <p:spPr>
              <a:xfrm flipV="1">
                <a:off x="2950809" y="1093046"/>
                <a:ext cx="487317" cy="18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8A84CC1-26AA-7A62-7984-8734C165E2F9}"/>
                  </a:ext>
                </a:extLst>
              </p:cNvPr>
              <p:cNvSpPr/>
              <p:nvPr/>
            </p:nvSpPr>
            <p:spPr>
              <a:xfrm>
                <a:off x="2973795" y="1067240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Elbow Connector 39">
                <a:extLst>
                  <a:ext uri="{FF2B5EF4-FFF2-40B4-BE49-F238E27FC236}">
                    <a16:creationId xmlns:a16="http://schemas.microsoft.com/office/drawing/2014/main" id="{EF711381-18A3-8401-EE9C-971A6066FFAA}"/>
                  </a:ext>
                </a:extLst>
              </p:cNvPr>
              <p:cNvCxnSpPr/>
              <p:nvPr/>
            </p:nvCxnSpPr>
            <p:spPr>
              <a:xfrm flipV="1">
                <a:off x="2977281" y="1086221"/>
                <a:ext cx="47019" cy="17717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AFC3BF81-2923-ABCE-A700-FAAA9EF4ADB3}"/>
                  </a:ext>
                </a:extLst>
              </p:cNvPr>
              <p:cNvCxnSpPr>
                <a:cxnSpLocks/>
                <a:endCxn id="35" idx="2"/>
              </p:cNvCxnSpPr>
              <p:nvPr/>
            </p:nvCxnSpPr>
            <p:spPr>
              <a:xfrm flipV="1">
                <a:off x="2413185" y="1094909"/>
                <a:ext cx="446786" cy="90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0EC9F5C-D38E-D033-280E-7E59C54AFECD}"/>
                  </a:ext>
                </a:extLst>
              </p:cNvPr>
              <p:cNvSpPr/>
              <p:nvPr/>
            </p:nvSpPr>
            <p:spPr>
              <a:xfrm>
                <a:off x="2863457" y="1601231"/>
                <a:ext cx="90837" cy="9083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513DEC57-41A7-7B57-B7BE-2B6931A7367B}"/>
                  </a:ext>
                </a:extLst>
              </p:cNvPr>
              <p:cNvCxnSpPr>
                <a:cxnSpLocks/>
                <a:endCxn id="42" idx="1"/>
              </p:cNvCxnSpPr>
              <p:nvPr/>
            </p:nvCxnSpPr>
            <p:spPr>
              <a:xfrm>
                <a:off x="2421767" y="1380045"/>
                <a:ext cx="454993" cy="2344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1098CBD0-A8E2-9D5A-BCC6-970AAB8BC4B1}"/>
                  </a:ext>
                </a:extLst>
              </p:cNvPr>
              <p:cNvCxnSpPr>
                <a:cxnSpLocks/>
                <a:endCxn id="42" idx="0"/>
              </p:cNvCxnSpPr>
              <p:nvPr/>
            </p:nvCxnSpPr>
            <p:spPr>
              <a:xfrm>
                <a:off x="2454727" y="1069169"/>
                <a:ext cx="454149" cy="53206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24796D8-DB50-F0A7-9C4E-A056D2EDF716}"/>
                  </a:ext>
                </a:extLst>
              </p:cNvPr>
              <p:cNvCxnSpPr>
                <a:cxnSpLocks/>
                <a:stCxn id="42" idx="6"/>
              </p:cNvCxnSpPr>
              <p:nvPr/>
            </p:nvCxnSpPr>
            <p:spPr>
              <a:xfrm flipV="1">
                <a:off x="2954295" y="1644786"/>
                <a:ext cx="487317" cy="18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122398DB-3351-B861-B2DA-855CCAF80B9B}"/>
                  </a:ext>
                </a:extLst>
              </p:cNvPr>
              <p:cNvGrpSpPr/>
              <p:nvPr/>
            </p:nvGrpSpPr>
            <p:grpSpPr>
              <a:xfrm>
                <a:off x="2977281" y="1618981"/>
                <a:ext cx="55601" cy="55601"/>
                <a:chOff x="6839166" y="4810672"/>
                <a:chExt cx="1006803" cy="100680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EF6516F-5835-5E1D-B64E-67A3E4748E59}"/>
                    </a:ext>
                  </a:extLst>
                </p:cNvPr>
                <p:cNvSpPr/>
                <p:nvPr/>
              </p:nvSpPr>
              <p:spPr>
                <a:xfrm>
                  <a:off x="6839166" y="4810672"/>
                  <a:ext cx="1006803" cy="100680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Elbow Connector 48">
                  <a:extLst>
                    <a:ext uri="{FF2B5EF4-FFF2-40B4-BE49-F238E27FC236}">
                      <a16:creationId xmlns:a16="http://schemas.microsoft.com/office/drawing/2014/main" id="{46428DB9-913E-4A13-F538-00104696A3A6}"/>
                    </a:ext>
                  </a:extLst>
                </p:cNvPr>
                <p:cNvCxnSpPr/>
                <p:nvPr/>
              </p:nvCxnSpPr>
              <p:spPr>
                <a:xfrm flipV="1">
                  <a:off x="6902286" y="5154374"/>
                  <a:ext cx="851407" cy="320807"/>
                </a:xfrm>
                <a:prstGeom prst="bentConnector3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3DA913B8-9BBA-3E5B-5D84-05C793C7F464}"/>
                  </a:ext>
                </a:extLst>
              </p:cNvPr>
              <p:cNvCxnSpPr>
                <a:cxnSpLocks/>
                <a:endCxn id="42" idx="2"/>
              </p:cNvCxnSpPr>
              <p:nvPr/>
            </p:nvCxnSpPr>
            <p:spPr>
              <a:xfrm flipV="1">
                <a:off x="2416671" y="1646650"/>
                <a:ext cx="446786" cy="90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E4D522C-BF1C-310E-3689-8FE343EDF762}"/>
                </a:ext>
              </a:extLst>
            </p:cNvPr>
            <p:cNvGrpSpPr/>
            <p:nvPr/>
          </p:nvGrpSpPr>
          <p:grpSpPr>
            <a:xfrm>
              <a:off x="7964198" y="1917974"/>
              <a:ext cx="1032244" cy="642578"/>
              <a:chOff x="2409368" y="1049490"/>
              <a:chExt cx="1032244" cy="64257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CFDFD1C4-861E-E482-067C-74CC65AA98C6}"/>
                  </a:ext>
                </a:extLst>
              </p:cNvPr>
              <p:cNvSpPr/>
              <p:nvPr/>
            </p:nvSpPr>
            <p:spPr>
              <a:xfrm>
                <a:off x="2856154" y="1315697"/>
                <a:ext cx="90837" cy="9083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1E90784D-2793-06A1-C999-8EEB9F454545}"/>
                  </a:ext>
                </a:extLst>
              </p:cNvPr>
              <p:cNvCxnSpPr>
                <a:cxnSpLocks/>
                <a:endCxn id="53" idx="1"/>
              </p:cNvCxnSpPr>
              <p:nvPr/>
            </p:nvCxnSpPr>
            <p:spPr>
              <a:xfrm>
                <a:off x="2414464" y="1094511"/>
                <a:ext cx="454993" cy="2344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32217685-8224-DF5C-8E15-75D14478BE18}"/>
                  </a:ext>
                </a:extLst>
              </p:cNvPr>
              <p:cNvCxnSpPr>
                <a:cxnSpLocks/>
                <a:endCxn id="53" idx="3"/>
              </p:cNvCxnSpPr>
              <p:nvPr/>
            </p:nvCxnSpPr>
            <p:spPr>
              <a:xfrm flipV="1">
                <a:off x="2414464" y="1393231"/>
                <a:ext cx="454993" cy="25507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20E4C8DF-25E1-05DF-68F9-061BF807B0A5}"/>
                  </a:ext>
                </a:extLst>
              </p:cNvPr>
              <p:cNvCxnSpPr>
                <a:cxnSpLocks/>
                <a:stCxn id="53" idx="6"/>
              </p:cNvCxnSpPr>
              <p:nvPr/>
            </p:nvCxnSpPr>
            <p:spPr>
              <a:xfrm flipV="1">
                <a:off x="2946992" y="1359253"/>
                <a:ext cx="487317" cy="18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F966FF54-FB91-A4DE-BE92-17D21B9F1012}"/>
                  </a:ext>
                </a:extLst>
              </p:cNvPr>
              <p:cNvGrpSpPr/>
              <p:nvPr/>
            </p:nvGrpSpPr>
            <p:grpSpPr>
              <a:xfrm>
                <a:off x="2969978" y="1333447"/>
                <a:ext cx="55601" cy="55601"/>
                <a:chOff x="6839166" y="4810672"/>
                <a:chExt cx="1006803" cy="1006803"/>
              </a:xfrm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D70BD05-4716-B106-C862-C7CF8949ED12}"/>
                    </a:ext>
                  </a:extLst>
                </p:cNvPr>
                <p:cNvSpPr/>
                <p:nvPr/>
              </p:nvSpPr>
              <p:spPr>
                <a:xfrm>
                  <a:off x="6839166" y="4810672"/>
                  <a:ext cx="1006803" cy="100680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5" name="Elbow Connector 74">
                  <a:extLst>
                    <a:ext uri="{FF2B5EF4-FFF2-40B4-BE49-F238E27FC236}">
                      <a16:creationId xmlns:a16="http://schemas.microsoft.com/office/drawing/2014/main" id="{8D944938-45C7-2A17-B46A-A1290F365A9F}"/>
                    </a:ext>
                  </a:extLst>
                </p:cNvPr>
                <p:cNvCxnSpPr/>
                <p:nvPr/>
              </p:nvCxnSpPr>
              <p:spPr>
                <a:xfrm flipV="1">
                  <a:off x="6902286" y="5154374"/>
                  <a:ext cx="851407" cy="320807"/>
                </a:xfrm>
                <a:prstGeom prst="bentConnector3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E0C44107-BF5E-C8FA-6C85-68F3CDD192BA}"/>
                  </a:ext>
                </a:extLst>
              </p:cNvPr>
              <p:cNvCxnSpPr>
                <a:cxnSpLocks/>
                <a:endCxn id="53" idx="2"/>
              </p:cNvCxnSpPr>
              <p:nvPr/>
            </p:nvCxnSpPr>
            <p:spPr>
              <a:xfrm flipV="1">
                <a:off x="2409368" y="1361116"/>
                <a:ext cx="446786" cy="90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BA06375-824A-DEB7-D376-49F62530F684}"/>
                  </a:ext>
                </a:extLst>
              </p:cNvPr>
              <p:cNvSpPr/>
              <p:nvPr/>
            </p:nvSpPr>
            <p:spPr>
              <a:xfrm>
                <a:off x="2859971" y="1049490"/>
                <a:ext cx="90837" cy="9083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C725144D-8E88-2941-DAC6-CE1CB875E885}"/>
                  </a:ext>
                </a:extLst>
              </p:cNvPr>
              <p:cNvCxnSpPr>
                <a:cxnSpLocks/>
                <a:endCxn id="59" idx="4"/>
              </p:cNvCxnSpPr>
              <p:nvPr/>
            </p:nvCxnSpPr>
            <p:spPr>
              <a:xfrm flipV="1">
                <a:off x="2409368" y="1140327"/>
                <a:ext cx="496022" cy="50499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A28FBFA5-DF22-543D-AC46-3B863D1061F6}"/>
                  </a:ext>
                </a:extLst>
              </p:cNvPr>
              <p:cNvCxnSpPr>
                <a:cxnSpLocks/>
                <a:endCxn id="59" idx="3"/>
              </p:cNvCxnSpPr>
              <p:nvPr/>
            </p:nvCxnSpPr>
            <p:spPr>
              <a:xfrm flipV="1">
                <a:off x="2418281" y="1127024"/>
                <a:ext cx="454993" cy="25507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1580CB7C-3751-5BE8-C8FB-2BF887DBE485}"/>
                  </a:ext>
                </a:extLst>
              </p:cNvPr>
              <p:cNvCxnSpPr>
                <a:cxnSpLocks/>
                <a:stCxn id="59" idx="6"/>
              </p:cNvCxnSpPr>
              <p:nvPr/>
            </p:nvCxnSpPr>
            <p:spPr>
              <a:xfrm flipV="1">
                <a:off x="2950809" y="1093046"/>
                <a:ext cx="487317" cy="18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D9E9043-3D48-FBE3-C758-7DD7F5353E26}"/>
                  </a:ext>
                </a:extLst>
              </p:cNvPr>
              <p:cNvSpPr/>
              <p:nvPr/>
            </p:nvSpPr>
            <p:spPr>
              <a:xfrm>
                <a:off x="2973795" y="1067240"/>
                <a:ext cx="55601" cy="5560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Elbow Connector 63">
                <a:extLst>
                  <a:ext uri="{FF2B5EF4-FFF2-40B4-BE49-F238E27FC236}">
                    <a16:creationId xmlns:a16="http://schemas.microsoft.com/office/drawing/2014/main" id="{C440A2C4-5DD5-5077-887A-B9F629D4F9AF}"/>
                  </a:ext>
                </a:extLst>
              </p:cNvPr>
              <p:cNvCxnSpPr/>
              <p:nvPr/>
            </p:nvCxnSpPr>
            <p:spPr>
              <a:xfrm flipV="1">
                <a:off x="2977281" y="1086221"/>
                <a:ext cx="47019" cy="17717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80AC1119-2315-4509-0623-AF2EDE598002}"/>
                  </a:ext>
                </a:extLst>
              </p:cNvPr>
              <p:cNvCxnSpPr>
                <a:cxnSpLocks/>
                <a:endCxn id="59" idx="2"/>
              </p:cNvCxnSpPr>
              <p:nvPr/>
            </p:nvCxnSpPr>
            <p:spPr>
              <a:xfrm flipV="1">
                <a:off x="2413185" y="1094909"/>
                <a:ext cx="446786" cy="90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1B759A3-8E0E-880D-9558-0B2F34FE5E38}"/>
                  </a:ext>
                </a:extLst>
              </p:cNvPr>
              <p:cNvSpPr/>
              <p:nvPr/>
            </p:nvSpPr>
            <p:spPr>
              <a:xfrm>
                <a:off x="2863457" y="1601231"/>
                <a:ext cx="90837" cy="9083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DBD39BA4-4A73-4B71-D6AF-78A728585077}"/>
                  </a:ext>
                </a:extLst>
              </p:cNvPr>
              <p:cNvCxnSpPr>
                <a:cxnSpLocks/>
                <a:endCxn id="66" idx="1"/>
              </p:cNvCxnSpPr>
              <p:nvPr/>
            </p:nvCxnSpPr>
            <p:spPr>
              <a:xfrm>
                <a:off x="2421767" y="1380045"/>
                <a:ext cx="454993" cy="2344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E824A08E-CE4C-EE14-E099-133901A35996}"/>
                  </a:ext>
                </a:extLst>
              </p:cNvPr>
              <p:cNvCxnSpPr>
                <a:cxnSpLocks/>
                <a:endCxn id="66" idx="0"/>
              </p:cNvCxnSpPr>
              <p:nvPr/>
            </p:nvCxnSpPr>
            <p:spPr>
              <a:xfrm>
                <a:off x="2454727" y="1069169"/>
                <a:ext cx="454149" cy="53206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4940D8E2-0085-5952-DA54-E4C04019731F}"/>
                  </a:ext>
                </a:extLst>
              </p:cNvPr>
              <p:cNvCxnSpPr>
                <a:cxnSpLocks/>
                <a:stCxn id="66" idx="6"/>
              </p:cNvCxnSpPr>
              <p:nvPr/>
            </p:nvCxnSpPr>
            <p:spPr>
              <a:xfrm flipV="1">
                <a:off x="2954295" y="1644786"/>
                <a:ext cx="487317" cy="186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27573F0-B7F7-DCA8-1379-AC3FAB1992A4}"/>
                  </a:ext>
                </a:extLst>
              </p:cNvPr>
              <p:cNvGrpSpPr/>
              <p:nvPr/>
            </p:nvGrpSpPr>
            <p:grpSpPr>
              <a:xfrm>
                <a:off x="2977281" y="1618981"/>
                <a:ext cx="55601" cy="55601"/>
                <a:chOff x="6839166" y="4810672"/>
                <a:chExt cx="1006803" cy="1006803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9152AB34-CB65-219B-471C-87304F7E1B44}"/>
                    </a:ext>
                  </a:extLst>
                </p:cNvPr>
                <p:cNvSpPr/>
                <p:nvPr/>
              </p:nvSpPr>
              <p:spPr>
                <a:xfrm>
                  <a:off x="6839166" y="4810672"/>
                  <a:ext cx="1006803" cy="100680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3" name="Elbow Connector 72">
                  <a:extLst>
                    <a:ext uri="{FF2B5EF4-FFF2-40B4-BE49-F238E27FC236}">
                      <a16:creationId xmlns:a16="http://schemas.microsoft.com/office/drawing/2014/main" id="{A870E01A-729C-C31F-2418-EA0A2E56ADBF}"/>
                    </a:ext>
                  </a:extLst>
                </p:cNvPr>
                <p:cNvCxnSpPr/>
                <p:nvPr/>
              </p:nvCxnSpPr>
              <p:spPr>
                <a:xfrm flipV="1">
                  <a:off x="6902286" y="5154374"/>
                  <a:ext cx="851407" cy="320807"/>
                </a:xfrm>
                <a:prstGeom prst="bentConnector3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8EDB6A50-5632-A2DC-8044-BD4E394BD362}"/>
                  </a:ext>
                </a:extLst>
              </p:cNvPr>
              <p:cNvCxnSpPr>
                <a:cxnSpLocks/>
                <a:endCxn id="66" idx="2"/>
              </p:cNvCxnSpPr>
              <p:nvPr/>
            </p:nvCxnSpPr>
            <p:spPr>
              <a:xfrm flipV="1">
                <a:off x="2416671" y="1646650"/>
                <a:ext cx="446786" cy="90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F8B7AD77-5467-199B-E0DB-0FD128629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209" y="3377137"/>
            <a:ext cx="7998795" cy="264939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8A441941-2214-D4C9-8178-D80D1B7EB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209" y="6166551"/>
            <a:ext cx="4623776" cy="35437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3FC88F5D-6BD6-37A7-CC9E-82871CE8613A}"/>
              </a:ext>
            </a:extLst>
          </p:cNvPr>
          <p:cNvSpPr txBox="1"/>
          <p:nvPr/>
        </p:nvSpPr>
        <p:spPr>
          <a:xfrm>
            <a:off x="123181" y="3611880"/>
            <a:ext cx="17250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Sequential</a:t>
            </a:r>
            <a:br>
              <a:rPr lang="en-US" sz="2800" dirty="0"/>
            </a:br>
            <a:r>
              <a:rPr lang="en-US" sz="2800" dirty="0"/>
              <a:t>composes</a:t>
            </a:r>
            <a:br>
              <a:rPr lang="en-US" sz="2800" dirty="0"/>
            </a:br>
            <a:r>
              <a:rPr lang="en-US" sz="2800" dirty="0"/>
              <a:t>functions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2394B95-0728-134F-E181-C3A0B9F08B35}"/>
              </a:ext>
            </a:extLst>
          </p:cNvPr>
          <p:cNvSpPr txBox="1"/>
          <p:nvPr/>
        </p:nvSpPr>
        <p:spPr>
          <a:xfrm>
            <a:off x="138074" y="5334029"/>
            <a:ext cx="16591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It makes a</a:t>
            </a:r>
            <a:br>
              <a:rPr lang="en-US" sz="2800" dirty="0"/>
            </a:br>
            <a:r>
              <a:rPr lang="en-US" sz="2800" dirty="0"/>
              <a:t>callable</a:t>
            </a:r>
            <a:br>
              <a:rPr lang="en-US" sz="2800" dirty="0"/>
            </a:br>
            <a:r>
              <a:rPr lang="en-US" sz="2800" dirty="0"/>
              <a:t>function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9938709-5E0E-A313-0878-6CFF098D80AD}"/>
              </a:ext>
            </a:extLst>
          </p:cNvPr>
          <p:cNvCxnSpPr>
            <a:cxnSpLocks/>
            <a:stCxn id="79" idx="3"/>
          </p:cNvCxnSpPr>
          <p:nvPr/>
        </p:nvCxnSpPr>
        <p:spPr>
          <a:xfrm>
            <a:off x="1848205" y="4304378"/>
            <a:ext cx="1010004" cy="1761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CC40D97-E78B-EA46-9EBD-738F80243CB6}"/>
              </a:ext>
            </a:extLst>
          </p:cNvPr>
          <p:cNvCxnSpPr>
            <a:cxnSpLocks/>
            <a:stCxn id="80" idx="3"/>
            <a:endCxn id="78" idx="1"/>
          </p:cNvCxnSpPr>
          <p:nvPr/>
        </p:nvCxnSpPr>
        <p:spPr>
          <a:xfrm>
            <a:off x="1797182" y="6026527"/>
            <a:ext cx="1061027" cy="3172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890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E668-9C92-7FED-53C2-BBE8FE05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Pytorch</a:t>
            </a:r>
            <a:r>
              <a:rPr lang="en-US" dirty="0"/>
              <a:t> keeps track of the parameters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735DF8-643B-0037-AE72-04C6F75BC74A}"/>
              </a:ext>
            </a:extLst>
          </p:cNvPr>
          <p:cNvSpPr txBox="1">
            <a:spLocks/>
          </p:cNvSpPr>
          <p:nvPr/>
        </p:nvSpPr>
        <p:spPr>
          <a:xfrm>
            <a:off x="838200" y="6153945"/>
            <a:ext cx="10515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https://</a:t>
            </a:r>
            <a:r>
              <a:rPr lang="en-US" sz="3200" dirty="0" err="1"/>
              <a:t>bit.ly</a:t>
            </a:r>
            <a:r>
              <a:rPr lang="en-US" sz="3200" dirty="0"/>
              <a:t>/howto-pytorch-4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0A0F99-CD1B-9729-A98C-AABA4769E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58" y="1479118"/>
            <a:ext cx="7998795" cy="2649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F444C8-8B40-5047-E2A7-3A42B5FA4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58" y="4620290"/>
            <a:ext cx="4623776" cy="3543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17DEE3-624A-3AE2-0FD6-8813C3FC2B16}"/>
                  </a:ext>
                </a:extLst>
              </p:cNvPr>
              <p:cNvSpPr txBox="1"/>
              <p:nvPr/>
            </p:nvSpPr>
            <p:spPr>
              <a:xfrm>
                <a:off x="5348803" y="4424284"/>
                <a:ext cx="33261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3600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17DEE3-624A-3AE2-0FD6-8813C3FC2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803" y="4424284"/>
                <a:ext cx="3326130" cy="646331"/>
              </a:xfrm>
              <a:prstGeom prst="rect">
                <a:avLst/>
              </a:prstGeom>
              <a:blipFill>
                <a:blip r:embed="rId4"/>
                <a:stretch>
                  <a:fillRect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07F606B-5279-B410-3E30-AD9E823D5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018" y="5392162"/>
            <a:ext cx="2679700" cy="4402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6BD867-5EFB-F1CC-F062-9C352220A5AD}"/>
              </a:ext>
            </a:extLst>
          </p:cNvPr>
          <p:cNvSpPr txBox="1"/>
          <p:nvPr/>
        </p:nvSpPr>
        <p:spPr>
          <a:xfrm>
            <a:off x="8578215" y="2111315"/>
            <a:ext cx="3326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Defining a neural network function using modules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C901C-B67A-AEE4-3695-A105F539B2D3}"/>
              </a:ext>
            </a:extLst>
          </p:cNvPr>
          <p:cNvSpPr txBox="1"/>
          <p:nvPr/>
        </p:nvSpPr>
        <p:spPr>
          <a:xfrm>
            <a:off x="8509335" y="4509218"/>
            <a:ext cx="33261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mlp</a:t>
            </a:r>
            <a:r>
              <a:rPr lang="en-US" sz="2800" dirty="0"/>
              <a:t> is a function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but it has parameters</a:t>
            </a:r>
          </a:p>
        </p:txBody>
      </p:sp>
    </p:spTree>
    <p:extLst>
      <p:ext uri="{BB962C8B-B14F-4D97-AF65-F5344CB8AC3E}">
        <p14:creationId xmlns:p14="http://schemas.microsoft.com/office/powerpoint/2010/main" val="3314048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934C-8ED0-635E-27B3-8B72DB75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write the loss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7375D-2D16-2C2B-CC92-BD43A7656D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Usually, you need a function that </a:t>
                </a:r>
                <a:r>
                  <a:rPr lang="en-US" b="1" dirty="0"/>
                  <a:t>imitates</a:t>
                </a:r>
                <a:r>
                  <a:rPr lang="en-US" dirty="0"/>
                  <a:t> a set of examples.</a:t>
                </a:r>
              </a:p>
              <a:p>
                <a:pPr marL="0" indent="0">
                  <a:buNone/>
                </a:pPr>
                <a:r>
                  <a:rPr lang="en-US" sz="800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	For 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, ...</a:t>
                </a:r>
              </a:p>
              <a:p>
                <a:pPr marL="0" indent="0">
                  <a:buNone/>
                </a:pPr>
                <a:r>
                  <a:rPr lang="en-US" dirty="0"/>
                  <a:t>	(where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be </a:t>
                </a:r>
                <a:r>
                  <a:rPr lang="en-US" b="1" dirty="0"/>
                  <a:t>vectors</a:t>
                </a:r>
                <a:r>
                  <a:rPr lang="en-US" dirty="0"/>
                  <a:t> in the general case.)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are various similarity scores that can be used for a numeric loss.</a:t>
                </a:r>
              </a:p>
              <a:p>
                <a:pPr marL="0" indent="0">
                  <a:buNone/>
                </a:pPr>
                <a:r>
                  <a:rPr lang="en-US" dirty="0"/>
                  <a:t>	For example: “Mean Square Error” loss to minimize vector distances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Or “Cross Entropy” loss when vector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probability 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𝑖𝑐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7375D-2D16-2C2B-CC92-BD43A7656D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53" r="-362" b="-3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338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A598-3C8F-C2CD-736F-3154B8A8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synthetic “data set”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2ADF5-81D2-EBA7-40E5-1F3384824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879" y="1183342"/>
            <a:ext cx="7150100" cy="3708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3F2BE8-2772-5EDA-0E8E-DC6FDEBDAC0B}"/>
                  </a:ext>
                </a:extLst>
              </p:cNvPr>
              <p:cNvSpPr txBox="1"/>
              <p:nvPr/>
            </p:nvSpPr>
            <p:spPr>
              <a:xfrm>
                <a:off x="1290445" y="5413048"/>
                <a:ext cx="1040361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For every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we have a target number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that is 0 or 1</a:t>
                </a:r>
                <a:br>
                  <a:rPr lang="en-US" sz="2800" dirty="0"/>
                </a:br>
                <a:r>
                  <a:rPr lang="en-US" sz="2800" dirty="0"/>
                  <a:t>(which we have colored black or white)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3F2BE8-2772-5EDA-0E8E-DC6FDEBDA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445" y="5413048"/>
                <a:ext cx="10403617" cy="954107"/>
              </a:xfrm>
              <a:prstGeom prst="rect">
                <a:avLst/>
              </a:prstGeom>
              <a:blipFill>
                <a:blip r:embed="rId3"/>
                <a:stretch>
                  <a:fillRect l="-732" t="-7895" r="-73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9F1C2B-9116-528F-AA55-CCCDB7478D89}"/>
              </a:ext>
            </a:extLst>
          </p:cNvPr>
          <p:cNvCxnSpPr>
            <a:cxnSpLocks/>
          </p:cNvCxnSpPr>
          <p:nvPr/>
        </p:nvCxnSpPr>
        <p:spPr>
          <a:xfrm flipH="1" flipV="1">
            <a:off x="3406140" y="4304378"/>
            <a:ext cx="1097280" cy="1108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79F09A-A646-4416-35EA-0EF8107E98CF}"/>
              </a:ext>
            </a:extLst>
          </p:cNvPr>
          <p:cNvCxnSpPr>
            <a:cxnSpLocks/>
          </p:cNvCxnSpPr>
          <p:nvPr/>
        </p:nvCxnSpPr>
        <p:spPr>
          <a:xfrm flipH="1" flipV="1">
            <a:off x="4229100" y="4114800"/>
            <a:ext cx="274320" cy="12982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153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934C-8ED0-635E-27B3-8B72DB75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Pytorch</a:t>
            </a:r>
            <a:r>
              <a:rPr lang="en-US" dirty="0"/>
              <a:t> computes the derivatives for you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2C360-29B0-8040-F0C3-EE88DD3290D8}"/>
              </a:ext>
            </a:extLst>
          </p:cNvPr>
          <p:cNvSpPr txBox="1">
            <a:spLocks/>
          </p:cNvSpPr>
          <p:nvPr/>
        </p:nvSpPr>
        <p:spPr>
          <a:xfrm>
            <a:off x="838200" y="6153945"/>
            <a:ext cx="10515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https://</a:t>
            </a:r>
            <a:r>
              <a:rPr lang="en-US" sz="3200" dirty="0" err="1"/>
              <a:t>bit.ly</a:t>
            </a:r>
            <a:r>
              <a:rPr lang="en-US" sz="3200" dirty="0"/>
              <a:t>/howto-pytorch-4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0A503-CCE8-B11E-DFB3-CD207EAC6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0" y="1370965"/>
            <a:ext cx="8181739" cy="41160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3C2252-BCF0-7D2A-2BC1-ACEA224151A8}"/>
              </a:ext>
            </a:extLst>
          </p:cNvPr>
          <p:cNvSpPr txBox="1"/>
          <p:nvPr/>
        </p:nvSpPr>
        <p:spPr>
          <a:xfrm>
            <a:off x="8728209" y="1189753"/>
            <a:ext cx="262559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Run the 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C2353-2C8D-C0EE-7C6E-D4EAF8ED6116}"/>
              </a:ext>
            </a:extLst>
          </p:cNvPr>
          <p:cNvSpPr txBox="1"/>
          <p:nvPr/>
        </p:nvSpPr>
        <p:spPr>
          <a:xfrm>
            <a:off x="8625809" y="1925788"/>
            <a:ext cx="272799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Compute the loss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0026E-6819-5DBC-6F60-DBF49BE655E6}"/>
              </a:ext>
            </a:extLst>
          </p:cNvPr>
          <p:cNvSpPr txBox="1"/>
          <p:nvPr/>
        </p:nvSpPr>
        <p:spPr>
          <a:xfrm>
            <a:off x="8319969" y="2629028"/>
            <a:ext cx="3240695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Do all the derivatives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3FA596-1F32-4B56-17F8-B7944632CD82}"/>
              </a:ext>
            </a:extLst>
          </p:cNvPr>
          <p:cNvSpPr txBox="1"/>
          <p:nvPr/>
        </p:nvSpPr>
        <p:spPr>
          <a:xfrm>
            <a:off x="8051178" y="3424297"/>
            <a:ext cx="3778277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Each network parameter</a:t>
            </a:r>
            <a:br>
              <a:rPr lang="en-US" sz="2800" dirty="0"/>
            </a:br>
            <a:r>
              <a:rPr lang="en-US" sz="2800" dirty="0"/>
              <a:t>now has a “grad” field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40B35F-BF6A-2793-470A-E369AA9972D7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4229099" y="1451363"/>
            <a:ext cx="4499110" cy="3734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4EE32F-CB28-2B07-027D-60EC0955FEFE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926580" y="2187398"/>
            <a:ext cx="16992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5F7135-6851-7DB7-D5CA-BA238D88034F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2697480" y="2623051"/>
            <a:ext cx="5622489" cy="2675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986B1B-F61F-2257-EFA2-6D319947E903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6807360" y="3076911"/>
            <a:ext cx="1243818" cy="8244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685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D9DBB-D956-E892-8172-15500853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an MLP from data: a </a:t>
            </a:r>
            <a:r>
              <a:rPr lang="en-US" dirty="0" err="1"/>
              <a:t>pytorch</a:t>
            </a:r>
            <a:r>
              <a:rPr lang="en-US" dirty="0"/>
              <a:t> training loop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BE255-9563-53CD-1A16-8B2757A01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946852"/>
            <a:ext cx="8425754" cy="4964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C0F2B2-FDDA-BAFA-CDC8-05B1681AEBCA}"/>
              </a:ext>
            </a:extLst>
          </p:cNvPr>
          <p:cNvSpPr txBox="1"/>
          <p:nvPr/>
        </p:nvSpPr>
        <p:spPr>
          <a:xfrm>
            <a:off x="8989639" y="1664077"/>
            <a:ext cx="2822439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Take a moment</a:t>
            </a:r>
            <a:br>
              <a:rPr lang="en-US" sz="2800" dirty="0"/>
            </a:br>
            <a:r>
              <a:rPr lang="en-US" sz="2800" dirty="0"/>
              <a:t>to read it: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Can you recognize</a:t>
            </a:r>
            <a:br>
              <a:rPr lang="en-US" sz="2800" dirty="0"/>
            </a:br>
            <a:r>
              <a:rPr lang="en-US" sz="2800" dirty="0"/>
              <a:t> all the steps?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C091A3-BE03-64DD-6A19-4C62F1AD70E4}"/>
              </a:ext>
            </a:extLst>
          </p:cNvPr>
          <p:cNvSpPr txBox="1">
            <a:spLocks/>
          </p:cNvSpPr>
          <p:nvPr/>
        </p:nvSpPr>
        <p:spPr>
          <a:xfrm>
            <a:off x="838200" y="6153945"/>
            <a:ext cx="10515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https://</a:t>
            </a:r>
            <a:r>
              <a:rPr lang="en-US" sz="3200" dirty="0" err="1"/>
              <a:t>bit.ly</a:t>
            </a:r>
            <a:r>
              <a:rPr lang="en-US" sz="3200" dirty="0"/>
              <a:t>/howto-pytorch-4</a:t>
            </a:r>
          </a:p>
        </p:txBody>
      </p:sp>
    </p:spTree>
    <p:extLst>
      <p:ext uri="{BB962C8B-B14F-4D97-AF65-F5344CB8AC3E}">
        <p14:creationId xmlns:p14="http://schemas.microsoft.com/office/powerpoint/2010/main" val="1157226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E159-A044-E2E9-961C-0030A419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notebook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36956-C891-5518-907F-214E2D47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8880"/>
            <a:ext cx="10515600" cy="400849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(End-to-end demonstrations of small MLP training)</a:t>
            </a:r>
          </a:p>
        </p:txBody>
      </p:sp>
    </p:spTree>
    <p:extLst>
      <p:ext uri="{BB962C8B-B14F-4D97-AF65-F5344CB8AC3E}">
        <p14:creationId xmlns:p14="http://schemas.microsoft.com/office/powerpoint/2010/main" val="376523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46EFA-1B7D-1759-B872-3B8A3703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Gradient Descent and Multilayer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99F37-FF78-0520-5B7A-399AEB327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gradient descent for two variables.</a:t>
            </a:r>
          </a:p>
          <a:p>
            <a:pPr lvl="1"/>
            <a:r>
              <a:rPr lang="en-US" dirty="0"/>
              <a:t>Gradient descent on the chalkboard.</a:t>
            </a:r>
          </a:p>
          <a:p>
            <a:pPr lvl="1"/>
            <a:r>
              <a:rPr lang="en-US" dirty="0"/>
              <a:t>How gradient descent looks in </a:t>
            </a:r>
            <a:r>
              <a:rPr lang="en-US" dirty="0" err="1"/>
              <a:t>pytorch</a:t>
            </a:r>
            <a:r>
              <a:rPr lang="en-US" dirty="0"/>
              <a:t>.</a:t>
            </a:r>
          </a:p>
          <a:p>
            <a:r>
              <a:rPr lang="en-US" dirty="0"/>
              <a:t>From Single Neurons to Multi-Layer </a:t>
            </a:r>
            <a:r>
              <a:rPr lang="en-US" dirty="0" err="1"/>
              <a:t>Perceptrons</a:t>
            </a:r>
            <a:endParaRPr lang="en-US" dirty="0"/>
          </a:p>
          <a:p>
            <a:pPr lvl="1"/>
            <a:r>
              <a:rPr lang="en-US" dirty="0"/>
              <a:t>Looking at a single layer using linear algebra notation</a:t>
            </a:r>
          </a:p>
          <a:p>
            <a:pPr lvl="1"/>
            <a:r>
              <a:rPr lang="en-US" dirty="0"/>
              <a:t>Remember: how many layers to make a universal approximator?</a:t>
            </a:r>
          </a:p>
          <a:p>
            <a:pPr lvl="1"/>
            <a:r>
              <a:rPr lang="en-US" dirty="0"/>
              <a:t>Chaining layers together to make an MLP</a:t>
            </a:r>
          </a:p>
          <a:p>
            <a:pPr lvl="1"/>
            <a:r>
              <a:rPr lang="en-US" dirty="0"/>
              <a:t>How to train an MLP, and how it looks in </a:t>
            </a:r>
            <a:r>
              <a:rPr lang="en-US" dirty="0" err="1"/>
              <a:t>pytorch</a:t>
            </a:r>
            <a:endParaRPr lang="en-US" dirty="0"/>
          </a:p>
          <a:p>
            <a:r>
              <a:rPr lang="en-US" dirty="0" err="1"/>
              <a:t>Bottou’s</a:t>
            </a:r>
            <a:r>
              <a:rPr lang="en-US" dirty="0"/>
              <a:t> 1991 idea: modularity</a:t>
            </a:r>
          </a:p>
          <a:p>
            <a:pPr lvl="1"/>
            <a:r>
              <a:rPr lang="en-US" dirty="0"/>
              <a:t>Modern </a:t>
            </a:r>
            <a:r>
              <a:rPr lang="en-US" dirty="0" err="1"/>
              <a:t>pytorch</a:t>
            </a:r>
            <a:r>
              <a:rPr lang="en-US" dirty="0"/>
              <a:t> has </a:t>
            </a:r>
            <a:r>
              <a:rPr lang="en-US" u="sng" dirty="0"/>
              <a:t>two</a:t>
            </a:r>
            <a:r>
              <a:rPr lang="en-US" dirty="0"/>
              <a:t> different module systems</a:t>
            </a:r>
          </a:p>
          <a:p>
            <a:r>
              <a:rPr lang="en-US" dirty="0"/>
              <a:t>The </a:t>
            </a:r>
            <a:r>
              <a:rPr lang="en-US" dirty="0" err="1"/>
              <a:t>torch.nn.module</a:t>
            </a:r>
            <a:r>
              <a:rPr lang="en-US" dirty="0"/>
              <a:t> notebook.</a:t>
            </a:r>
          </a:p>
          <a:p>
            <a:pPr lvl="1"/>
            <a:r>
              <a:rPr lang="en-US" dirty="0"/>
              <a:t>Getting practice using </a:t>
            </a:r>
            <a:r>
              <a:rPr lang="en-US" dirty="0" err="1"/>
              <a:t>pytorch</a:t>
            </a:r>
            <a:r>
              <a:rPr lang="en-US" dirty="0"/>
              <a:t> to train an MLP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81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4E159-A044-E2E9-961C-0030A4195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36956-C891-5518-907F-214E2D470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8880"/>
            <a:ext cx="10515600" cy="400849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Backpropagation</a:t>
            </a:r>
          </a:p>
        </p:txBody>
      </p:sp>
    </p:spTree>
    <p:extLst>
      <p:ext uri="{BB962C8B-B14F-4D97-AF65-F5344CB8AC3E}">
        <p14:creationId xmlns:p14="http://schemas.microsoft.com/office/powerpoint/2010/main" val="96898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A0BC-161E-66BD-0E09-1C9DE8910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Calculus Warmup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36231E-9977-980A-CD31-C6DAFC786E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Ordinary optimization</a:t>
                </a:r>
              </a:p>
              <a:p>
                <a:pPr lvl="1"/>
                <a:r>
                  <a:rPr lang="en-US" dirty="0"/>
                  <a:t>Parameters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loss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.  Goal is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minimizes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For example</a:t>
                </a:r>
              </a:p>
              <a:p>
                <a:pPr lvl="1"/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To minimize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dirty="0"/>
                  <a:t>, we take the derivatives and set them to zero</a:t>
                </a:r>
              </a:p>
              <a:p>
                <a:pPr lvl="1"/>
                <a:r>
                  <a:rPr lang="en-US" dirty="0"/>
                  <a:t>Let’s do that on the whiteboard.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36231E-9977-980A-CD31-C6DAFC786E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4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C7E9E-860B-D9C8-97AF-9CEA49E4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a function numerically</a:t>
            </a:r>
          </a:p>
        </p:txBody>
      </p:sp>
      <p:pic>
        <p:nvPicPr>
          <p:cNvPr id="1026" name="Picture 2" descr="3D plot">
            <a:extLst>
              <a:ext uri="{FF2B5EF4-FFF2-40B4-BE49-F238E27FC236}">
                <a16:creationId xmlns:a16="http://schemas.microsoft.com/office/drawing/2014/main" id="{97090FF4-9EDC-700D-3462-79BAED77DC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02" y="1071540"/>
            <a:ext cx="3248748" cy="26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2AAA75-5A2B-065D-209F-B03963A9AD7E}"/>
                  </a:ext>
                </a:extLst>
              </p:cNvPr>
              <p:cNvSpPr txBox="1"/>
              <p:nvPr/>
            </p:nvSpPr>
            <p:spPr>
              <a:xfrm>
                <a:off x="6259682" y="1183342"/>
                <a:ext cx="36319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2AAA75-5A2B-065D-209F-B03963A9A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682" y="1183342"/>
                <a:ext cx="363198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ontour plot">
            <a:extLst>
              <a:ext uri="{FF2B5EF4-FFF2-40B4-BE49-F238E27FC236}">
                <a16:creationId xmlns:a16="http://schemas.microsoft.com/office/drawing/2014/main" id="{BF21B9D6-CF48-BE13-32D5-BDDF44E04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14" y="3864872"/>
            <a:ext cx="2672125" cy="277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lot">
            <a:extLst>
              <a:ext uri="{FF2B5EF4-FFF2-40B4-BE49-F238E27FC236}">
                <a16:creationId xmlns:a16="http://schemas.microsoft.com/office/drawing/2014/main" id="{C2A2C2CE-5AF5-4412-384D-C0D20C742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76" y="3864872"/>
            <a:ext cx="2785838" cy="285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gral curves">
            <a:extLst>
              <a:ext uri="{FF2B5EF4-FFF2-40B4-BE49-F238E27FC236}">
                <a16:creationId xmlns:a16="http://schemas.microsoft.com/office/drawing/2014/main" id="{E132D47C-41E6-CE0D-E432-552F06218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751" y="3864872"/>
            <a:ext cx="2785838" cy="285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7251DA-927E-86FA-BECE-D22E8DFFAEB7}"/>
                  </a:ext>
                </a:extLst>
              </p:cNvPr>
              <p:cNvSpPr txBox="1"/>
              <p:nvPr/>
            </p:nvSpPr>
            <p:spPr>
              <a:xfrm>
                <a:off x="5798618" y="1895888"/>
                <a:ext cx="2124348" cy="794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7251DA-927E-86FA-BECE-D22E8DFFA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618" y="1895888"/>
                <a:ext cx="2124348" cy="794641"/>
              </a:xfrm>
              <a:prstGeom prst="rect">
                <a:avLst/>
              </a:prstGeom>
              <a:blipFill>
                <a:blip r:embed="rId7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443293-B4F9-9BAD-DB0A-87EADCAEEB99}"/>
                  </a:ext>
                </a:extLst>
              </p:cNvPr>
              <p:cNvSpPr txBox="1"/>
              <p:nvPr/>
            </p:nvSpPr>
            <p:spPr>
              <a:xfrm>
                <a:off x="8451407" y="1895953"/>
                <a:ext cx="2552924" cy="794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443293-B4F9-9BAD-DB0A-87EADCAEE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407" y="1895953"/>
                <a:ext cx="2552924" cy="794576"/>
              </a:xfrm>
              <a:prstGeom prst="rect">
                <a:avLst/>
              </a:prstGeom>
              <a:blipFill>
                <a:blip r:embed="rId8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458269-B445-C5BF-6725-D4EF54064E09}"/>
                  </a:ext>
                </a:extLst>
              </p:cNvPr>
              <p:cNvSpPr txBox="1"/>
              <p:nvPr/>
            </p:nvSpPr>
            <p:spPr>
              <a:xfrm>
                <a:off x="6497419" y="2952530"/>
                <a:ext cx="37426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2400" dirty="0"/>
                  <a:t>]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458269-B445-C5BF-6725-D4EF54064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419" y="2952530"/>
                <a:ext cx="3742664" cy="461665"/>
              </a:xfrm>
              <a:prstGeom prst="rect">
                <a:avLst/>
              </a:prstGeom>
              <a:blipFill>
                <a:blip r:embed="rId9"/>
                <a:stretch>
                  <a:fillRect l="-338" t="-8108" r="-168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CAF176-54FB-8B6E-31D6-D680377E88B3}"/>
                  </a:ext>
                </a:extLst>
              </p:cNvPr>
              <p:cNvSpPr txBox="1"/>
              <p:nvPr/>
            </p:nvSpPr>
            <p:spPr>
              <a:xfrm>
                <a:off x="1707914" y="3495540"/>
                <a:ext cx="8801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CAF176-54FB-8B6E-31D6-D680377E8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914" y="3495540"/>
                <a:ext cx="8801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A26894-54B3-9F0A-516A-80683E3E5B0C}"/>
                  </a:ext>
                </a:extLst>
              </p:cNvPr>
              <p:cNvSpPr txBox="1"/>
              <p:nvPr/>
            </p:nvSpPr>
            <p:spPr>
              <a:xfrm>
                <a:off x="5133556" y="3495540"/>
                <a:ext cx="731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AA26894-54B3-9F0A-516A-80683E3E5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556" y="3495540"/>
                <a:ext cx="731520" cy="369332"/>
              </a:xfrm>
              <a:prstGeom prst="rect">
                <a:avLst/>
              </a:prstGeom>
              <a:blipFill>
                <a:blip r:embed="rId11"/>
                <a:stretch>
                  <a:fillRect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D83C4A-EE57-9598-3E10-B2F7FCB27EE5}"/>
                  </a:ext>
                </a:extLst>
              </p:cNvPr>
              <p:cNvSpPr txBox="1"/>
              <p:nvPr/>
            </p:nvSpPr>
            <p:spPr>
              <a:xfrm>
                <a:off x="8533747" y="3500333"/>
                <a:ext cx="731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6D83C4A-EE57-9598-3E10-B2F7FCB27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47" y="3500333"/>
                <a:ext cx="73152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08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72C9-1025-A65A-52D3-C9D4EA7D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Descent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2A255-A39F-4779-3A8F-1A06206CD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6129" y="840178"/>
                <a:ext cx="3849579" cy="272571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Start with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Alter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Repeat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A2A255-A39F-4779-3A8F-1A06206CD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129" y="840178"/>
                <a:ext cx="3849579" cy="2725718"/>
              </a:xfrm>
              <a:blipFill>
                <a:blip r:embed="rId2"/>
                <a:stretch>
                  <a:fillRect l="-3289" t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BA141A-DD0F-91DB-6009-E38C83A9D3E6}"/>
              </a:ext>
            </a:extLst>
          </p:cNvPr>
          <p:cNvSpPr txBox="1">
            <a:spLocks/>
          </p:cNvSpPr>
          <p:nvPr/>
        </p:nvSpPr>
        <p:spPr>
          <a:xfrm>
            <a:off x="838200" y="6153945"/>
            <a:ext cx="105156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https://</a:t>
            </a:r>
            <a:r>
              <a:rPr lang="en-US" dirty="0" err="1"/>
              <a:t>bit.ly</a:t>
            </a:r>
            <a:r>
              <a:rPr lang="en-US" dirty="0"/>
              <a:t>/howto-pytorch-3</a:t>
            </a:r>
          </a:p>
        </p:txBody>
      </p:sp>
      <p:pic>
        <p:nvPicPr>
          <p:cNvPr id="7" name="Picture 8" descr="Integral curves">
            <a:extLst>
              <a:ext uri="{FF2B5EF4-FFF2-40B4-BE49-F238E27FC236}">
                <a16:creationId xmlns:a16="http://schemas.microsoft.com/office/drawing/2014/main" id="{47113915-F0C7-B154-A67F-51C8913EA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9" y="3565896"/>
            <a:ext cx="2785838" cy="285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53F375-FE7C-6DCD-9256-1656398D928D}"/>
                  </a:ext>
                </a:extLst>
              </p:cNvPr>
              <p:cNvSpPr txBox="1"/>
              <p:nvPr/>
            </p:nvSpPr>
            <p:spPr>
              <a:xfrm>
                <a:off x="960866" y="3196564"/>
                <a:ext cx="7315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53F375-FE7C-6DCD-9256-1656398D9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866" y="3196564"/>
                <a:ext cx="7315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B8C2836-B87E-46E2-7CEF-926C5A3FAF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708" y="1880944"/>
            <a:ext cx="7137400" cy="40386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F1B9D2-65EC-357F-E268-D1136978AF74}"/>
              </a:ext>
            </a:extLst>
          </p:cNvPr>
          <p:cNvGrpSpPr/>
          <p:nvPr/>
        </p:nvGrpSpPr>
        <p:grpSpPr>
          <a:xfrm>
            <a:off x="3234690" y="932746"/>
            <a:ext cx="3796983" cy="1026374"/>
            <a:chOff x="3234690" y="932746"/>
            <a:chExt cx="3796983" cy="102637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1187254-A42A-44BF-9D35-C6430EBB56CB}"/>
                    </a:ext>
                  </a:extLst>
                </p:cNvPr>
                <p:cNvSpPr txBox="1"/>
                <p:nvPr/>
              </p:nvSpPr>
              <p:spPr>
                <a:xfrm>
                  <a:off x="5160327" y="932746"/>
                  <a:ext cx="1871346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is the</a:t>
                  </a:r>
                  <a:br>
                    <a:rPr lang="en-US" sz="2400" dirty="0"/>
                  </a:br>
                  <a:r>
                    <a:rPr lang="en-US" sz="2400" dirty="0"/>
                    <a:t>learning rate!</a:t>
                  </a: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1187254-A42A-44BF-9D35-C6430EBB56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0327" y="932746"/>
                  <a:ext cx="1871346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4730" t="-4545" r="-4730"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751304A-8F78-BF17-165F-AF9AB56650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4690" y="1232061"/>
              <a:ext cx="2228850" cy="72705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84051-B359-4771-E543-E5E46CA51D60}"/>
              </a:ext>
            </a:extLst>
          </p:cNvPr>
          <p:cNvCxnSpPr>
            <a:cxnSpLocks/>
          </p:cNvCxnSpPr>
          <p:nvPr/>
        </p:nvCxnSpPr>
        <p:spPr>
          <a:xfrm>
            <a:off x="4572000" y="1110013"/>
            <a:ext cx="1885950" cy="13817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EF57EA-41C7-4B33-8242-3DC5823CFEAD}"/>
              </a:ext>
            </a:extLst>
          </p:cNvPr>
          <p:cNvGrpSpPr/>
          <p:nvPr/>
        </p:nvGrpSpPr>
        <p:grpSpPr>
          <a:xfrm>
            <a:off x="3067593" y="1546871"/>
            <a:ext cx="3660869" cy="3327423"/>
            <a:chOff x="3067593" y="1546871"/>
            <a:chExt cx="3660869" cy="332742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01CCB26-C739-7BE7-E9F4-D69503719171}"/>
                </a:ext>
              </a:extLst>
            </p:cNvPr>
            <p:cNvCxnSpPr>
              <a:cxnSpLocks/>
            </p:cNvCxnSpPr>
            <p:nvPr/>
          </p:nvCxnSpPr>
          <p:spPr>
            <a:xfrm>
              <a:off x="4010568" y="1595590"/>
              <a:ext cx="2717894" cy="261918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07A0EBA-21C6-E29A-7E03-2EBF5244A0D6}"/>
                </a:ext>
              </a:extLst>
            </p:cNvPr>
            <p:cNvCxnSpPr>
              <a:cxnSpLocks/>
            </p:cNvCxnSpPr>
            <p:nvPr/>
          </p:nvCxnSpPr>
          <p:spPr>
            <a:xfrm>
              <a:off x="4037027" y="1595590"/>
              <a:ext cx="1477948" cy="327870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3F14EF7-081E-E234-AE45-38CA347F8AB2}"/>
                </a:ext>
              </a:extLst>
            </p:cNvPr>
            <p:cNvCxnSpPr>
              <a:cxnSpLocks/>
            </p:cNvCxnSpPr>
            <p:nvPr/>
          </p:nvCxnSpPr>
          <p:spPr>
            <a:xfrm>
              <a:off x="3067593" y="1546871"/>
              <a:ext cx="969434" cy="4871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B20D1E-4C1F-81B2-433A-BED9A4436C27}"/>
              </a:ext>
            </a:extLst>
          </p:cNvPr>
          <p:cNvCxnSpPr>
            <a:cxnSpLocks/>
          </p:cNvCxnSpPr>
          <p:nvPr/>
        </p:nvCxnSpPr>
        <p:spPr>
          <a:xfrm>
            <a:off x="2147206" y="2268139"/>
            <a:ext cx="3770953" cy="30184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1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10A1-510E-DDD3-0CD4-BC049A6C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Neurons to Layers to Multi-layer </a:t>
            </a:r>
            <a:r>
              <a:rPr lang="en-US" dirty="0" err="1"/>
              <a:t>Perceptrons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CCFE3A-9AD1-6B07-2283-921CA28C2D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Linear algebra: a </a:t>
                </a:r>
                <a:r>
                  <a:rPr lang="en-US" b="1" dirty="0"/>
                  <a:t>single neuron </a:t>
                </a:r>
                <a:r>
                  <a:rPr lang="en-US" dirty="0"/>
                  <a:t>is a dot-product then a nonlinearity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CCFE3A-9AD1-6B07-2283-921CA28C2D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1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7E1D0890-30E7-70C5-A796-318BAB3A5A06}"/>
              </a:ext>
            </a:extLst>
          </p:cNvPr>
          <p:cNvGrpSpPr/>
          <p:nvPr/>
        </p:nvGrpSpPr>
        <p:grpSpPr>
          <a:xfrm>
            <a:off x="394960" y="1601316"/>
            <a:ext cx="3539640" cy="2096386"/>
            <a:chOff x="305508" y="1621194"/>
            <a:chExt cx="3539640" cy="209638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2FBCDD1-78B4-E836-EA2D-B3B1E65A8991}"/>
                </a:ext>
              </a:extLst>
            </p:cNvPr>
            <p:cNvSpPr/>
            <p:nvPr/>
          </p:nvSpPr>
          <p:spPr>
            <a:xfrm>
              <a:off x="2051408" y="2518583"/>
              <a:ext cx="263913" cy="2639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7CC0D6C-CF80-2519-012B-10F657AE2461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768146" y="1875962"/>
              <a:ext cx="1321911" cy="68127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3081754-C614-DD11-4407-F71E1A591172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 flipV="1">
              <a:off x="768146" y="2743846"/>
              <a:ext cx="1321911" cy="74108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BD9F6CE-863A-C190-E8D5-D9BA3DCB6E2C}"/>
                </a:ext>
              </a:extLst>
            </p:cNvPr>
            <p:cNvCxnSpPr>
              <a:cxnSpLocks/>
              <a:stCxn id="4" idx="6"/>
            </p:cNvCxnSpPr>
            <p:nvPr/>
          </p:nvCxnSpPr>
          <p:spPr>
            <a:xfrm flipV="1">
              <a:off x="2315321" y="2645126"/>
              <a:ext cx="1415823" cy="541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98FB8A1-F858-1659-2A7E-8EE69F281DC6}"/>
                </a:ext>
              </a:extLst>
            </p:cNvPr>
            <p:cNvGrpSpPr/>
            <p:nvPr/>
          </p:nvGrpSpPr>
          <p:grpSpPr>
            <a:xfrm>
              <a:off x="2382104" y="2570152"/>
              <a:ext cx="161541" cy="161541"/>
              <a:chOff x="6839166" y="4810672"/>
              <a:chExt cx="1006803" cy="100680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183927-15D8-5A1E-FBF7-AC16A766FD12}"/>
                  </a:ext>
                </a:extLst>
              </p:cNvPr>
              <p:cNvSpPr/>
              <p:nvPr/>
            </p:nvSpPr>
            <p:spPr>
              <a:xfrm>
                <a:off x="6839166" y="4810672"/>
                <a:ext cx="1006803" cy="100680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Elbow Connector 12">
                <a:extLst>
                  <a:ext uri="{FF2B5EF4-FFF2-40B4-BE49-F238E27FC236}">
                    <a16:creationId xmlns:a16="http://schemas.microsoft.com/office/drawing/2014/main" id="{95F0640E-D1FC-F75B-D179-7BFC80AA5B94}"/>
                  </a:ext>
                </a:extLst>
              </p:cNvPr>
              <p:cNvCxnSpPr/>
              <p:nvPr/>
            </p:nvCxnSpPr>
            <p:spPr>
              <a:xfrm flipV="1">
                <a:off x="6902286" y="5154374"/>
                <a:ext cx="851407" cy="320807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5814D72-AC17-BE86-E6A9-A2018AC0D2A4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 flipV="1">
              <a:off x="753341" y="2650540"/>
              <a:ext cx="1298067" cy="2623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9D511DF-8796-A5C6-4BFC-33F7E13758B3}"/>
                    </a:ext>
                  </a:extLst>
                </p:cNvPr>
                <p:cNvSpPr txBox="1"/>
                <p:nvPr/>
              </p:nvSpPr>
              <p:spPr>
                <a:xfrm>
                  <a:off x="342377" y="1621194"/>
                  <a:ext cx="49622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Times" pitchFamily="2" charset="0"/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9D511DF-8796-A5C6-4BFC-33F7E13758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377" y="1621194"/>
                  <a:ext cx="496226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44F9442-5721-C032-40F6-62423B31ED2D}"/>
                    </a:ext>
                  </a:extLst>
                </p:cNvPr>
                <p:cNvSpPr txBox="1"/>
                <p:nvPr/>
              </p:nvSpPr>
              <p:spPr>
                <a:xfrm>
                  <a:off x="328497" y="2434326"/>
                  <a:ext cx="5021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Times" pitchFamily="2" charset="0"/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44F9442-5721-C032-40F6-62423B31ED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497" y="2434326"/>
                  <a:ext cx="502189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399713B-741B-58B2-05E2-5183A1A01161}"/>
                    </a:ext>
                  </a:extLst>
                </p:cNvPr>
                <p:cNvSpPr txBox="1"/>
                <p:nvPr/>
              </p:nvSpPr>
              <p:spPr>
                <a:xfrm>
                  <a:off x="305508" y="3317470"/>
                  <a:ext cx="5021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Times" pitchFamily="2" charset="0"/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399713B-741B-58B2-05E2-5183A1A011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508" y="3317470"/>
                  <a:ext cx="502189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41A1AD3-C4AB-9DCD-279B-74717F440C99}"/>
                    </a:ext>
                  </a:extLst>
                </p:cNvPr>
                <p:cNvSpPr txBox="1"/>
                <p:nvPr/>
              </p:nvSpPr>
              <p:spPr>
                <a:xfrm>
                  <a:off x="1107390" y="1782655"/>
                  <a:ext cx="54309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Times" pitchFamily="2" charset="0"/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41A1AD3-C4AB-9DCD-279B-74717F440C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390" y="1782655"/>
                  <a:ext cx="543097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1B2B417-7A50-3D38-B4C4-22463AC4A8C0}"/>
                    </a:ext>
                  </a:extLst>
                </p:cNvPr>
                <p:cNvSpPr txBox="1"/>
                <p:nvPr/>
              </p:nvSpPr>
              <p:spPr>
                <a:xfrm>
                  <a:off x="967746" y="2276662"/>
                  <a:ext cx="5490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Times" pitchFamily="2" charset="0"/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1B2B417-7A50-3D38-B4C4-22463AC4A8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7746" y="2276662"/>
                  <a:ext cx="549060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663F940-9C18-8CC0-F578-4B5023E49CC9}"/>
                    </a:ext>
                  </a:extLst>
                </p:cNvPr>
                <p:cNvSpPr txBox="1"/>
                <p:nvPr/>
              </p:nvSpPr>
              <p:spPr>
                <a:xfrm>
                  <a:off x="832860" y="2863385"/>
                  <a:ext cx="54906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Times" pitchFamily="2" charset="0"/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663F940-9C18-8CC0-F578-4B5023E49C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860" y="2863385"/>
                  <a:ext cx="549060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30FDAB6-1241-66AC-DCF5-7B9E0ED9667D}"/>
                    </a:ext>
                  </a:extLst>
                </p:cNvPr>
                <p:cNvSpPr txBox="1"/>
                <p:nvPr/>
              </p:nvSpPr>
              <p:spPr>
                <a:xfrm>
                  <a:off x="3447732" y="2645126"/>
                  <a:ext cx="3974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000" dirty="0">
                    <a:latin typeface="Times" pitchFamily="2" charset="0"/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30FDAB6-1241-66AC-DCF5-7B9E0ED966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7732" y="2645126"/>
                  <a:ext cx="397416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A2E0C98-88E2-D96D-4786-0563ADFD953E}"/>
                    </a:ext>
                  </a:extLst>
                </p:cNvPr>
                <p:cNvSpPr txBox="1"/>
                <p:nvPr/>
              </p:nvSpPr>
              <p:spPr>
                <a:xfrm>
                  <a:off x="2257660" y="2696648"/>
                  <a:ext cx="40575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2000" dirty="0">
                    <a:latin typeface="Times" pitchFamily="2" charset="0"/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A2E0C98-88E2-D96D-4786-0563ADFD95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7660" y="2696648"/>
                  <a:ext cx="405752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660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5AC3-36AF-302A-8598-CCD6E93C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Layer of Neurons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03BA5F-6EB2-DCCD-7FE1-D721C476AA6E}"/>
              </a:ext>
            </a:extLst>
          </p:cNvPr>
          <p:cNvGrpSpPr/>
          <p:nvPr/>
        </p:nvGrpSpPr>
        <p:grpSpPr>
          <a:xfrm>
            <a:off x="1432279" y="2687957"/>
            <a:ext cx="3029274" cy="1617641"/>
            <a:chOff x="753341" y="1875961"/>
            <a:chExt cx="2977801" cy="159015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BCD18C-A199-13F8-027E-CD27B5C62BE6}"/>
                </a:ext>
              </a:extLst>
            </p:cNvPr>
            <p:cNvSpPr/>
            <p:nvPr/>
          </p:nvSpPr>
          <p:spPr>
            <a:xfrm>
              <a:off x="2051408" y="2518583"/>
              <a:ext cx="263913" cy="2639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0E20E93-A6A3-6502-7867-EB96D3F7A114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768146" y="1875962"/>
              <a:ext cx="1321911" cy="68127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1CEE721-716B-0248-FD2C-A66C03911C97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V="1">
              <a:off x="764428" y="2743847"/>
              <a:ext cx="1325629" cy="7222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C15B5CC-EFB6-DF73-DE6B-851498D601F8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V="1">
              <a:off x="2315321" y="2645126"/>
              <a:ext cx="1415823" cy="54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2AFE65-A319-61A4-2EA6-E04AF9058304}"/>
                </a:ext>
              </a:extLst>
            </p:cNvPr>
            <p:cNvGrpSpPr/>
            <p:nvPr/>
          </p:nvGrpSpPr>
          <p:grpSpPr>
            <a:xfrm>
              <a:off x="2382104" y="2570152"/>
              <a:ext cx="161541" cy="161541"/>
              <a:chOff x="6839166" y="4810672"/>
              <a:chExt cx="1006803" cy="100680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AECFB6-F0AA-0AAF-503D-62B8C5BA584C}"/>
                  </a:ext>
                </a:extLst>
              </p:cNvPr>
              <p:cNvSpPr/>
              <p:nvPr/>
            </p:nvSpPr>
            <p:spPr>
              <a:xfrm>
                <a:off x="6839166" y="4810672"/>
                <a:ext cx="1006803" cy="10068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Elbow Connector 11">
                <a:extLst>
                  <a:ext uri="{FF2B5EF4-FFF2-40B4-BE49-F238E27FC236}">
                    <a16:creationId xmlns:a16="http://schemas.microsoft.com/office/drawing/2014/main" id="{F19781E9-A98D-DD71-43DF-C12887C7BBEE}"/>
                  </a:ext>
                </a:extLst>
              </p:cNvPr>
              <p:cNvCxnSpPr/>
              <p:nvPr/>
            </p:nvCxnSpPr>
            <p:spPr>
              <a:xfrm flipV="1">
                <a:off x="6902286" y="5154374"/>
                <a:ext cx="851407" cy="32080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AFB2141-50AD-45FB-8267-76137BE0A159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 flipV="1">
              <a:off x="753341" y="2650540"/>
              <a:ext cx="1298067" cy="2623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BFF8BB-6A01-8B91-610E-309F76A05200}"/>
              </a:ext>
            </a:extLst>
          </p:cNvPr>
          <p:cNvGrpSpPr/>
          <p:nvPr/>
        </p:nvGrpSpPr>
        <p:grpSpPr>
          <a:xfrm>
            <a:off x="1432275" y="2515421"/>
            <a:ext cx="3040562" cy="1761019"/>
            <a:chOff x="5998468" y="1315264"/>
            <a:chExt cx="1028761" cy="59583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F8C3696-7B0A-EAE5-A3D2-38F29D2C781F}"/>
                </a:ext>
              </a:extLst>
            </p:cNvPr>
            <p:cNvSpPr/>
            <p:nvPr/>
          </p:nvSpPr>
          <p:spPr>
            <a:xfrm>
              <a:off x="6449067" y="1315264"/>
              <a:ext cx="90837" cy="9083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79BFC7F-BFBE-6ADF-72B6-E08BBB5405AE}"/>
                </a:ext>
              </a:extLst>
            </p:cNvPr>
            <p:cNvCxnSpPr>
              <a:cxnSpLocks/>
              <a:endCxn id="14" idx="4"/>
            </p:cNvCxnSpPr>
            <p:nvPr/>
          </p:nvCxnSpPr>
          <p:spPr>
            <a:xfrm flipV="1">
              <a:off x="5998464" y="1406101"/>
              <a:ext cx="496022" cy="50499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1DC3AE-1030-1424-6F8D-67F4B289D97A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V="1">
              <a:off x="6007377" y="1392798"/>
              <a:ext cx="454993" cy="25507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08B5040-C7EE-557B-FA14-A2BBD36ACA87}"/>
                </a:ext>
              </a:extLst>
            </p:cNvPr>
            <p:cNvCxnSpPr>
              <a:cxnSpLocks/>
              <a:stCxn id="14" idx="6"/>
            </p:cNvCxnSpPr>
            <p:nvPr/>
          </p:nvCxnSpPr>
          <p:spPr>
            <a:xfrm flipV="1">
              <a:off x="6539905" y="1358820"/>
              <a:ext cx="487317" cy="186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7448FA-30CF-DBC3-FD78-D918371F5096}"/>
                </a:ext>
              </a:extLst>
            </p:cNvPr>
            <p:cNvSpPr/>
            <p:nvPr/>
          </p:nvSpPr>
          <p:spPr>
            <a:xfrm>
              <a:off x="6562891" y="1333014"/>
              <a:ext cx="55601" cy="556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E5DC8138-07B0-1C78-0651-53766F202C71}"/>
                </a:ext>
              </a:extLst>
            </p:cNvPr>
            <p:cNvCxnSpPr/>
            <p:nvPr/>
          </p:nvCxnSpPr>
          <p:spPr>
            <a:xfrm flipV="1">
              <a:off x="6566377" y="1351995"/>
              <a:ext cx="47019" cy="17717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7AD8DD2-394F-A54D-F052-3AC43CD61054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6002281" y="1360683"/>
              <a:ext cx="446786" cy="902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936B503-68A8-2574-B51F-EBD40FE3060A}"/>
              </a:ext>
            </a:extLst>
          </p:cNvPr>
          <p:cNvGrpSpPr/>
          <p:nvPr/>
        </p:nvGrpSpPr>
        <p:grpSpPr>
          <a:xfrm>
            <a:off x="1432279" y="2687957"/>
            <a:ext cx="3029274" cy="1731025"/>
            <a:chOff x="753341" y="1080884"/>
            <a:chExt cx="2977801" cy="170161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E9F8323-353D-F990-71B8-249454FB5473}"/>
                </a:ext>
              </a:extLst>
            </p:cNvPr>
            <p:cNvSpPr/>
            <p:nvPr/>
          </p:nvSpPr>
          <p:spPr>
            <a:xfrm>
              <a:off x="2051408" y="2518583"/>
              <a:ext cx="263913" cy="2639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86F2B1F-ED99-4F5D-DA8C-5DF0A5F48DDB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768146" y="1875962"/>
              <a:ext cx="1321911" cy="68127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342BB18-F59C-4925-0C71-0001FE103C7A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779233" y="1080885"/>
              <a:ext cx="1404132" cy="143769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94F07A4-B648-E616-BF1E-9D05B4D778D9}"/>
                </a:ext>
              </a:extLst>
            </p:cNvPr>
            <p:cNvCxnSpPr>
              <a:cxnSpLocks/>
              <a:stCxn id="22" idx="6"/>
            </p:cNvCxnSpPr>
            <p:nvPr/>
          </p:nvCxnSpPr>
          <p:spPr>
            <a:xfrm flipV="1">
              <a:off x="2315321" y="2645126"/>
              <a:ext cx="1415823" cy="54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428F0ED-D2BD-BB44-E6D6-DDDCB6C83843}"/>
                </a:ext>
              </a:extLst>
            </p:cNvPr>
            <p:cNvGrpSpPr/>
            <p:nvPr/>
          </p:nvGrpSpPr>
          <p:grpSpPr>
            <a:xfrm>
              <a:off x="2382104" y="2570152"/>
              <a:ext cx="161541" cy="161541"/>
              <a:chOff x="6839166" y="4810672"/>
              <a:chExt cx="1006803" cy="1006803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FDFD23B-E47C-EE28-0ED4-8169616C93F0}"/>
                  </a:ext>
                </a:extLst>
              </p:cNvPr>
              <p:cNvSpPr/>
              <p:nvPr/>
            </p:nvSpPr>
            <p:spPr>
              <a:xfrm>
                <a:off x="6839166" y="4810672"/>
                <a:ext cx="1006803" cy="10068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Elbow Connector 28">
                <a:extLst>
                  <a:ext uri="{FF2B5EF4-FFF2-40B4-BE49-F238E27FC236}">
                    <a16:creationId xmlns:a16="http://schemas.microsoft.com/office/drawing/2014/main" id="{1BD24D1F-EBB8-6571-D4BD-111C17322473}"/>
                  </a:ext>
                </a:extLst>
              </p:cNvPr>
              <p:cNvCxnSpPr/>
              <p:nvPr/>
            </p:nvCxnSpPr>
            <p:spPr>
              <a:xfrm flipV="1">
                <a:off x="6902286" y="5154374"/>
                <a:ext cx="851407" cy="32080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C5634E5-8E10-8264-FBB7-0BA76C097DF4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 flipV="1">
              <a:off x="753341" y="2650540"/>
              <a:ext cx="1298067" cy="2623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024D6CA-9BBA-B710-18BD-8726C81263E4}"/>
                  </a:ext>
                </a:extLst>
              </p:cNvPr>
              <p:cNvSpPr txBox="1"/>
              <p:nvPr/>
            </p:nvSpPr>
            <p:spPr>
              <a:xfrm>
                <a:off x="966274" y="2367827"/>
                <a:ext cx="496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024D6CA-9BBA-B710-18BD-8726C8126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74" y="2367827"/>
                <a:ext cx="496226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EB826A-EA10-582C-1A03-F75067591D0B}"/>
                  </a:ext>
                </a:extLst>
              </p:cNvPr>
              <p:cNvSpPr txBox="1"/>
              <p:nvPr/>
            </p:nvSpPr>
            <p:spPr>
              <a:xfrm>
                <a:off x="952394" y="3180959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AEB826A-EA10-582C-1A03-F75067591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94" y="3180959"/>
                <a:ext cx="502189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AEA022-BA2D-413C-0108-71FE90A4B3D4}"/>
                  </a:ext>
                </a:extLst>
              </p:cNvPr>
              <p:cNvSpPr txBox="1"/>
              <p:nvPr/>
            </p:nvSpPr>
            <p:spPr>
              <a:xfrm>
                <a:off x="929405" y="4064103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AEA022-BA2D-413C-0108-71FE90A4B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05" y="4064103"/>
                <a:ext cx="50218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480DBF-346A-CC5D-A874-4A320BCAE5D9}"/>
                  </a:ext>
                </a:extLst>
              </p:cNvPr>
              <p:cNvSpPr txBox="1"/>
              <p:nvPr/>
            </p:nvSpPr>
            <p:spPr>
              <a:xfrm>
                <a:off x="4471858" y="2378958"/>
                <a:ext cx="496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480DBF-346A-CC5D-A874-4A320BCAE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858" y="2378958"/>
                <a:ext cx="496226" cy="400110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621B8A-8981-B0FD-9CC1-CA7F186C2F20}"/>
                  </a:ext>
                </a:extLst>
              </p:cNvPr>
              <p:cNvSpPr txBox="1"/>
              <p:nvPr/>
            </p:nvSpPr>
            <p:spPr>
              <a:xfrm>
                <a:off x="4457978" y="3192090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A621B8A-8981-B0FD-9CC1-CA7F186C2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978" y="3192090"/>
                <a:ext cx="502189" cy="400110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8C1BB46-EB2B-BCB0-05D3-B57E05C82509}"/>
                  </a:ext>
                </a:extLst>
              </p:cNvPr>
              <p:cNvSpPr txBox="1"/>
              <p:nvPr/>
            </p:nvSpPr>
            <p:spPr>
              <a:xfrm>
                <a:off x="4434989" y="4075234"/>
                <a:ext cx="5021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" pitchFamily="2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8C1BB46-EB2B-BCB0-05D3-B57E05C82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989" y="4075234"/>
                <a:ext cx="502189" cy="400110"/>
              </a:xfrm>
              <a:prstGeom prst="rect">
                <a:avLst/>
              </a:prstGeom>
              <a:blipFill>
                <a:blip r:embed="rId7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45374B6A-8AC2-A179-8674-82FFC0E1A2B0}"/>
              </a:ext>
            </a:extLst>
          </p:cNvPr>
          <p:cNvGrpSpPr/>
          <p:nvPr/>
        </p:nvGrpSpPr>
        <p:grpSpPr>
          <a:xfrm>
            <a:off x="6931322" y="966365"/>
            <a:ext cx="3040562" cy="1761019"/>
            <a:chOff x="5998468" y="1315264"/>
            <a:chExt cx="1028761" cy="59583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9ABB687-A0BF-34A6-5932-7DDE65F01428}"/>
                </a:ext>
              </a:extLst>
            </p:cNvPr>
            <p:cNvSpPr/>
            <p:nvPr/>
          </p:nvSpPr>
          <p:spPr>
            <a:xfrm>
              <a:off x="6449067" y="1315264"/>
              <a:ext cx="90837" cy="9083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A6FB2C1B-655A-380F-DBD2-AF0025047DC7}"/>
                </a:ext>
              </a:extLst>
            </p:cNvPr>
            <p:cNvCxnSpPr>
              <a:cxnSpLocks/>
              <a:endCxn id="40" idx="4"/>
            </p:cNvCxnSpPr>
            <p:nvPr/>
          </p:nvCxnSpPr>
          <p:spPr>
            <a:xfrm flipV="1">
              <a:off x="5998464" y="1406101"/>
              <a:ext cx="496022" cy="50499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9D05B11-034C-85B4-B279-59A5FAB919F7}"/>
                </a:ext>
              </a:extLst>
            </p:cNvPr>
            <p:cNvCxnSpPr>
              <a:cxnSpLocks/>
              <a:endCxn id="40" idx="3"/>
            </p:cNvCxnSpPr>
            <p:nvPr/>
          </p:nvCxnSpPr>
          <p:spPr>
            <a:xfrm flipV="1">
              <a:off x="6007377" y="1392798"/>
              <a:ext cx="454993" cy="25507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7BAE233-2D7F-A671-2FA6-10470784F9BB}"/>
                </a:ext>
              </a:extLst>
            </p:cNvPr>
            <p:cNvCxnSpPr>
              <a:cxnSpLocks/>
              <a:stCxn id="40" idx="6"/>
            </p:cNvCxnSpPr>
            <p:nvPr/>
          </p:nvCxnSpPr>
          <p:spPr>
            <a:xfrm flipV="1">
              <a:off x="6539905" y="1358820"/>
              <a:ext cx="487317" cy="186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A5198D8-EDAB-CB63-074F-9047E9EA4EDC}"/>
                </a:ext>
              </a:extLst>
            </p:cNvPr>
            <p:cNvSpPr/>
            <p:nvPr/>
          </p:nvSpPr>
          <p:spPr>
            <a:xfrm>
              <a:off x="6562891" y="1333014"/>
              <a:ext cx="55601" cy="556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Elbow Connector 44">
              <a:extLst>
                <a:ext uri="{FF2B5EF4-FFF2-40B4-BE49-F238E27FC236}">
                  <a16:creationId xmlns:a16="http://schemas.microsoft.com/office/drawing/2014/main" id="{EB8D4DC2-010B-48BB-EFBB-1A05E600D660}"/>
                </a:ext>
              </a:extLst>
            </p:cNvPr>
            <p:cNvCxnSpPr/>
            <p:nvPr/>
          </p:nvCxnSpPr>
          <p:spPr>
            <a:xfrm flipV="1">
              <a:off x="6566377" y="1351995"/>
              <a:ext cx="47019" cy="17717"/>
            </a:xfrm>
            <a:prstGeom prst="bentConnector3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BB0F772E-248B-17A3-E028-5C1B39D8D1FF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 flipV="1">
              <a:off x="6002281" y="1360683"/>
              <a:ext cx="446786" cy="902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55E09C5-6E28-D5B5-CD0A-6D8E0BD9D84E}"/>
              </a:ext>
            </a:extLst>
          </p:cNvPr>
          <p:cNvGrpSpPr/>
          <p:nvPr/>
        </p:nvGrpSpPr>
        <p:grpSpPr>
          <a:xfrm>
            <a:off x="6931310" y="2966960"/>
            <a:ext cx="3029274" cy="1617641"/>
            <a:chOff x="753341" y="1875961"/>
            <a:chExt cx="2977801" cy="159015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41F45FB-D1FE-B056-52B4-DEC151F09582}"/>
                </a:ext>
              </a:extLst>
            </p:cNvPr>
            <p:cNvSpPr/>
            <p:nvPr/>
          </p:nvSpPr>
          <p:spPr>
            <a:xfrm>
              <a:off x="2051408" y="2518583"/>
              <a:ext cx="263913" cy="2639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0952479-52DB-8CE0-BD6D-29DD4104CEB1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>
              <a:off x="768146" y="1875962"/>
              <a:ext cx="1321911" cy="68127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2791D6E-E597-B91A-D343-A914025F4E5D}"/>
                </a:ext>
              </a:extLst>
            </p:cNvPr>
            <p:cNvCxnSpPr>
              <a:cxnSpLocks/>
              <a:endCxn id="48" idx="3"/>
            </p:cNvCxnSpPr>
            <p:nvPr/>
          </p:nvCxnSpPr>
          <p:spPr>
            <a:xfrm flipV="1">
              <a:off x="764428" y="2743847"/>
              <a:ext cx="1325629" cy="7222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9A229F1-1E69-271A-4791-D49881120211}"/>
                </a:ext>
              </a:extLst>
            </p:cNvPr>
            <p:cNvCxnSpPr>
              <a:cxnSpLocks/>
              <a:stCxn id="48" idx="6"/>
            </p:cNvCxnSpPr>
            <p:nvPr/>
          </p:nvCxnSpPr>
          <p:spPr>
            <a:xfrm flipV="1">
              <a:off x="2315321" y="2645126"/>
              <a:ext cx="1415823" cy="54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389FFB0-1570-7E52-7C50-737E8F4D0DAD}"/>
                </a:ext>
              </a:extLst>
            </p:cNvPr>
            <p:cNvGrpSpPr/>
            <p:nvPr/>
          </p:nvGrpSpPr>
          <p:grpSpPr>
            <a:xfrm>
              <a:off x="2382104" y="2570152"/>
              <a:ext cx="161541" cy="161541"/>
              <a:chOff x="6839166" y="4810672"/>
              <a:chExt cx="1006803" cy="1006803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81CC81C-C152-5033-0E90-46630980EF64}"/>
                  </a:ext>
                </a:extLst>
              </p:cNvPr>
              <p:cNvSpPr/>
              <p:nvPr/>
            </p:nvSpPr>
            <p:spPr>
              <a:xfrm>
                <a:off x="6839166" y="4810672"/>
                <a:ext cx="1006803" cy="10068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Elbow Connector 54">
                <a:extLst>
                  <a:ext uri="{FF2B5EF4-FFF2-40B4-BE49-F238E27FC236}">
                    <a16:creationId xmlns:a16="http://schemas.microsoft.com/office/drawing/2014/main" id="{53A1FB3D-ED2F-0182-2373-824DB76EC842}"/>
                  </a:ext>
                </a:extLst>
              </p:cNvPr>
              <p:cNvCxnSpPr/>
              <p:nvPr/>
            </p:nvCxnSpPr>
            <p:spPr>
              <a:xfrm flipV="1">
                <a:off x="6902286" y="5154374"/>
                <a:ext cx="851407" cy="32080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948B9F4-9FB8-D86E-DCA6-8C4FE98984E7}"/>
                </a:ext>
              </a:extLst>
            </p:cNvPr>
            <p:cNvCxnSpPr>
              <a:cxnSpLocks/>
              <a:endCxn id="48" idx="2"/>
            </p:cNvCxnSpPr>
            <p:nvPr/>
          </p:nvCxnSpPr>
          <p:spPr>
            <a:xfrm flipV="1">
              <a:off x="753341" y="2650540"/>
              <a:ext cx="1298067" cy="2623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CA44C5F-CD1C-531B-376B-9A5E971188B0}"/>
              </a:ext>
            </a:extLst>
          </p:cNvPr>
          <p:cNvGrpSpPr/>
          <p:nvPr/>
        </p:nvGrpSpPr>
        <p:grpSpPr>
          <a:xfrm>
            <a:off x="6860962" y="4917561"/>
            <a:ext cx="3029274" cy="1731025"/>
            <a:chOff x="753341" y="1080884"/>
            <a:chExt cx="2977801" cy="170161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6FBAA6A-6C44-C6FF-E072-8F98CC764985}"/>
                </a:ext>
              </a:extLst>
            </p:cNvPr>
            <p:cNvSpPr/>
            <p:nvPr/>
          </p:nvSpPr>
          <p:spPr>
            <a:xfrm>
              <a:off x="2051408" y="2518583"/>
              <a:ext cx="263913" cy="2639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5CA91C61-A322-FCCB-4D91-460CB946F1E4}"/>
                </a:ext>
              </a:extLst>
            </p:cNvPr>
            <p:cNvCxnSpPr>
              <a:cxnSpLocks/>
              <a:endCxn id="57" idx="1"/>
            </p:cNvCxnSpPr>
            <p:nvPr/>
          </p:nvCxnSpPr>
          <p:spPr>
            <a:xfrm>
              <a:off x="768146" y="1875962"/>
              <a:ext cx="1321911" cy="68127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9E17B85-C39B-EA58-8CDC-158922EC1F48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779233" y="1080885"/>
              <a:ext cx="1404132" cy="143769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BDFB1E0-54A3-1B3B-38D6-B9047086A098}"/>
                </a:ext>
              </a:extLst>
            </p:cNvPr>
            <p:cNvCxnSpPr>
              <a:cxnSpLocks/>
              <a:stCxn id="57" idx="6"/>
            </p:cNvCxnSpPr>
            <p:nvPr/>
          </p:nvCxnSpPr>
          <p:spPr>
            <a:xfrm flipV="1">
              <a:off x="2315321" y="2645126"/>
              <a:ext cx="1415823" cy="541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6A4D63F-88E4-BDA7-77CF-9F15E403E31A}"/>
                </a:ext>
              </a:extLst>
            </p:cNvPr>
            <p:cNvGrpSpPr/>
            <p:nvPr/>
          </p:nvGrpSpPr>
          <p:grpSpPr>
            <a:xfrm>
              <a:off x="2382104" y="2570152"/>
              <a:ext cx="161541" cy="161541"/>
              <a:chOff x="6839166" y="4810672"/>
              <a:chExt cx="1006803" cy="1006803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E49856A-7B0B-B702-5C6E-F92F548B2AB5}"/>
                  </a:ext>
                </a:extLst>
              </p:cNvPr>
              <p:cNvSpPr/>
              <p:nvPr/>
            </p:nvSpPr>
            <p:spPr>
              <a:xfrm>
                <a:off x="6839166" y="4810672"/>
                <a:ext cx="1006803" cy="10068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Elbow Connector 63">
                <a:extLst>
                  <a:ext uri="{FF2B5EF4-FFF2-40B4-BE49-F238E27FC236}">
                    <a16:creationId xmlns:a16="http://schemas.microsoft.com/office/drawing/2014/main" id="{E2280B94-C6F6-867F-F510-AC1BCD3A1CB4}"/>
                  </a:ext>
                </a:extLst>
              </p:cNvPr>
              <p:cNvCxnSpPr/>
              <p:nvPr/>
            </p:nvCxnSpPr>
            <p:spPr>
              <a:xfrm flipV="1">
                <a:off x="6902286" y="5154374"/>
                <a:ext cx="851407" cy="320807"/>
              </a:xfrm>
              <a:prstGeom prst="bentConnector3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290AB3C-9150-DFC6-2CB9-46DA843EC83F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 flipV="1">
              <a:off x="753341" y="2650540"/>
              <a:ext cx="1298067" cy="2623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2A3DBAD-F2E2-2F86-2F9C-45C4DCEAB5C8}"/>
                  </a:ext>
                </a:extLst>
              </p:cNvPr>
              <p:cNvSpPr txBox="1"/>
              <p:nvPr/>
            </p:nvSpPr>
            <p:spPr>
              <a:xfrm>
                <a:off x="8122381" y="1609534"/>
                <a:ext cx="35357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neuron 1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2A3DBAD-F2E2-2F86-2F9C-45C4DCEAB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381" y="1609534"/>
                <a:ext cx="3535713" cy="523220"/>
              </a:xfrm>
              <a:prstGeom prst="rect">
                <a:avLst/>
              </a:prstGeom>
              <a:blipFill>
                <a:blip r:embed="rId8"/>
                <a:stretch>
                  <a:fillRect l="-322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9889920-1493-A54C-39CE-44FCF3BEB5DE}"/>
                  </a:ext>
                </a:extLst>
              </p:cNvPr>
              <p:cNvSpPr txBox="1"/>
              <p:nvPr/>
            </p:nvSpPr>
            <p:spPr>
              <a:xfrm>
                <a:off x="8122380" y="4112234"/>
                <a:ext cx="35357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neuron 2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9889920-1493-A54C-39CE-44FCF3BEB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380" y="4112234"/>
                <a:ext cx="3535713" cy="523220"/>
              </a:xfrm>
              <a:prstGeom prst="rect">
                <a:avLst/>
              </a:prstGeom>
              <a:blipFill>
                <a:blip r:embed="rId9"/>
                <a:stretch>
                  <a:fillRect l="-3226" t="-14634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D8560AD-B3C9-EF41-1552-A5CDCFB26F24}"/>
                  </a:ext>
                </a:extLst>
              </p:cNvPr>
              <p:cNvSpPr txBox="1"/>
              <p:nvPr/>
            </p:nvSpPr>
            <p:spPr>
              <a:xfrm>
                <a:off x="8192729" y="5618566"/>
                <a:ext cx="35357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neuron 3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D8560AD-B3C9-EF41-1552-A5CDCFB26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729" y="5618566"/>
                <a:ext cx="3535713" cy="523220"/>
              </a:xfrm>
              <a:prstGeom prst="rect">
                <a:avLst/>
              </a:prstGeom>
              <a:blipFill>
                <a:blip r:embed="rId10"/>
                <a:stretch>
                  <a:fillRect l="-3226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55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10A1-510E-DDD3-0CD4-BC049A6C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Layer of Neurons is a Matrix Operation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CCFE3A-9AD1-6B07-2283-921CA28C2D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48350" y="3050824"/>
                <a:ext cx="10515600" cy="36285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layer </a:t>
                </a:r>
                <a:r>
                  <a:rPr lang="en-US" dirty="0"/>
                  <a:t>is a </a:t>
                </a:r>
                <a:r>
                  <a:rPr lang="en-US" b="1" dirty="0"/>
                  <a:t>matrix </a:t>
                </a:r>
                <a:r>
                  <a:rPr lang="en-US" dirty="0"/>
                  <a:t>multiplication then an element-wise nonlinearity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CCFE3A-9AD1-6B07-2283-921CA28C2D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8350" y="3050824"/>
                <a:ext cx="10515600" cy="3628530"/>
              </a:xfrm>
              <a:blipFill>
                <a:blip r:embed="rId2"/>
                <a:stretch>
                  <a:fillRect l="-1206" t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3704B7-D302-6E51-D3A7-74AD12B04379}"/>
                  </a:ext>
                </a:extLst>
              </p:cNvPr>
              <p:cNvSpPr txBox="1"/>
              <p:nvPr/>
            </p:nvSpPr>
            <p:spPr>
              <a:xfrm>
                <a:off x="238722" y="1414474"/>
                <a:ext cx="3724802" cy="1156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3704B7-D302-6E51-D3A7-74AD12B04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22" y="1414474"/>
                <a:ext cx="3724802" cy="1156086"/>
              </a:xfrm>
              <a:prstGeom prst="rect">
                <a:avLst/>
              </a:prstGeom>
              <a:blipFill>
                <a:blip r:embed="rId3"/>
                <a:stretch>
                  <a:fillRect t="-113043" b="-16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53A984-40C3-69C8-6225-C3E3825D1E26}"/>
                  </a:ext>
                </a:extLst>
              </p:cNvPr>
              <p:cNvSpPr txBox="1"/>
              <p:nvPr/>
            </p:nvSpPr>
            <p:spPr>
              <a:xfrm>
                <a:off x="4222057" y="1414474"/>
                <a:ext cx="3747885" cy="1156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53A984-40C3-69C8-6225-C3E3825D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057" y="1414474"/>
                <a:ext cx="3747885" cy="1156086"/>
              </a:xfrm>
              <a:prstGeom prst="rect">
                <a:avLst/>
              </a:prstGeom>
              <a:blipFill>
                <a:blip r:embed="rId4"/>
                <a:stretch>
                  <a:fillRect l="-338" t="-113043" b="-16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3E2ACA-5A60-8BCC-2CE0-AB4C1F0BFB98}"/>
                  </a:ext>
                </a:extLst>
              </p:cNvPr>
              <p:cNvSpPr txBox="1"/>
              <p:nvPr/>
            </p:nvSpPr>
            <p:spPr>
              <a:xfrm>
                <a:off x="8118029" y="1414474"/>
                <a:ext cx="3996672" cy="1156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3E2ACA-5A60-8BCC-2CE0-AB4C1F0BF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029" y="1414474"/>
                <a:ext cx="3996672" cy="1156086"/>
              </a:xfrm>
              <a:prstGeom prst="rect">
                <a:avLst/>
              </a:prstGeom>
              <a:blipFill>
                <a:blip r:embed="rId5"/>
                <a:stretch>
                  <a:fillRect l="-317" t="-113043" b="-16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AC85664-69B8-8DF3-5DA7-DBCA8C05E3D4}"/>
              </a:ext>
            </a:extLst>
          </p:cNvPr>
          <p:cNvGrpSpPr/>
          <p:nvPr/>
        </p:nvGrpSpPr>
        <p:grpSpPr>
          <a:xfrm>
            <a:off x="10262337" y="820617"/>
            <a:ext cx="1024941" cy="622899"/>
            <a:chOff x="753341" y="972762"/>
            <a:chExt cx="2977803" cy="180973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978E192-A6D6-3C56-48C2-0F7D0F75DB7C}"/>
                </a:ext>
              </a:extLst>
            </p:cNvPr>
            <p:cNvSpPr/>
            <p:nvPr/>
          </p:nvSpPr>
          <p:spPr>
            <a:xfrm>
              <a:off x="2051408" y="2518583"/>
              <a:ext cx="263913" cy="2639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30DD874-355C-AD8B-BF39-4EE15426FE5C}"/>
                </a:ext>
              </a:extLst>
            </p:cNvPr>
            <p:cNvCxnSpPr>
              <a:cxnSpLocks/>
              <a:endCxn id="34" idx="1"/>
            </p:cNvCxnSpPr>
            <p:nvPr/>
          </p:nvCxnSpPr>
          <p:spPr>
            <a:xfrm>
              <a:off x="768146" y="1875962"/>
              <a:ext cx="1321911" cy="68127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B3BDEFA-1124-C14C-E7E2-6A4417A66C67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>
              <a:off x="863907" y="972762"/>
              <a:ext cx="1319458" cy="154582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F9DF235-AFC8-6DB9-53E7-6F558B668211}"/>
                </a:ext>
              </a:extLst>
            </p:cNvPr>
            <p:cNvCxnSpPr>
              <a:cxnSpLocks/>
              <a:stCxn id="34" idx="6"/>
            </p:cNvCxnSpPr>
            <p:nvPr/>
          </p:nvCxnSpPr>
          <p:spPr>
            <a:xfrm flipV="1">
              <a:off x="2315321" y="2645126"/>
              <a:ext cx="1415823" cy="541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29AF5EF-2973-6E6A-F65B-52BD92EE14C8}"/>
                </a:ext>
              </a:extLst>
            </p:cNvPr>
            <p:cNvGrpSpPr/>
            <p:nvPr/>
          </p:nvGrpSpPr>
          <p:grpSpPr>
            <a:xfrm>
              <a:off x="2382104" y="2570152"/>
              <a:ext cx="161541" cy="161541"/>
              <a:chOff x="6839166" y="4810672"/>
              <a:chExt cx="1006803" cy="1006803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AF08A4E-A55B-C790-0270-F28D2CBDBDB8}"/>
                  </a:ext>
                </a:extLst>
              </p:cNvPr>
              <p:cNvSpPr/>
              <p:nvPr/>
            </p:nvSpPr>
            <p:spPr>
              <a:xfrm>
                <a:off x="6839166" y="4810672"/>
                <a:ext cx="1006803" cy="100680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Elbow Connector 40">
                <a:extLst>
                  <a:ext uri="{FF2B5EF4-FFF2-40B4-BE49-F238E27FC236}">
                    <a16:creationId xmlns:a16="http://schemas.microsoft.com/office/drawing/2014/main" id="{1F475ED8-8304-C5E7-CF41-1B94D4EF99AD}"/>
                  </a:ext>
                </a:extLst>
              </p:cNvPr>
              <p:cNvCxnSpPr/>
              <p:nvPr/>
            </p:nvCxnSpPr>
            <p:spPr>
              <a:xfrm flipV="1">
                <a:off x="6902286" y="5154374"/>
                <a:ext cx="851407" cy="320807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2AD59A3-4620-9957-B84F-44EB9B6FE52A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flipV="1">
              <a:off x="753341" y="2650540"/>
              <a:ext cx="1298067" cy="2623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9502201-EE6F-29A4-58F9-6DEFDCC4D971}"/>
              </a:ext>
            </a:extLst>
          </p:cNvPr>
          <p:cNvGrpSpPr/>
          <p:nvPr/>
        </p:nvGrpSpPr>
        <p:grpSpPr>
          <a:xfrm>
            <a:off x="2001579" y="985325"/>
            <a:ext cx="1028758" cy="595832"/>
            <a:chOff x="5998464" y="1315264"/>
            <a:chExt cx="1028758" cy="59583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9058E6A-1A0E-38E0-4267-0E0C3E14DF8C}"/>
                </a:ext>
              </a:extLst>
            </p:cNvPr>
            <p:cNvSpPr/>
            <p:nvPr/>
          </p:nvSpPr>
          <p:spPr>
            <a:xfrm>
              <a:off x="6449067" y="1315264"/>
              <a:ext cx="90837" cy="908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BE51224-8DFC-07CA-7943-9CC09C70D1EB}"/>
                </a:ext>
              </a:extLst>
            </p:cNvPr>
            <p:cNvCxnSpPr>
              <a:cxnSpLocks/>
              <a:endCxn id="49" idx="4"/>
            </p:cNvCxnSpPr>
            <p:nvPr/>
          </p:nvCxnSpPr>
          <p:spPr>
            <a:xfrm flipV="1">
              <a:off x="5998464" y="1406101"/>
              <a:ext cx="496022" cy="50499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36FB61C-18D0-F802-25EC-A75C9BF9C61B}"/>
                </a:ext>
              </a:extLst>
            </p:cNvPr>
            <p:cNvCxnSpPr>
              <a:cxnSpLocks/>
              <a:endCxn id="49" idx="3"/>
            </p:cNvCxnSpPr>
            <p:nvPr/>
          </p:nvCxnSpPr>
          <p:spPr>
            <a:xfrm flipV="1">
              <a:off x="6007377" y="1392798"/>
              <a:ext cx="454993" cy="25507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A1B5ADE-B2E8-D130-875F-D2C8941ED843}"/>
                </a:ext>
              </a:extLst>
            </p:cNvPr>
            <p:cNvCxnSpPr>
              <a:cxnSpLocks/>
              <a:stCxn id="49" idx="6"/>
            </p:cNvCxnSpPr>
            <p:nvPr/>
          </p:nvCxnSpPr>
          <p:spPr>
            <a:xfrm flipV="1">
              <a:off x="6539905" y="1358820"/>
              <a:ext cx="487317" cy="18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9EE487A-4A55-9449-E8A8-CE4D088E0C6E}"/>
                </a:ext>
              </a:extLst>
            </p:cNvPr>
            <p:cNvSpPr/>
            <p:nvPr/>
          </p:nvSpPr>
          <p:spPr>
            <a:xfrm>
              <a:off x="6562891" y="1333014"/>
              <a:ext cx="55601" cy="556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45317909-6885-889B-22B1-475C5B957129}"/>
                </a:ext>
              </a:extLst>
            </p:cNvPr>
            <p:cNvCxnSpPr/>
            <p:nvPr/>
          </p:nvCxnSpPr>
          <p:spPr>
            <a:xfrm flipV="1">
              <a:off x="6566377" y="1351995"/>
              <a:ext cx="47019" cy="17717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CAB0BF1-F0E9-68A9-9263-420630669D35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flipV="1">
              <a:off x="6002281" y="1360683"/>
              <a:ext cx="446786" cy="902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0DA837B-7C25-7949-0F7C-C10A494D5D93}"/>
              </a:ext>
            </a:extLst>
          </p:cNvPr>
          <p:cNvGrpSpPr/>
          <p:nvPr/>
        </p:nvGrpSpPr>
        <p:grpSpPr>
          <a:xfrm>
            <a:off x="6166863" y="889719"/>
            <a:ext cx="1024941" cy="553797"/>
            <a:chOff x="753341" y="1875962"/>
            <a:chExt cx="2977803" cy="1608968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095C59B-0DED-E6F9-9A96-7EDAE72F818A}"/>
                </a:ext>
              </a:extLst>
            </p:cNvPr>
            <p:cNvSpPr/>
            <p:nvPr/>
          </p:nvSpPr>
          <p:spPr>
            <a:xfrm>
              <a:off x="2051408" y="2518583"/>
              <a:ext cx="263913" cy="2639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2AD1AB7E-2839-B7D0-7D19-E3254D642226}"/>
                </a:ext>
              </a:extLst>
            </p:cNvPr>
            <p:cNvCxnSpPr>
              <a:cxnSpLocks/>
              <a:endCxn id="57" idx="1"/>
            </p:cNvCxnSpPr>
            <p:nvPr/>
          </p:nvCxnSpPr>
          <p:spPr>
            <a:xfrm>
              <a:off x="768146" y="1875962"/>
              <a:ext cx="1321911" cy="68127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8A5FE8F-C4F4-15B0-A35D-1846C88ABFE9}"/>
                </a:ext>
              </a:extLst>
            </p:cNvPr>
            <p:cNvCxnSpPr>
              <a:cxnSpLocks/>
              <a:endCxn id="57" idx="3"/>
            </p:cNvCxnSpPr>
            <p:nvPr/>
          </p:nvCxnSpPr>
          <p:spPr>
            <a:xfrm flipV="1">
              <a:off x="768146" y="2743846"/>
              <a:ext cx="1321911" cy="7410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853044E-664E-80F2-0E94-7E01BC3B6BA3}"/>
                </a:ext>
              </a:extLst>
            </p:cNvPr>
            <p:cNvCxnSpPr>
              <a:cxnSpLocks/>
              <a:stCxn id="57" idx="6"/>
            </p:cNvCxnSpPr>
            <p:nvPr/>
          </p:nvCxnSpPr>
          <p:spPr>
            <a:xfrm flipV="1">
              <a:off x="2315321" y="2645126"/>
              <a:ext cx="1415823" cy="541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347BC8D-62E2-FE64-5698-D34B9EDDA8CA}"/>
                </a:ext>
              </a:extLst>
            </p:cNvPr>
            <p:cNvGrpSpPr/>
            <p:nvPr/>
          </p:nvGrpSpPr>
          <p:grpSpPr>
            <a:xfrm>
              <a:off x="2382104" y="2570152"/>
              <a:ext cx="161541" cy="161541"/>
              <a:chOff x="6839166" y="4810672"/>
              <a:chExt cx="1006803" cy="1006803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B454608-4F8B-1DFB-8DB6-00B656D43F1B}"/>
                  </a:ext>
                </a:extLst>
              </p:cNvPr>
              <p:cNvSpPr/>
              <p:nvPr/>
            </p:nvSpPr>
            <p:spPr>
              <a:xfrm>
                <a:off x="6839166" y="4810672"/>
                <a:ext cx="1006803" cy="100680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Elbow Connector 63">
                <a:extLst>
                  <a:ext uri="{FF2B5EF4-FFF2-40B4-BE49-F238E27FC236}">
                    <a16:creationId xmlns:a16="http://schemas.microsoft.com/office/drawing/2014/main" id="{31110728-7989-D4AB-35D6-1616E2F5CBFC}"/>
                  </a:ext>
                </a:extLst>
              </p:cNvPr>
              <p:cNvCxnSpPr/>
              <p:nvPr/>
            </p:nvCxnSpPr>
            <p:spPr>
              <a:xfrm flipV="1">
                <a:off x="6902286" y="5154374"/>
                <a:ext cx="851407" cy="320807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CAC733D-EC9F-E62B-41AA-F69F452B4653}"/>
                </a:ext>
              </a:extLst>
            </p:cNvPr>
            <p:cNvCxnSpPr>
              <a:cxnSpLocks/>
              <a:endCxn id="57" idx="2"/>
            </p:cNvCxnSpPr>
            <p:nvPr/>
          </p:nvCxnSpPr>
          <p:spPr>
            <a:xfrm flipV="1">
              <a:off x="753341" y="2650540"/>
              <a:ext cx="1298067" cy="2623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C755FF-DC28-28E1-FBB8-1A3056BAE694}"/>
              </a:ext>
            </a:extLst>
          </p:cNvPr>
          <p:cNvGrpSpPr/>
          <p:nvPr/>
        </p:nvGrpSpPr>
        <p:grpSpPr>
          <a:xfrm>
            <a:off x="385679" y="4222511"/>
            <a:ext cx="1032244" cy="642578"/>
            <a:chOff x="2409368" y="1049490"/>
            <a:chExt cx="1032244" cy="64257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E144C55-C443-F330-1938-7DF3C6D2A086}"/>
                </a:ext>
              </a:extLst>
            </p:cNvPr>
            <p:cNvSpPr/>
            <p:nvPr/>
          </p:nvSpPr>
          <p:spPr>
            <a:xfrm>
              <a:off x="2856154" y="1315697"/>
              <a:ext cx="90837" cy="908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816C929-ED19-40B3-F09D-DE5D2094FBF1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2414464" y="1094511"/>
              <a:ext cx="454993" cy="23448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D33FDA7-E1A6-E42F-CF72-6FF98D58F2AE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V="1">
              <a:off x="2414464" y="1393231"/>
              <a:ext cx="454993" cy="25507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584233A-F2D7-8D5F-2661-C15A0EBF597F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 flipV="1">
              <a:off x="2946992" y="1359253"/>
              <a:ext cx="487317" cy="18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55C437A-482A-F230-5334-0DB505DB9D13}"/>
                </a:ext>
              </a:extLst>
            </p:cNvPr>
            <p:cNvGrpSpPr/>
            <p:nvPr/>
          </p:nvGrpSpPr>
          <p:grpSpPr>
            <a:xfrm>
              <a:off x="2969978" y="1333447"/>
              <a:ext cx="55601" cy="55601"/>
              <a:chOff x="6839166" y="4810672"/>
              <a:chExt cx="1006803" cy="100680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2B7F1D1-945D-1D0A-A79C-F3987271E2D3}"/>
                  </a:ext>
                </a:extLst>
              </p:cNvPr>
              <p:cNvSpPr/>
              <p:nvPr/>
            </p:nvSpPr>
            <p:spPr>
              <a:xfrm>
                <a:off x="6839166" y="4810672"/>
                <a:ext cx="1006803" cy="100680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Elbow Connector 22">
                <a:extLst>
                  <a:ext uri="{FF2B5EF4-FFF2-40B4-BE49-F238E27FC236}">
                    <a16:creationId xmlns:a16="http://schemas.microsoft.com/office/drawing/2014/main" id="{9E1AFC63-8073-363B-53E8-1360AD3E76E9}"/>
                  </a:ext>
                </a:extLst>
              </p:cNvPr>
              <p:cNvCxnSpPr/>
              <p:nvPr/>
            </p:nvCxnSpPr>
            <p:spPr>
              <a:xfrm flipV="1">
                <a:off x="6902286" y="5154374"/>
                <a:ext cx="851407" cy="320807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29BF4E9-8EC7-D3E6-287E-2714A266DA5C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flipV="1">
              <a:off x="2409368" y="1361116"/>
              <a:ext cx="446786" cy="902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C96B8E-1D46-9603-CF4B-E4DA237D75ED}"/>
                </a:ext>
              </a:extLst>
            </p:cNvPr>
            <p:cNvSpPr/>
            <p:nvPr/>
          </p:nvSpPr>
          <p:spPr>
            <a:xfrm>
              <a:off x="2859971" y="1049490"/>
              <a:ext cx="90837" cy="908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2B58B58-3084-652E-30F0-4322C136215E}"/>
                </a:ext>
              </a:extLst>
            </p:cNvPr>
            <p:cNvCxnSpPr>
              <a:cxnSpLocks/>
              <a:endCxn id="25" idx="4"/>
            </p:cNvCxnSpPr>
            <p:nvPr/>
          </p:nvCxnSpPr>
          <p:spPr>
            <a:xfrm flipV="1">
              <a:off x="2409368" y="1140327"/>
              <a:ext cx="496022" cy="50499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CEF0042-5462-EC2F-627E-EBB94B67F6CD}"/>
                </a:ext>
              </a:extLst>
            </p:cNvPr>
            <p:cNvCxnSpPr>
              <a:cxnSpLocks/>
              <a:endCxn id="25" idx="3"/>
            </p:cNvCxnSpPr>
            <p:nvPr/>
          </p:nvCxnSpPr>
          <p:spPr>
            <a:xfrm flipV="1">
              <a:off x="2418281" y="1127024"/>
              <a:ext cx="454993" cy="25507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D4A779B-6EE3-1373-7D9D-B29D3D8BEFA9}"/>
                </a:ext>
              </a:extLst>
            </p:cNvPr>
            <p:cNvCxnSpPr>
              <a:cxnSpLocks/>
              <a:stCxn id="25" idx="6"/>
            </p:cNvCxnSpPr>
            <p:nvPr/>
          </p:nvCxnSpPr>
          <p:spPr>
            <a:xfrm flipV="1">
              <a:off x="2950809" y="1093046"/>
              <a:ext cx="487317" cy="18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2505727-4D09-3842-C6B2-6BF8F315119A}"/>
                </a:ext>
              </a:extLst>
            </p:cNvPr>
            <p:cNvSpPr/>
            <p:nvPr/>
          </p:nvSpPr>
          <p:spPr>
            <a:xfrm>
              <a:off x="2973795" y="1067240"/>
              <a:ext cx="55601" cy="556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Elbow Connector 31">
              <a:extLst>
                <a:ext uri="{FF2B5EF4-FFF2-40B4-BE49-F238E27FC236}">
                  <a16:creationId xmlns:a16="http://schemas.microsoft.com/office/drawing/2014/main" id="{8EB2533D-09BF-8C3C-3524-5A3227FA46BD}"/>
                </a:ext>
              </a:extLst>
            </p:cNvPr>
            <p:cNvCxnSpPr/>
            <p:nvPr/>
          </p:nvCxnSpPr>
          <p:spPr>
            <a:xfrm flipV="1">
              <a:off x="2977281" y="1086221"/>
              <a:ext cx="47019" cy="17717"/>
            </a:xfrm>
            <a:prstGeom prst="bentConnector3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AB10900-D687-CC2D-EA62-124D0669B6C3}"/>
                </a:ext>
              </a:extLst>
            </p:cNvPr>
            <p:cNvCxnSpPr>
              <a:cxnSpLocks/>
              <a:endCxn id="25" idx="2"/>
            </p:cNvCxnSpPr>
            <p:nvPr/>
          </p:nvCxnSpPr>
          <p:spPr>
            <a:xfrm flipV="1">
              <a:off x="2413185" y="1094909"/>
              <a:ext cx="446786" cy="902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48F036A-88C1-C950-A0AD-4529AE57D4BD}"/>
                </a:ext>
              </a:extLst>
            </p:cNvPr>
            <p:cNvSpPr/>
            <p:nvPr/>
          </p:nvSpPr>
          <p:spPr>
            <a:xfrm>
              <a:off x="2863457" y="1601231"/>
              <a:ext cx="90837" cy="908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5B394B8-9FC5-E053-3E1B-2AF0416EC4A9}"/>
                </a:ext>
              </a:extLst>
            </p:cNvPr>
            <p:cNvCxnSpPr>
              <a:cxnSpLocks/>
              <a:endCxn id="66" idx="1"/>
            </p:cNvCxnSpPr>
            <p:nvPr/>
          </p:nvCxnSpPr>
          <p:spPr>
            <a:xfrm>
              <a:off x="2421767" y="1380045"/>
              <a:ext cx="454993" cy="23448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3E17C5D-A7B9-9211-DF89-676183C87FFE}"/>
                </a:ext>
              </a:extLst>
            </p:cNvPr>
            <p:cNvCxnSpPr>
              <a:cxnSpLocks/>
              <a:endCxn id="66" idx="0"/>
            </p:cNvCxnSpPr>
            <p:nvPr/>
          </p:nvCxnSpPr>
          <p:spPr>
            <a:xfrm>
              <a:off x="2454727" y="1069169"/>
              <a:ext cx="454149" cy="53206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90794CA-318E-0488-4BAA-F6499DBE8209}"/>
                </a:ext>
              </a:extLst>
            </p:cNvPr>
            <p:cNvCxnSpPr>
              <a:cxnSpLocks/>
              <a:stCxn id="66" idx="6"/>
            </p:cNvCxnSpPr>
            <p:nvPr/>
          </p:nvCxnSpPr>
          <p:spPr>
            <a:xfrm flipV="1">
              <a:off x="2954295" y="1644786"/>
              <a:ext cx="487317" cy="186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4D46400-E0A2-AFB3-1B85-235A5C0E3E5C}"/>
                </a:ext>
              </a:extLst>
            </p:cNvPr>
            <p:cNvGrpSpPr/>
            <p:nvPr/>
          </p:nvGrpSpPr>
          <p:grpSpPr>
            <a:xfrm>
              <a:off x="2977281" y="1618981"/>
              <a:ext cx="55601" cy="55601"/>
              <a:chOff x="6839166" y="4810672"/>
              <a:chExt cx="1006803" cy="1006803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47A0770-E368-30B3-C1CA-5A4778C63384}"/>
                  </a:ext>
                </a:extLst>
              </p:cNvPr>
              <p:cNvSpPr/>
              <p:nvPr/>
            </p:nvSpPr>
            <p:spPr>
              <a:xfrm>
                <a:off x="6839166" y="4810672"/>
                <a:ext cx="1006803" cy="100680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Elbow Connector 72">
                <a:extLst>
                  <a:ext uri="{FF2B5EF4-FFF2-40B4-BE49-F238E27FC236}">
                    <a16:creationId xmlns:a16="http://schemas.microsoft.com/office/drawing/2014/main" id="{1F57377D-9991-3692-0578-FE08056A68A0}"/>
                  </a:ext>
                </a:extLst>
              </p:cNvPr>
              <p:cNvCxnSpPr/>
              <p:nvPr/>
            </p:nvCxnSpPr>
            <p:spPr>
              <a:xfrm flipV="1">
                <a:off x="6902286" y="5154374"/>
                <a:ext cx="851407" cy="320807"/>
              </a:xfrm>
              <a:prstGeom prst="bentConnector3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ED783C6-824F-0D64-D643-9A2AF4AAF11E}"/>
                </a:ext>
              </a:extLst>
            </p:cNvPr>
            <p:cNvCxnSpPr>
              <a:cxnSpLocks/>
              <a:endCxn id="66" idx="2"/>
            </p:cNvCxnSpPr>
            <p:nvPr/>
          </p:nvCxnSpPr>
          <p:spPr>
            <a:xfrm flipV="1">
              <a:off x="2416671" y="1646650"/>
              <a:ext cx="446786" cy="902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2426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777D2607-77E0-384B-BDD7-F35D469D60DB}" vid="{4A1DB25B-D6FF-654D-85D6-1C898B3B9A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6371</TotalTime>
  <Words>1513</Words>
  <Application>Microsoft Macintosh PowerPoint</Application>
  <PresentationFormat>Widescreen</PresentationFormat>
  <Paragraphs>240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 New</vt:lpstr>
      <vt:lpstr>Times</vt:lpstr>
      <vt:lpstr>Office Theme</vt:lpstr>
      <vt:lpstr>DS 4440</vt:lpstr>
      <vt:lpstr>Concepts to Know So Far</vt:lpstr>
      <vt:lpstr>Today: Gradient Descent and Multilayer Perceptrons</vt:lpstr>
      <vt:lpstr>Calculus Warmup</vt:lpstr>
      <vt:lpstr>Minimizing a function numerically</vt:lpstr>
      <vt:lpstr>Gradient Descent </vt:lpstr>
      <vt:lpstr>From Neurons to Layers to Multi-layer Perceptrons</vt:lpstr>
      <vt:lpstr>A Layer of Neurons</vt:lpstr>
      <vt:lpstr>A Layer of Neurons is a Matrix Operation</vt:lpstr>
      <vt:lpstr>How Many Layers are Needed for a Universal Approximator?</vt:lpstr>
      <vt:lpstr>The Multi-Layer Perceptron</vt:lpstr>
      <vt:lpstr>The Multi-Layer Perceptron as Matrix Equations</vt:lpstr>
      <vt:lpstr>How to Program a Multi-Layer Perceptron?</vt:lpstr>
      <vt:lpstr>How to Program a Multi-Layer Perceptron?</vt:lpstr>
      <vt:lpstr>How to Program a Multi-Layer Perceptron</vt:lpstr>
      <vt:lpstr>How it will work in code</vt:lpstr>
      <vt:lpstr>Interlude</vt:lpstr>
      <vt:lpstr>Reading: The origin of modular machine learning</vt:lpstr>
      <vt:lpstr>Historical Context of Bottou</vt:lpstr>
      <vt:lpstr>Why Bottou was thinking about Modularity</vt:lpstr>
      <vt:lpstr>Today, pytorch has two different module systems</vt:lpstr>
      <vt:lpstr>Remember: how it will work in code</vt:lpstr>
      <vt:lpstr>You write the network</vt:lpstr>
      <vt:lpstr>Pytorch keeps track of the parameters</vt:lpstr>
      <vt:lpstr>You write the loss</vt:lpstr>
      <vt:lpstr>An example synthetic “data set”</vt:lpstr>
      <vt:lpstr>Pytorch computes the derivatives for you</vt:lpstr>
      <vt:lpstr>Learning an MLP from data: a pytorch training loop</vt:lpstr>
      <vt:lpstr>Let’s try notebook 4</vt:lpstr>
      <vt:lpstr>Next class: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7150</dc:title>
  <dc:creator>David Bau</dc:creator>
  <cp:lastModifiedBy>David Bau</cp:lastModifiedBy>
  <cp:revision>28</cp:revision>
  <dcterms:created xsi:type="dcterms:W3CDTF">2023-09-13T07:38:04Z</dcterms:created>
  <dcterms:modified xsi:type="dcterms:W3CDTF">2024-01-16T19:07:21Z</dcterms:modified>
</cp:coreProperties>
</file>