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25"/>
  </p:notesMasterIdLst>
  <p:sldIdLst>
    <p:sldId id="350" r:id="rId2"/>
    <p:sldId id="461" r:id="rId3"/>
    <p:sldId id="466" r:id="rId4"/>
    <p:sldId id="467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84" r:id="rId14"/>
    <p:sldId id="485" r:id="rId15"/>
    <p:sldId id="444" r:id="rId16"/>
    <p:sldId id="411" r:id="rId17"/>
    <p:sldId id="478" r:id="rId18"/>
    <p:sldId id="479" r:id="rId19"/>
    <p:sldId id="480" r:id="rId20"/>
    <p:sldId id="481" r:id="rId21"/>
    <p:sldId id="482" r:id="rId22"/>
    <p:sldId id="477" r:id="rId23"/>
    <p:sldId id="4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/>
    <p:restoredTop sz="96197"/>
  </p:normalViewPr>
  <p:slideViewPr>
    <p:cSldViewPr snapToGrid="0">
      <p:cViewPr varScale="1">
        <p:scale>
          <a:sx n="81" d="100"/>
          <a:sy n="81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1/17/24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e-vs-m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47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37.png"/><Relationship Id="rId21" Type="http://schemas.openxmlformats.org/officeDocument/2006/relationships/image" Target="../media/image80.png"/><Relationship Id="rId7" Type="http://schemas.openxmlformats.org/officeDocument/2006/relationships/image" Target="../media/image41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7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5.png"/><Relationship Id="rId24" Type="http://schemas.openxmlformats.org/officeDocument/2006/relationships/image" Target="../media/image83.png"/><Relationship Id="rId5" Type="http://schemas.openxmlformats.org/officeDocument/2006/relationships/image" Target="../media/image39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68.png"/><Relationship Id="rId9" Type="http://schemas.openxmlformats.org/officeDocument/2006/relationships/image" Target="../media/image43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10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10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2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omp-graph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9" Type="http://schemas.openxmlformats.org/officeDocument/2006/relationships/image" Target="../media/image34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8" Type="http://schemas.openxmlformats.org/officeDocument/2006/relationships/image" Target="../media/image9.png"/><Relationship Id="rId51" Type="http://schemas.openxmlformats.org/officeDocument/2006/relationships/image" Target="../media/image56.png"/><Relationship Id="rId3" Type="http://schemas.openxmlformats.org/officeDocument/2006/relationships/image" Target="../media/image4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62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61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6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DS 4440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2606-6E45-51BD-D982-88F4BC52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know: </a:t>
            </a:r>
            <a:r>
              <a:rPr lang="en-US" dirty="0" err="1"/>
              <a:t>Softmax</a:t>
            </a:r>
            <a:r>
              <a:rPr lang="en-US" dirty="0"/>
              <a:t> output for a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8ED04-85EC-5B2D-5000-D791BAFCD0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3342"/>
                <a:ext cx="10515600" cy="54346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Obvious nonsense:		Instead: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b="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11.7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Softmax</a:t>
                </a:r>
                <a:r>
                  <a:rPr lang="en-US" dirty="0"/>
                  <a:t> definition: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Always adds to 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8ED04-85EC-5B2D-5000-D791BAFCD0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3342"/>
                <a:ext cx="10515600" cy="5434628"/>
              </a:xfrm>
              <a:blipFill>
                <a:blip r:embed="rId2"/>
                <a:stretch>
                  <a:fillRect l="-1206" t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25B98684-115C-D382-9F65-8EC79F62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17" y="1646257"/>
            <a:ext cx="7503348" cy="46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3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8184-6330-F5E1-398C-A3BBE37D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CE loss on </a:t>
            </a:r>
            <a:r>
              <a:rPr lang="en-US" dirty="0" err="1"/>
              <a:t>Softmax</a:t>
            </a:r>
            <a:r>
              <a:rPr lang="en-US" dirty="0"/>
              <a:t>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2EDFC-4B3D-7D5B-9951-A30C8E20FF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With </a:t>
                </a:r>
                <a:r>
                  <a:rPr lang="en-US" dirty="0" err="1"/>
                  <a:t>softmax</a:t>
                </a:r>
                <a:r>
                  <a:rPr lang="en-US" dirty="0"/>
                  <a:t>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, and CE loss: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you work out the derivatives, you get this very neat form: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Pushes z up when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too low</a:t>
                </a:r>
              </a:p>
              <a:p>
                <a:r>
                  <a:rPr lang="en-US" dirty="0"/>
                  <a:t>Pushes z down when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too high </a:t>
                </a:r>
              </a:p>
              <a:p>
                <a:r>
                  <a:rPr lang="en-US" dirty="0">
                    <a:highlight>
                      <a:srgbClr val="FFFF00"/>
                    </a:highlight>
                  </a:rPr>
                  <a:t>What happens if you add 100 to every pre-</a:t>
                </a:r>
                <a:r>
                  <a:rPr lang="en-US" dirty="0" err="1">
                    <a:highlight>
                      <a:srgbClr val="FFFF00"/>
                    </a:highlight>
                  </a:rPr>
                  <a:t>softmax</a:t>
                </a:r>
                <a:r>
                  <a:rPr lang="en-US" dirty="0">
                    <a:highlight>
                      <a:srgbClr val="FFFF00"/>
                    </a:highlight>
                  </a:rPr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2EDFC-4B3D-7D5B-9951-A30C8E20FF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42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317C-775D-954F-1D6B-5327EC32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Interacting with Cross-Entropy vs MSE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77CC-7C1B-EFD0-AD0B-A564EC70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https://bit.ly/ce-vs-mse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8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839A-E099-8528-A5E0-5EC45A1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Program a Neural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/>
              <p:nvPr/>
            </p:nvSpPr>
            <p:spPr>
              <a:xfrm>
                <a:off x="2" y="1183342"/>
                <a:ext cx="5785944" cy="5037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1. Make a parameterized network</a:t>
                </a:r>
              </a:p>
              <a:p>
                <a:pPr algn="ctr"/>
                <a:endParaRPr lang="en-US" sz="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sz="3200" dirty="0"/>
                  <a:t>2. Formulate a Loss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sz="3200" dirty="0"/>
                  <a:t>3. Optimize 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183342"/>
                <a:ext cx="5785944" cy="5037982"/>
              </a:xfrm>
              <a:prstGeom prst="rect">
                <a:avLst/>
              </a:prstGeom>
              <a:blipFill>
                <a:blip r:embed="rId2"/>
                <a:stretch>
                  <a:fillRect l="-2412" t="-1759" r="-2412" b="-19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25582A8-B309-373C-45D4-E80C406B6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53" y="1801923"/>
            <a:ext cx="1006649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0AB50D-63A4-93E4-2BE2-B16FD521F902}"/>
                  </a:ext>
                </a:extLst>
              </p:cNvPr>
              <p:cNvSpPr txBox="1"/>
              <p:nvPr/>
            </p:nvSpPr>
            <p:spPr>
              <a:xfrm>
                <a:off x="7400056" y="1828581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0AB50D-63A4-93E4-2BE2-B16FD521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56" y="1828581"/>
                <a:ext cx="502920" cy="824906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437BAFF-6915-290A-85A1-572A78E4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26163" y="1801923"/>
            <a:ext cx="958031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7FA15A-F4BF-AF09-74AB-995CEA249353}"/>
                  </a:ext>
                </a:extLst>
              </p:cNvPr>
              <p:cNvSpPr txBox="1"/>
              <p:nvPr/>
            </p:nvSpPr>
            <p:spPr>
              <a:xfrm>
                <a:off x="9335957" y="1828581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7FA15A-F4BF-AF09-74AB-995CEA24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957" y="1828581"/>
                <a:ext cx="502920" cy="824906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4125199-65B6-6CCB-31C7-0DB9EE8832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124356" y="1806509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100E32-E3A2-4F34-01FD-D2B5B519C53B}"/>
                  </a:ext>
                </a:extLst>
              </p:cNvPr>
              <p:cNvSpPr txBox="1"/>
              <p:nvPr/>
            </p:nvSpPr>
            <p:spPr>
              <a:xfrm>
                <a:off x="11127001" y="1833167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100E32-E3A2-4F34-01FD-D2B5B519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001" y="1833167"/>
                <a:ext cx="502920" cy="824906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C8CFF2C-0D33-5043-14E7-B46FA753B4F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26163" y="3302187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D2BA47-205D-6236-4C52-D35229AD3D3D}"/>
                  </a:ext>
                </a:extLst>
              </p:cNvPr>
              <p:cNvSpPr txBox="1"/>
              <p:nvPr/>
            </p:nvSpPr>
            <p:spPr>
              <a:xfrm>
                <a:off x="9328808" y="3328845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D2BA47-205D-6236-4C52-D35229AD3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808" y="3328845"/>
                <a:ext cx="502920" cy="824906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AF8D081-E935-A19D-0907-638B25106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397411" y="3290636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6CB931-DADF-2A10-7099-99EACCC9E4F5}"/>
                  </a:ext>
                </a:extLst>
              </p:cNvPr>
              <p:cNvSpPr txBox="1"/>
              <p:nvPr/>
            </p:nvSpPr>
            <p:spPr>
              <a:xfrm>
                <a:off x="7400056" y="3317294"/>
                <a:ext cx="502920" cy="84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6CB931-DADF-2A10-7099-99EACCC9E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56" y="3317294"/>
                <a:ext cx="502920" cy="8487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26C3F7A-9E6D-EECC-F558-FBEF2DD42F9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118660" y="3284353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CEA3DA-4888-23F3-EDF1-3073D349845C}"/>
                  </a:ext>
                </a:extLst>
              </p:cNvPr>
              <p:cNvSpPr txBox="1"/>
              <p:nvPr/>
            </p:nvSpPr>
            <p:spPr>
              <a:xfrm>
                <a:off x="11121305" y="3311011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CEA3DA-4888-23F3-EDF1-3073D349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305" y="3311011"/>
                <a:ext cx="502920" cy="824906"/>
              </a:xfrm>
              <a:prstGeom prst="rect">
                <a:avLst/>
              </a:prstGeom>
              <a:blipFill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E439DA-238B-EADC-3DD4-4B1D7FA3BB66}"/>
                  </a:ext>
                </a:extLst>
              </p:cNvPr>
              <p:cNvSpPr txBox="1"/>
              <p:nvPr/>
            </p:nvSpPr>
            <p:spPr>
              <a:xfrm>
                <a:off x="6689933" y="1483021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E439DA-238B-EADC-3DD4-4B1D7FA3B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33" y="1483021"/>
                <a:ext cx="367986" cy="369332"/>
              </a:xfrm>
              <a:prstGeom prst="rect">
                <a:avLst/>
              </a:prstGeom>
              <a:blipFill>
                <a:blip r:embed="rId15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CAD078-FF96-F45C-9754-AD56B340B7E6}"/>
                  </a:ext>
                </a:extLst>
              </p:cNvPr>
              <p:cNvSpPr txBox="1"/>
              <p:nvPr/>
            </p:nvSpPr>
            <p:spPr>
              <a:xfrm>
                <a:off x="7484752" y="1482874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CAD078-FF96-F45C-9754-AD56B340B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52" y="1482874"/>
                <a:ext cx="371384" cy="369332"/>
              </a:xfrm>
              <a:prstGeom prst="rect">
                <a:avLst/>
              </a:prstGeom>
              <a:blipFill>
                <a:blip r:embed="rId16"/>
                <a:stretch>
                  <a:fillRect l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E6F9F1-033F-8787-642C-9BF203B0EB76}"/>
                  </a:ext>
                </a:extLst>
              </p:cNvPr>
              <p:cNvSpPr txBox="1"/>
              <p:nvPr/>
            </p:nvSpPr>
            <p:spPr>
              <a:xfrm>
                <a:off x="8626264" y="1485849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E6F9F1-033F-8787-642C-9BF203B0E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264" y="1485849"/>
                <a:ext cx="367986" cy="369332"/>
              </a:xfrm>
              <a:prstGeom prst="rect">
                <a:avLst/>
              </a:prstGeom>
              <a:blipFill>
                <a:blip r:embed="rId1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D23B1D-BFF1-2BA9-FE99-6968A451845D}"/>
                  </a:ext>
                </a:extLst>
              </p:cNvPr>
              <p:cNvSpPr txBox="1"/>
              <p:nvPr/>
            </p:nvSpPr>
            <p:spPr>
              <a:xfrm>
                <a:off x="9421083" y="1485702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D23B1D-BFF1-2BA9-FE99-6968A451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83" y="1485702"/>
                <a:ext cx="371384" cy="369332"/>
              </a:xfrm>
              <a:prstGeom prst="rect">
                <a:avLst/>
              </a:prstGeom>
              <a:blipFill>
                <a:blip r:embed="rId18"/>
                <a:stretch>
                  <a:fillRect l="-1000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E77527-AE2A-D211-4CF2-6F7DA2C0C262}"/>
                  </a:ext>
                </a:extLst>
              </p:cNvPr>
              <p:cNvSpPr txBox="1"/>
              <p:nvPr/>
            </p:nvSpPr>
            <p:spPr>
              <a:xfrm>
                <a:off x="10409268" y="1487036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E77527-AE2A-D211-4CF2-6F7DA2C0C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268" y="1487036"/>
                <a:ext cx="367986" cy="369332"/>
              </a:xfrm>
              <a:prstGeom prst="rect">
                <a:avLst/>
              </a:prstGeom>
              <a:blipFill>
                <a:blip r:embed="rId19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63D3A-7DFA-31EE-01F9-2DAEC646852A}"/>
                  </a:ext>
                </a:extLst>
              </p:cNvPr>
              <p:cNvSpPr txBox="1"/>
              <p:nvPr/>
            </p:nvSpPr>
            <p:spPr>
              <a:xfrm>
                <a:off x="11204087" y="1486889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63D3A-7DFA-31EE-01F9-2DAEC6468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087" y="1486889"/>
                <a:ext cx="371384" cy="369332"/>
              </a:xfrm>
              <a:prstGeom prst="rect">
                <a:avLst/>
              </a:prstGeom>
              <a:blipFill>
                <a:blip r:embed="rId20"/>
                <a:stretch>
                  <a:fillRect l="-1333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8F1F5C-ACBF-AEE8-2388-B380FBBBB4ED}"/>
                  </a:ext>
                </a:extLst>
              </p:cNvPr>
              <p:cNvSpPr txBox="1"/>
              <p:nvPr/>
            </p:nvSpPr>
            <p:spPr>
              <a:xfrm>
                <a:off x="6710456" y="2961583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8F1F5C-ACBF-AEE8-2388-B380FBBBB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56" y="2961583"/>
                <a:ext cx="367986" cy="369332"/>
              </a:xfrm>
              <a:prstGeom prst="rect">
                <a:avLst/>
              </a:prstGeom>
              <a:blipFill>
                <a:blip r:embed="rId21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CF5A51-B1AC-4469-78E2-F38507A00020}"/>
                  </a:ext>
                </a:extLst>
              </p:cNvPr>
              <p:cNvSpPr txBox="1"/>
              <p:nvPr/>
            </p:nvSpPr>
            <p:spPr>
              <a:xfrm>
                <a:off x="7505275" y="2961436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CF5A51-B1AC-4469-78E2-F38507A0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75" y="2961436"/>
                <a:ext cx="371384" cy="369332"/>
              </a:xfrm>
              <a:prstGeom prst="rect">
                <a:avLst/>
              </a:prstGeom>
              <a:blipFill>
                <a:blip r:embed="rId22"/>
                <a:stretch>
                  <a:fillRect l="-645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035124-D7A7-D5CD-003E-78FD79485D4A}"/>
                  </a:ext>
                </a:extLst>
              </p:cNvPr>
              <p:cNvSpPr txBox="1"/>
              <p:nvPr/>
            </p:nvSpPr>
            <p:spPr>
              <a:xfrm>
                <a:off x="8646787" y="2964411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035124-D7A7-D5CD-003E-78FD79485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787" y="2964411"/>
                <a:ext cx="367986" cy="369332"/>
              </a:xfrm>
              <a:prstGeom prst="rect">
                <a:avLst/>
              </a:prstGeom>
              <a:blipFill>
                <a:blip r:embed="rId23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4014D-3F10-A0FB-832C-690B3C96A630}"/>
                  </a:ext>
                </a:extLst>
              </p:cNvPr>
              <p:cNvSpPr txBox="1"/>
              <p:nvPr/>
            </p:nvSpPr>
            <p:spPr>
              <a:xfrm>
                <a:off x="9441606" y="2964264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84014D-3F10-A0FB-832C-690B3C96A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06" y="2964264"/>
                <a:ext cx="371384" cy="369332"/>
              </a:xfrm>
              <a:prstGeom prst="rect">
                <a:avLst/>
              </a:prstGeom>
              <a:blipFill>
                <a:blip r:embed="rId24"/>
                <a:stretch>
                  <a:fillRect l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FFDA7-2FAE-4ADA-20C9-B8737179A7C6}"/>
                  </a:ext>
                </a:extLst>
              </p:cNvPr>
              <p:cNvSpPr txBox="1"/>
              <p:nvPr/>
            </p:nvSpPr>
            <p:spPr>
              <a:xfrm>
                <a:off x="10429791" y="2965598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FFDA7-2FAE-4ADA-20C9-B8737179A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791" y="2965598"/>
                <a:ext cx="367986" cy="369332"/>
              </a:xfrm>
              <a:prstGeom prst="rect">
                <a:avLst/>
              </a:prstGeom>
              <a:blipFill>
                <a:blip r:embed="rId25"/>
                <a:stretch>
                  <a:fillRect l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4C54F5-4401-FC15-E076-A1C5EA76894D}"/>
                  </a:ext>
                </a:extLst>
              </p:cNvPr>
              <p:cNvSpPr txBox="1"/>
              <p:nvPr/>
            </p:nvSpPr>
            <p:spPr>
              <a:xfrm>
                <a:off x="11224610" y="2965451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4C54F5-4401-FC15-E076-A1C5EA76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4610" y="2965451"/>
                <a:ext cx="371384" cy="369332"/>
              </a:xfrm>
              <a:prstGeom prst="rect">
                <a:avLst/>
              </a:prstGeom>
              <a:blipFill>
                <a:blip r:embed="rId26"/>
                <a:stretch>
                  <a:fillRect l="-1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05776162-DDEE-6962-09E0-0BF0FE62E6D7}"/>
              </a:ext>
            </a:extLst>
          </p:cNvPr>
          <p:cNvSpPr/>
          <p:nvPr/>
        </p:nvSpPr>
        <p:spPr>
          <a:xfrm>
            <a:off x="5578660" y="1846603"/>
            <a:ext cx="569187" cy="4429567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64E45E-BA3A-8657-CD44-B444A37636A4}"/>
                  </a:ext>
                </a:extLst>
              </p:cNvPr>
              <p:cNvSpPr txBox="1"/>
              <p:nvPr/>
            </p:nvSpPr>
            <p:spPr>
              <a:xfrm>
                <a:off x="5946336" y="4559931"/>
                <a:ext cx="613687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loss is summed up over all data pairs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 algn="ctr"/>
                <a:br>
                  <a:rPr lang="en-US" sz="800" b="0" dirty="0"/>
                </a:br>
                <a:r>
                  <a:rPr lang="en-US" sz="2800" b="0" dirty="0"/>
                  <a:t>Or... in Stochastic Gradient </a:t>
                </a:r>
                <a:r>
                  <a:rPr lang="en-US" sz="2800" dirty="0"/>
                  <a:t>D</a:t>
                </a:r>
                <a:r>
                  <a:rPr lang="en-US" sz="2800" b="0" dirty="0"/>
                  <a:t>escent,</a:t>
                </a:r>
                <a:br>
                  <a:rPr lang="en-US" sz="2800" b="0" dirty="0"/>
                </a:br>
                <a:r>
                  <a:rPr lang="en-US" sz="2800" b="0" dirty="0"/>
                  <a:t>summed over a random sample!</a:t>
                </a:r>
                <a:endParaRPr lang="en-US" sz="2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64E45E-BA3A-8657-CD44-B444A3763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336" y="4559931"/>
                <a:ext cx="6136873" cy="1938992"/>
              </a:xfrm>
              <a:prstGeom prst="rect">
                <a:avLst/>
              </a:prstGeom>
              <a:blipFill>
                <a:blip r:embed="rId27"/>
                <a:stretch>
                  <a:fillRect l="-1653" t="-3922" r="-165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2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5BA6-7FB8-1FDC-656B-DD724FDB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deal with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47AEB-1385-A49B-7E3B-1CE7347D9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network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complex</a:t>
                </a:r>
              </a:p>
              <a:p>
                <a:r>
                  <a:rPr lang="en-US" dirty="0"/>
                  <a:t>The loss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data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be complex</a:t>
                </a:r>
              </a:p>
              <a:p>
                <a:r>
                  <a:rPr lang="en-US" dirty="0"/>
                  <a:t>And the data samples can be very very large</a:t>
                </a:r>
              </a:p>
              <a:p>
                <a:endParaRPr lang="en-US" dirty="0"/>
              </a:p>
              <a:p>
                <a:r>
                  <a:rPr lang="en-US" dirty="0"/>
                  <a:t>So: the derivative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complex</a:t>
                </a:r>
              </a:p>
              <a:p>
                <a:r>
                  <a:rPr lang="en-US" dirty="0"/>
                  <a:t>We will compute it carefully and automatically: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4800" dirty="0"/>
                  <a:t>Backpropagation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47AEB-1385-A49B-7E3B-1CE7347D9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4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is based on a computation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659" y="1474839"/>
                <a:ext cx="32221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9" y="1474839"/>
                <a:ext cx="3222164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C000E6-45B8-B9FA-C6D2-5FE05A551E67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C000E6-45B8-B9FA-C6D2-5FE05A55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8F2F010-124E-4D48-0EAB-FA003FE8B02D}"/>
              </a:ext>
            </a:extLst>
          </p:cNvPr>
          <p:cNvSpPr/>
          <p:nvPr/>
        </p:nvSpPr>
        <p:spPr>
          <a:xfrm>
            <a:off x="5600269" y="5493081"/>
            <a:ext cx="4109220" cy="10953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4F428-BAD2-06D5-7754-91FEDB195088}"/>
              </a:ext>
            </a:extLst>
          </p:cNvPr>
          <p:cNvSpPr txBox="1"/>
          <p:nvPr/>
        </p:nvSpPr>
        <p:spPr>
          <a:xfrm>
            <a:off x="6529827" y="5764027"/>
            <a:ext cx="2413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“Forward pass”</a:t>
            </a:r>
          </a:p>
        </p:txBody>
      </p:sp>
    </p:spTree>
    <p:extLst>
      <p:ext uri="{BB962C8B-B14F-4D97-AF65-F5344CB8AC3E}">
        <p14:creationId xmlns:p14="http://schemas.microsoft.com/office/powerpoint/2010/main" val="59243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/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blipFill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/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blipFill>
                <a:blip r:embed="rId5"/>
                <a:stretch>
                  <a:fillRect l="-471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/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/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/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blipFill>
                <a:blip r:embed="rId8"/>
                <a:stretch>
                  <a:fillRect l="-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/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blipFill>
                <a:blip r:embed="rId9"/>
                <a:stretch>
                  <a:fillRect l="-122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DB27E5D-D58F-A519-C28E-1DD0052C93A4}"/>
              </a:ext>
            </a:extLst>
          </p:cNvPr>
          <p:cNvSpPr/>
          <p:nvPr/>
        </p:nvSpPr>
        <p:spPr>
          <a:xfrm>
            <a:off x="767606" y="2924596"/>
            <a:ext cx="4272790" cy="727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E017A9-37FD-E6D1-28F5-C8C6D2E83C37}"/>
              </a:ext>
            </a:extLst>
          </p:cNvPr>
          <p:cNvSpPr/>
          <p:nvPr/>
        </p:nvSpPr>
        <p:spPr>
          <a:xfrm>
            <a:off x="767155" y="4104180"/>
            <a:ext cx="4300755" cy="727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44B9C-E4E1-C81E-7C2D-2EC4454B71BE}"/>
              </a:ext>
            </a:extLst>
          </p:cNvPr>
          <p:cNvSpPr txBox="1"/>
          <p:nvPr/>
        </p:nvSpPr>
        <p:spPr>
          <a:xfrm>
            <a:off x="802242" y="5393742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/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blipFill>
                <a:blip r:embed="rId10"/>
                <a:stretch>
                  <a:fillRect l="-6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2800-4ACB-86CB-6DF9-C993C085D4D5}"/>
              </a:ext>
            </a:extLst>
          </p:cNvPr>
          <p:cNvSpPr txBox="1"/>
          <p:nvPr/>
        </p:nvSpPr>
        <p:spPr>
          <a:xfrm>
            <a:off x="0" y="6457890"/>
            <a:ext cx="39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[Slides adapted from Justin Johnson]</a:t>
            </a:r>
          </a:p>
        </p:txBody>
      </p:sp>
    </p:spTree>
    <p:extLst>
      <p:ext uri="{BB962C8B-B14F-4D97-AF65-F5344CB8AC3E}">
        <p14:creationId xmlns:p14="http://schemas.microsoft.com/office/powerpoint/2010/main" val="1596201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/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blipFill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/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blipFill>
                <a:blip r:embed="rId5"/>
                <a:stretch>
                  <a:fillRect l="-471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/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/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/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blipFill>
                <a:blip r:embed="rId8"/>
                <a:stretch>
                  <a:fillRect l="-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/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blipFill>
                <a:blip r:embed="rId9"/>
                <a:stretch>
                  <a:fillRect l="-122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DB27E5D-D58F-A519-C28E-1DD0052C93A4}"/>
              </a:ext>
            </a:extLst>
          </p:cNvPr>
          <p:cNvSpPr/>
          <p:nvPr/>
        </p:nvSpPr>
        <p:spPr>
          <a:xfrm>
            <a:off x="767606" y="2924596"/>
            <a:ext cx="4272790" cy="727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E017A9-37FD-E6D1-28F5-C8C6D2E83C37}"/>
              </a:ext>
            </a:extLst>
          </p:cNvPr>
          <p:cNvSpPr/>
          <p:nvPr/>
        </p:nvSpPr>
        <p:spPr>
          <a:xfrm>
            <a:off x="767155" y="4104180"/>
            <a:ext cx="4300755" cy="727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44B9C-E4E1-C81E-7C2D-2EC4454B71BE}"/>
              </a:ext>
            </a:extLst>
          </p:cNvPr>
          <p:cNvSpPr txBox="1"/>
          <p:nvPr/>
        </p:nvSpPr>
        <p:spPr>
          <a:xfrm>
            <a:off x="802242" y="5393742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/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blipFill>
                <a:blip r:embed="rId10"/>
                <a:stretch>
                  <a:fillRect l="-6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2800-4ACB-86CB-6DF9-C993C085D4D5}"/>
              </a:ext>
            </a:extLst>
          </p:cNvPr>
          <p:cNvSpPr txBox="1"/>
          <p:nvPr/>
        </p:nvSpPr>
        <p:spPr>
          <a:xfrm>
            <a:off x="0" y="6457890"/>
            <a:ext cx="39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[Slides adapted from Justin Johnson]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7AE77-294E-CB99-BB47-E666CE8C6376}"/>
              </a:ext>
            </a:extLst>
          </p:cNvPr>
          <p:cNvSpPr/>
          <p:nvPr/>
        </p:nvSpPr>
        <p:spPr>
          <a:xfrm>
            <a:off x="10761210" y="5510505"/>
            <a:ext cx="731185" cy="1095394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3F934-81E5-1C25-8E28-239B501D5160}"/>
              </a:ext>
            </a:extLst>
          </p:cNvPr>
          <p:cNvSpPr/>
          <p:nvPr/>
        </p:nvSpPr>
        <p:spPr>
          <a:xfrm>
            <a:off x="10368929" y="3047045"/>
            <a:ext cx="731185" cy="484518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55FE97-9BD9-61EB-976C-E2AE4E753116}"/>
              </a:ext>
            </a:extLst>
          </p:cNvPr>
          <p:cNvCxnSpPr>
            <a:stCxn id="3" idx="0"/>
            <a:endCxn id="7" idx="2"/>
          </p:cNvCxnSpPr>
          <p:nvPr/>
        </p:nvCxnSpPr>
        <p:spPr>
          <a:xfrm flipH="1" flipV="1">
            <a:off x="10734522" y="3531563"/>
            <a:ext cx="392281" cy="1978942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CA5593-74C4-D579-8887-9FD3BBFE9B76}"/>
                  </a:ext>
                </a:extLst>
              </p:cNvPr>
              <p:cNvSpPr txBox="1"/>
              <p:nvPr/>
            </p:nvSpPr>
            <p:spPr>
              <a:xfrm>
                <a:off x="10817915" y="5548720"/>
                <a:ext cx="674480" cy="98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CA5593-74C4-D579-8887-9FD3BBFE9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915" y="5548720"/>
                <a:ext cx="674480" cy="987130"/>
              </a:xfrm>
              <a:prstGeom prst="rect">
                <a:avLst/>
              </a:prstGeom>
              <a:blipFill>
                <a:blip r:embed="rId11"/>
                <a:stretch>
                  <a:fillRect l="-11321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9F02307-57C1-7C6C-2F79-864ABFBA9929}"/>
              </a:ext>
            </a:extLst>
          </p:cNvPr>
          <p:cNvSpPr txBox="1"/>
          <p:nvPr/>
        </p:nvSpPr>
        <p:spPr>
          <a:xfrm>
            <a:off x="10558458" y="3061246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73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/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blipFill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/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blipFill>
                <a:blip r:embed="rId5"/>
                <a:stretch>
                  <a:fillRect l="-471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/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/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/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blipFill>
                <a:blip r:embed="rId8"/>
                <a:stretch>
                  <a:fillRect l="-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/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blipFill>
                <a:blip r:embed="rId9"/>
                <a:stretch>
                  <a:fillRect l="-122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DB27E5D-D58F-A519-C28E-1DD0052C93A4}"/>
              </a:ext>
            </a:extLst>
          </p:cNvPr>
          <p:cNvSpPr/>
          <p:nvPr/>
        </p:nvSpPr>
        <p:spPr>
          <a:xfrm>
            <a:off x="767606" y="2924596"/>
            <a:ext cx="4272790" cy="727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E017A9-37FD-E6D1-28F5-C8C6D2E83C37}"/>
              </a:ext>
            </a:extLst>
          </p:cNvPr>
          <p:cNvSpPr/>
          <p:nvPr/>
        </p:nvSpPr>
        <p:spPr>
          <a:xfrm>
            <a:off x="767155" y="4104180"/>
            <a:ext cx="4300755" cy="727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44B9C-E4E1-C81E-7C2D-2EC4454B71BE}"/>
              </a:ext>
            </a:extLst>
          </p:cNvPr>
          <p:cNvSpPr txBox="1"/>
          <p:nvPr/>
        </p:nvSpPr>
        <p:spPr>
          <a:xfrm>
            <a:off x="802242" y="5393742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/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blipFill>
                <a:blip r:embed="rId10"/>
                <a:stretch>
                  <a:fillRect l="-6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2800-4ACB-86CB-6DF9-C993C085D4D5}"/>
              </a:ext>
            </a:extLst>
          </p:cNvPr>
          <p:cNvSpPr txBox="1"/>
          <p:nvPr/>
        </p:nvSpPr>
        <p:spPr>
          <a:xfrm>
            <a:off x="0" y="6457890"/>
            <a:ext cx="39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[Slides adapted from Justin Johnson]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7AE77-294E-CB99-BB47-E666CE8C6376}"/>
              </a:ext>
            </a:extLst>
          </p:cNvPr>
          <p:cNvSpPr/>
          <p:nvPr/>
        </p:nvSpPr>
        <p:spPr>
          <a:xfrm>
            <a:off x="10761210" y="5510505"/>
            <a:ext cx="731185" cy="1095394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4AD044-6702-94CF-F167-CCCC486BD3DF}"/>
              </a:ext>
            </a:extLst>
          </p:cNvPr>
          <p:cNvSpPr/>
          <p:nvPr/>
        </p:nvSpPr>
        <p:spPr>
          <a:xfrm>
            <a:off x="5854128" y="4516763"/>
            <a:ext cx="731185" cy="484518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6AB611-4530-3B1A-D2EC-6DC35E9F84A1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6585313" y="4759022"/>
            <a:ext cx="4541490" cy="751483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87B91A-9850-165B-51F2-6318EFEF0C93}"/>
                  </a:ext>
                </a:extLst>
              </p:cNvPr>
              <p:cNvSpPr txBox="1"/>
              <p:nvPr/>
            </p:nvSpPr>
            <p:spPr>
              <a:xfrm>
                <a:off x="10817915" y="5548720"/>
                <a:ext cx="67448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87B91A-9850-165B-51F2-6318EFEF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915" y="5548720"/>
                <a:ext cx="674480" cy="911596"/>
              </a:xfrm>
              <a:prstGeom prst="rect">
                <a:avLst/>
              </a:prstGeom>
              <a:blipFill>
                <a:blip r:embed="rId11"/>
                <a:stretch>
                  <a:fillRect l="-11321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38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/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blipFill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/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blipFill>
                <a:blip r:embed="rId5"/>
                <a:stretch>
                  <a:fillRect l="-471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/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/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/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blipFill>
                <a:blip r:embed="rId8"/>
                <a:stretch>
                  <a:fillRect l="-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/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blipFill>
                <a:blip r:embed="rId9"/>
                <a:stretch>
                  <a:fillRect l="-122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DB27E5D-D58F-A519-C28E-1DD0052C93A4}"/>
              </a:ext>
            </a:extLst>
          </p:cNvPr>
          <p:cNvSpPr/>
          <p:nvPr/>
        </p:nvSpPr>
        <p:spPr>
          <a:xfrm>
            <a:off x="767606" y="2924596"/>
            <a:ext cx="4272790" cy="727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E017A9-37FD-E6D1-28F5-C8C6D2E83C37}"/>
              </a:ext>
            </a:extLst>
          </p:cNvPr>
          <p:cNvSpPr/>
          <p:nvPr/>
        </p:nvSpPr>
        <p:spPr>
          <a:xfrm>
            <a:off x="767155" y="4104180"/>
            <a:ext cx="4300755" cy="727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44B9C-E4E1-C81E-7C2D-2EC4454B71BE}"/>
              </a:ext>
            </a:extLst>
          </p:cNvPr>
          <p:cNvSpPr txBox="1"/>
          <p:nvPr/>
        </p:nvSpPr>
        <p:spPr>
          <a:xfrm>
            <a:off x="802242" y="5393742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/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blipFill>
                <a:blip r:embed="rId10"/>
                <a:stretch>
                  <a:fillRect l="-6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2800-4ACB-86CB-6DF9-C993C085D4D5}"/>
              </a:ext>
            </a:extLst>
          </p:cNvPr>
          <p:cNvSpPr txBox="1"/>
          <p:nvPr/>
        </p:nvSpPr>
        <p:spPr>
          <a:xfrm>
            <a:off x="0" y="6457890"/>
            <a:ext cx="39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[Slides adapted from Justin Johnson]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7AE77-294E-CB99-BB47-E666CE8C6376}"/>
              </a:ext>
            </a:extLst>
          </p:cNvPr>
          <p:cNvSpPr/>
          <p:nvPr/>
        </p:nvSpPr>
        <p:spPr>
          <a:xfrm>
            <a:off x="10761210" y="5510505"/>
            <a:ext cx="731185" cy="1095394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4AD044-6702-94CF-F167-CCCC486BD3DF}"/>
              </a:ext>
            </a:extLst>
          </p:cNvPr>
          <p:cNvSpPr/>
          <p:nvPr/>
        </p:nvSpPr>
        <p:spPr>
          <a:xfrm>
            <a:off x="5837575" y="3053808"/>
            <a:ext cx="731185" cy="484518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6AB611-4530-3B1A-D2EC-6DC35E9F84A1}"/>
              </a:ext>
            </a:extLst>
          </p:cNvPr>
          <p:cNvCxnSpPr>
            <a:cxnSpLocks/>
          </p:cNvCxnSpPr>
          <p:nvPr/>
        </p:nvCxnSpPr>
        <p:spPr>
          <a:xfrm flipH="1" flipV="1">
            <a:off x="6585313" y="3297048"/>
            <a:ext cx="4541490" cy="2213457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87B91A-9850-165B-51F2-6318EFEF0C93}"/>
                  </a:ext>
                </a:extLst>
              </p:cNvPr>
              <p:cNvSpPr txBox="1"/>
              <p:nvPr/>
            </p:nvSpPr>
            <p:spPr>
              <a:xfrm>
                <a:off x="10817915" y="5548720"/>
                <a:ext cx="67448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87B91A-9850-165B-51F2-6318EFEF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915" y="5548720"/>
                <a:ext cx="674480" cy="911596"/>
              </a:xfrm>
              <a:prstGeom prst="rect">
                <a:avLst/>
              </a:prstGeom>
              <a:blipFill>
                <a:blip r:embed="rId11"/>
                <a:stretch>
                  <a:fillRect l="-11321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52FD8F7-19E6-7058-5F09-E8A5EE09645C}"/>
              </a:ext>
            </a:extLst>
          </p:cNvPr>
          <p:cNvSpPr txBox="1"/>
          <p:nvPr/>
        </p:nvSpPr>
        <p:spPr>
          <a:xfrm>
            <a:off x="6009734" y="4516763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AFE12-A383-115A-4E1C-FEC55C627F91}"/>
              </a:ext>
            </a:extLst>
          </p:cNvPr>
          <p:cNvSpPr txBox="1"/>
          <p:nvPr/>
        </p:nvSpPr>
        <p:spPr>
          <a:xfrm>
            <a:off x="8260085" y="2313827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E3EC8E-4C8A-C8FD-37AB-73AB731E5D09}"/>
                  </a:ext>
                </a:extLst>
              </p:cNvPr>
              <p:cNvSpPr txBox="1"/>
              <p:nvPr/>
            </p:nvSpPr>
            <p:spPr>
              <a:xfrm>
                <a:off x="7422770" y="5548720"/>
                <a:ext cx="2242602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E3EC8E-4C8A-C8FD-37AB-73AB731E5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70" y="5548720"/>
                <a:ext cx="2242602" cy="911596"/>
              </a:xfrm>
              <a:prstGeom prst="rect">
                <a:avLst/>
              </a:prstGeom>
              <a:blipFill>
                <a:blip r:embed="rId12"/>
                <a:stretch>
                  <a:fillRect l="-2809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85DDA2C0-3145-A62D-16E5-FECDB0AA0E3B}"/>
              </a:ext>
            </a:extLst>
          </p:cNvPr>
          <p:cNvSpPr txBox="1"/>
          <p:nvPr/>
        </p:nvSpPr>
        <p:spPr>
          <a:xfrm>
            <a:off x="5648298" y="5779168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Chain rule: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6A9DDF-A1A7-72EC-E12B-4833852DADB9}"/>
              </a:ext>
            </a:extLst>
          </p:cNvPr>
          <p:cNvSpPr/>
          <p:nvPr/>
        </p:nvSpPr>
        <p:spPr>
          <a:xfrm>
            <a:off x="5600269" y="5493081"/>
            <a:ext cx="4109220" cy="10953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4DF-372F-8A5A-FCD0-FB474CA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Know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5324-98EA-AF9D-9B6C-821DDF1E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McCoullough</a:t>
            </a:r>
            <a:r>
              <a:rPr lang="en-US" b="1" dirty="0"/>
              <a:t>-Pitts</a:t>
            </a:r>
            <a:r>
              <a:rPr lang="en-US" dirty="0"/>
              <a:t> neuron model (weighted sum then nonlinearity)</a:t>
            </a:r>
          </a:p>
          <a:p>
            <a:r>
              <a:rPr lang="en-US" b="1" dirty="0"/>
              <a:t>Binary logic</a:t>
            </a:r>
            <a:r>
              <a:rPr lang="en-US" dirty="0"/>
              <a:t> neural networks</a:t>
            </a:r>
          </a:p>
          <a:p>
            <a:r>
              <a:rPr lang="en-US" b="1" dirty="0"/>
              <a:t>Universal computations</a:t>
            </a:r>
            <a:r>
              <a:rPr lang="en-US" dirty="0"/>
              <a:t> (two+ layers and nonlinearities are needed)</a:t>
            </a:r>
          </a:p>
          <a:p>
            <a:r>
              <a:rPr lang="en-US" b="1" dirty="0"/>
              <a:t>Gradient descent</a:t>
            </a:r>
          </a:p>
          <a:p>
            <a:r>
              <a:rPr lang="en-US" b="1" dirty="0"/>
              <a:t>Modular machine learning</a:t>
            </a:r>
            <a:r>
              <a:rPr lang="en-US" dirty="0"/>
              <a:t>: </a:t>
            </a:r>
            <a:r>
              <a:rPr lang="en-US" dirty="0" err="1"/>
              <a:t>Pytorch</a:t>
            </a:r>
            <a:r>
              <a:rPr lang="en-US" dirty="0"/>
              <a:t> tensors, </a:t>
            </a:r>
            <a:r>
              <a:rPr lang="en-US" dirty="0" err="1"/>
              <a:t>autograd</a:t>
            </a:r>
            <a:r>
              <a:rPr lang="en-US" dirty="0"/>
              <a:t>, and modules</a:t>
            </a:r>
          </a:p>
        </p:txBody>
      </p:sp>
    </p:spTree>
    <p:extLst>
      <p:ext uri="{BB962C8B-B14F-4D97-AF65-F5344CB8AC3E}">
        <p14:creationId xmlns:p14="http://schemas.microsoft.com/office/powerpoint/2010/main" val="363274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/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blipFill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/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blipFill>
                <a:blip r:embed="rId5"/>
                <a:stretch>
                  <a:fillRect l="-471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/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/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/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blipFill>
                <a:blip r:embed="rId8"/>
                <a:stretch>
                  <a:fillRect l="-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/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blipFill>
                <a:blip r:embed="rId9"/>
                <a:stretch>
                  <a:fillRect l="-122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DB27E5D-D58F-A519-C28E-1DD0052C93A4}"/>
              </a:ext>
            </a:extLst>
          </p:cNvPr>
          <p:cNvSpPr/>
          <p:nvPr/>
        </p:nvSpPr>
        <p:spPr>
          <a:xfrm>
            <a:off x="767606" y="2924596"/>
            <a:ext cx="4272790" cy="727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E017A9-37FD-E6D1-28F5-C8C6D2E83C37}"/>
              </a:ext>
            </a:extLst>
          </p:cNvPr>
          <p:cNvSpPr/>
          <p:nvPr/>
        </p:nvSpPr>
        <p:spPr>
          <a:xfrm>
            <a:off x="767155" y="4104180"/>
            <a:ext cx="4300755" cy="727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44B9C-E4E1-C81E-7C2D-2EC4454B71BE}"/>
              </a:ext>
            </a:extLst>
          </p:cNvPr>
          <p:cNvSpPr txBox="1"/>
          <p:nvPr/>
        </p:nvSpPr>
        <p:spPr>
          <a:xfrm>
            <a:off x="802242" y="5393742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/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blipFill>
                <a:blip r:embed="rId10"/>
                <a:stretch>
                  <a:fillRect l="-6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2800-4ACB-86CB-6DF9-C993C085D4D5}"/>
              </a:ext>
            </a:extLst>
          </p:cNvPr>
          <p:cNvSpPr txBox="1"/>
          <p:nvPr/>
        </p:nvSpPr>
        <p:spPr>
          <a:xfrm>
            <a:off x="0" y="6457890"/>
            <a:ext cx="39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[Slides adapted from Justin Johnson]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7AE77-294E-CB99-BB47-E666CE8C6376}"/>
              </a:ext>
            </a:extLst>
          </p:cNvPr>
          <p:cNvSpPr/>
          <p:nvPr/>
        </p:nvSpPr>
        <p:spPr>
          <a:xfrm>
            <a:off x="10761210" y="5510505"/>
            <a:ext cx="731185" cy="1095394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4AD044-6702-94CF-F167-CCCC486BD3DF}"/>
              </a:ext>
            </a:extLst>
          </p:cNvPr>
          <p:cNvSpPr/>
          <p:nvPr/>
        </p:nvSpPr>
        <p:spPr>
          <a:xfrm>
            <a:off x="5783196" y="1652809"/>
            <a:ext cx="731185" cy="484518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6AB611-4530-3B1A-D2EC-6DC35E9F84A1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6514381" y="1895068"/>
            <a:ext cx="4612422" cy="3615437"/>
          </a:xfrm>
          <a:prstGeom prst="straightConnector1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87B91A-9850-165B-51F2-6318EFEF0C93}"/>
                  </a:ext>
                </a:extLst>
              </p:cNvPr>
              <p:cNvSpPr txBox="1"/>
              <p:nvPr/>
            </p:nvSpPr>
            <p:spPr>
              <a:xfrm>
                <a:off x="10817915" y="5548720"/>
                <a:ext cx="674480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87B91A-9850-165B-51F2-6318EFEF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915" y="5548720"/>
                <a:ext cx="674480" cy="911596"/>
              </a:xfrm>
              <a:prstGeom prst="rect">
                <a:avLst/>
              </a:prstGeom>
              <a:blipFill>
                <a:blip r:embed="rId11"/>
                <a:stretch>
                  <a:fillRect l="-11321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52FD8F7-19E6-7058-5F09-E8A5EE09645C}"/>
              </a:ext>
            </a:extLst>
          </p:cNvPr>
          <p:cNvSpPr txBox="1"/>
          <p:nvPr/>
        </p:nvSpPr>
        <p:spPr>
          <a:xfrm>
            <a:off x="6009734" y="4516763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AFE12-A383-115A-4E1C-FEC55C627F91}"/>
              </a:ext>
            </a:extLst>
          </p:cNvPr>
          <p:cNvSpPr txBox="1"/>
          <p:nvPr/>
        </p:nvSpPr>
        <p:spPr>
          <a:xfrm>
            <a:off x="8260085" y="2313827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E3EC8E-4C8A-C8FD-37AB-73AB731E5D09}"/>
                  </a:ext>
                </a:extLst>
              </p:cNvPr>
              <p:cNvSpPr txBox="1"/>
              <p:nvPr/>
            </p:nvSpPr>
            <p:spPr>
              <a:xfrm>
                <a:off x="7422770" y="5548720"/>
                <a:ext cx="2242602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E3EC8E-4C8A-C8FD-37AB-73AB731E5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70" y="5548720"/>
                <a:ext cx="2242602" cy="911596"/>
              </a:xfrm>
              <a:prstGeom prst="rect">
                <a:avLst/>
              </a:prstGeom>
              <a:blipFill>
                <a:blip r:embed="rId12"/>
                <a:stretch>
                  <a:fillRect l="-2809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85DDA2C0-3145-A62D-16E5-FECDB0AA0E3B}"/>
              </a:ext>
            </a:extLst>
          </p:cNvPr>
          <p:cNvSpPr txBox="1"/>
          <p:nvPr/>
        </p:nvSpPr>
        <p:spPr>
          <a:xfrm>
            <a:off x="5648298" y="5779168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Chain rule: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6A9DDF-A1A7-72EC-E12B-4833852DADB9}"/>
              </a:ext>
            </a:extLst>
          </p:cNvPr>
          <p:cNvSpPr/>
          <p:nvPr/>
        </p:nvSpPr>
        <p:spPr>
          <a:xfrm>
            <a:off x="5600269" y="5493081"/>
            <a:ext cx="4109220" cy="109539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4D1483-A8CC-7BEE-4CBD-722624CC903D}"/>
              </a:ext>
            </a:extLst>
          </p:cNvPr>
          <p:cNvSpPr txBox="1"/>
          <p:nvPr/>
        </p:nvSpPr>
        <p:spPr>
          <a:xfrm>
            <a:off x="5841771" y="2964854"/>
            <a:ext cx="55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–3</a:t>
            </a:r>
          </a:p>
        </p:txBody>
      </p:sp>
    </p:spTree>
    <p:extLst>
      <p:ext uri="{BB962C8B-B14F-4D97-AF65-F5344CB8AC3E}">
        <p14:creationId xmlns:p14="http://schemas.microsoft.com/office/powerpoint/2010/main" val="14083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4132-8D96-1843-DBB1-93E2A67E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/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403088-01DC-2DD7-18D4-29AE70948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2" y="1474839"/>
                <a:ext cx="3222036" cy="430887"/>
              </a:xfrm>
              <a:prstGeom prst="rect">
                <a:avLst/>
              </a:prstGeom>
              <a:blipFill>
                <a:blip r:embed="rId2"/>
                <a:stretch>
                  <a:fillRect l="-4706" t="-28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/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B050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=7,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9EE8BC-46F9-E787-4783-E261F805F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1" y="1949684"/>
                <a:ext cx="3741730" cy="523220"/>
              </a:xfrm>
              <a:prstGeom prst="rect">
                <a:avLst/>
              </a:prstGeom>
              <a:blipFill>
                <a:blip r:embed="rId3"/>
                <a:stretch>
                  <a:fillRect l="-3051" t="-11905" r="-3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6E53D29-73C3-E684-C5EC-42697D2480C9}"/>
              </a:ext>
            </a:extLst>
          </p:cNvPr>
          <p:cNvSpPr/>
          <p:nvPr/>
        </p:nvSpPr>
        <p:spPr>
          <a:xfrm>
            <a:off x="7299636" y="1905726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–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062EA8-3819-B9B0-5DAD-67AAE7EA7C21}"/>
              </a:ext>
            </a:extLst>
          </p:cNvPr>
          <p:cNvSpPr/>
          <p:nvPr/>
        </p:nvSpPr>
        <p:spPr>
          <a:xfrm>
            <a:off x="9605958" y="2588161"/>
            <a:ext cx="708887" cy="708887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91440" bIns="0" rtlCol="0" anchor="ctr"/>
          <a:lstStyle/>
          <a:p>
            <a:pPr algn="ctr"/>
            <a:r>
              <a:rPr lang="en-US" sz="3600" dirty="0">
                <a:latin typeface="Times" pitchFamily="2" charset="0"/>
              </a:rPr>
              <a:t>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9D9836-DA1A-64AB-3106-6878A81F8334}"/>
              </a:ext>
            </a:extLst>
          </p:cNvPr>
          <p:cNvSpPr/>
          <p:nvPr/>
        </p:nvSpPr>
        <p:spPr>
          <a:xfrm>
            <a:off x="5748343" y="1553070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06796C-A670-DCE5-FCD9-1C1D8567CE10}"/>
              </a:ext>
            </a:extLst>
          </p:cNvPr>
          <p:cNvSpPr/>
          <p:nvPr/>
        </p:nvSpPr>
        <p:spPr>
          <a:xfrm flipV="1">
            <a:off x="5748342" y="2513917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C3372C-B868-2F24-36CB-1856DB33FF11}"/>
              </a:ext>
            </a:extLst>
          </p:cNvPr>
          <p:cNvSpPr/>
          <p:nvPr/>
        </p:nvSpPr>
        <p:spPr>
          <a:xfrm>
            <a:off x="8010832" y="2260169"/>
            <a:ext cx="1673943" cy="453352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3943" h="453352">
                <a:moveTo>
                  <a:pt x="0" y="320"/>
                </a:moveTo>
                <a:lnTo>
                  <a:pt x="1153581" y="0"/>
                </a:lnTo>
                <a:lnTo>
                  <a:pt x="1673943" y="45335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9CFB525-3448-4FFF-5D53-EC5F29F57D93}"/>
              </a:ext>
            </a:extLst>
          </p:cNvPr>
          <p:cNvSpPr/>
          <p:nvPr/>
        </p:nvSpPr>
        <p:spPr>
          <a:xfrm flipV="1">
            <a:off x="5763841" y="3195810"/>
            <a:ext cx="3945647" cy="1245797"/>
          </a:xfrm>
          <a:custGeom>
            <a:avLst/>
            <a:gdLst>
              <a:gd name="connsiteX0" fmla="*/ 0 w 1445342"/>
              <a:gd name="connsiteY0" fmla="*/ 36898 h 420356"/>
              <a:gd name="connsiteX1" fmla="*/ 1179871 w 1445342"/>
              <a:gd name="connsiteY1" fmla="*/ 36898 h 420356"/>
              <a:gd name="connsiteX2" fmla="*/ 1445342 w 1445342"/>
              <a:gd name="connsiteY2" fmla="*/ 420356 h 420356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21930 h 405388"/>
              <a:gd name="connsiteX1" fmla="*/ 855407 w 1445342"/>
              <a:gd name="connsiteY1" fmla="*/ 51427 h 405388"/>
              <a:gd name="connsiteX2" fmla="*/ 1445342 w 1445342"/>
              <a:gd name="connsiteY2" fmla="*/ 405388 h 40538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0 h 383458"/>
              <a:gd name="connsiteX1" fmla="*/ 855407 w 1445342"/>
              <a:gd name="connsiteY1" fmla="*/ 29497 h 383458"/>
              <a:gd name="connsiteX2" fmla="*/ 1445342 w 1445342"/>
              <a:gd name="connsiteY2" fmla="*/ 383458 h 383458"/>
              <a:gd name="connsiteX0" fmla="*/ 0 w 1445342"/>
              <a:gd name="connsiteY0" fmla="*/ 10259 h 393717"/>
              <a:gd name="connsiteX1" fmla="*/ 855407 w 1445342"/>
              <a:gd name="connsiteY1" fmla="*/ 0 h 393717"/>
              <a:gd name="connsiteX2" fmla="*/ 1445342 w 1445342"/>
              <a:gd name="connsiteY2" fmla="*/ 393717 h 393717"/>
              <a:gd name="connsiteX0" fmla="*/ 0 w 1743516"/>
              <a:gd name="connsiteY0" fmla="*/ 320 h 393717"/>
              <a:gd name="connsiteX1" fmla="*/ 1153581 w 1743516"/>
              <a:gd name="connsiteY1" fmla="*/ 0 h 393717"/>
              <a:gd name="connsiteX2" fmla="*/ 1743516 w 1743516"/>
              <a:gd name="connsiteY2" fmla="*/ 393717 h 393717"/>
              <a:gd name="connsiteX0" fmla="*/ 0 w 1673943"/>
              <a:gd name="connsiteY0" fmla="*/ 320 h 453352"/>
              <a:gd name="connsiteX1" fmla="*/ 1153581 w 1673943"/>
              <a:gd name="connsiteY1" fmla="*/ 0 h 453352"/>
              <a:gd name="connsiteX2" fmla="*/ 1673943 w 1673943"/>
              <a:gd name="connsiteY2" fmla="*/ 453352 h 453352"/>
              <a:gd name="connsiteX0" fmla="*/ 0 w 1673943"/>
              <a:gd name="connsiteY0" fmla="*/ 686120 h 1139152"/>
              <a:gd name="connsiteX1" fmla="*/ 388268 w 1673943"/>
              <a:gd name="connsiteY1" fmla="*/ 0 h 1139152"/>
              <a:gd name="connsiteX2" fmla="*/ 1673943 w 1673943"/>
              <a:gd name="connsiteY2" fmla="*/ 1139152 h 1139152"/>
              <a:gd name="connsiteX0" fmla="*/ 0 w 3900308"/>
              <a:gd name="connsiteY0" fmla="*/ 0 h 1168650"/>
              <a:gd name="connsiteX1" fmla="*/ 2614633 w 3900308"/>
              <a:gd name="connsiteY1" fmla="*/ 29498 h 1168650"/>
              <a:gd name="connsiteX2" fmla="*/ 3900308 w 3900308"/>
              <a:gd name="connsiteY2" fmla="*/ 1168650 h 1168650"/>
              <a:gd name="connsiteX0" fmla="*/ 0 w 3900308"/>
              <a:gd name="connsiteY0" fmla="*/ 40076 h 1208726"/>
              <a:gd name="connsiteX1" fmla="*/ 2554998 w 3900308"/>
              <a:gd name="connsiteY1" fmla="*/ 0 h 1208726"/>
              <a:gd name="connsiteX2" fmla="*/ 3900308 w 3900308"/>
              <a:gd name="connsiteY2" fmla="*/ 1208726 h 1208726"/>
              <a:gd name="connsiteX0" fmla="*/ 0 w 3907183"/>
              <a:gd name="connsiteY0" fmla="*/ 0 h 1216776"/>
              <a:gd name="connsiteX1" fmla="*/ 2561873 w 3907183"/>
              <a:gd name="connsiteY1" fmla="*/ 8050 h 1216776"/>
              <a:gd name="connsiteX2" fmla="*/ 3907183 w 3907183"/>
              <a:gd name="connsiteY2" fmla="*/ 1216776 h 1216776"/>
              <a:gd name="connsiteX0" fmla="*/ 0 w 3920933"/>
              <a:gd name="connsiteY0" fmla="*/ 5700 h 1208726"/>
              <a:gd name="connsiteX1" fmla="*/ 2575623 w 3920933"/>
              <a:gd name="connsiteY1" fmla="*/ 0 h 1208726"/>
              <a:gd name="connsiteX2" fmla="*/ 3920933 w 3920933"/>
              <a:gd name="connsiteY2" fmla="*/ 1208726 h 1208726"/>
              <a:gd name="connsiteX0" fmla="*/ 0 w 3945647"/>
              <a:gd name="connsiteY0" fmla="*/ 5700 h 1245797"/>
              <a:gd name="connsiteX1" fmla="*/ 2575623 w 3945647"/>
              <a:gd name="connsiteY1" fmla="*/ 0 h 1245797"/>
              <a:gd name="connsiteX2" fmla="*/ 3945647 w 3945647"/>
              <a:gd name="connsiteY2" fmla="*/ 1245797 h 124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647" h="1245797">
                <a:moveTo>
                  <a:pt x="0" y="5700"/>
                </a:moveTo>
                <a:lnTo>
                  <a:pt x="2575623" y="0"/>
                </a:lnTo>
                <a:lnTo>
                  <a:pt x="3945647" y="1245797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7B8D2-0F29-E4AC-AE65-BAC1AF316B8A}"/>
              </a:ext>
            </a:extLst>
          </p:cNvPr>
          <p:cNvSpPr txBox="1"/>
          <p:nvPr/>
        </p:nvSpPr>
        <p:spPr>
          <a:xfrm>
            <a:off x="5748342" y="106291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a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909867-8E6F-8E23-A28C-594DB5EA34EA}"/>
              </a:ext>
            </a:extLst>
          </p:cNvPr>
          <p:cNvSpPr txBox="1"/>
          <p:nvPr/>
        </p:nvSpPr>
        <p:spPr>
          <a:xfrm>
            <a:off x="5706000" y="24573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b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12C57-4AAA-1929-377A-D97BCCF901D1}"/>
              </a:ext>
            </a:extLst>
          </p:cNvPr>
          <p:cNvSpPr txBox="1"/>
          <p:nvPr/>
        </p:nvSpPr>
        <p:spPr>
          <a:xfrm>
            <a:off x="5728564" y="3921714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c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3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1045E-AD73-3282-5695-6D3AE5459D7A}"/>
              </a:ext>
            </a:extLst>
          </p:cNvPr>
          <p:cNvSpPr txBox="1"/>
          <p:nvPr/>
        </p:nvSpPr>
        <p:spPr>
          <a:xfrm>
            <a:off x="8001034" y="17448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d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rgbClr val="00B050"/>
                </a:solidFill>
                <a:latin typeface="Times" pitchFamily="2" charset="0"/>
              </a:rPr>
              <a:t>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E3693B-AD60-B894-5789-D87EC04CF170}"/>
              </a:ext>
            </a:extLst>
          </p:cNvPr>
          <p:cNvSpPr txBox="1"/>
          <p:nvPr/>
        </p:nvSpPr>
        <p:spPr>
          <a:xfrm>
            <a:off x="10331398" y="2326551"/>
            <a:ext cx="122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" pitchFamily="2" charset="0"/>
              </a:rPr>
              <a:t>f</a:t>
            </a:r>
            <a:r>
              <a:rPr lang="en-US" sz="2800" dirty="0">
                <a:latin typeface="Times" pitchFamily="2" charset="0"/>
              </a:rPr>
              <a:t>    </a:t>
            </a:r>
            <a:r>
              <a:rPr lang="en-US" sz="2800" dirty="0">
                <a:solidFill>
                  <a:schemeClr val="accent6"/>
                </a:solidFill>
                <a:latin typeface="Times" pitchFamily="2" charset="0"/>
              </a:rPr>
              <a:t>15</a:t>
            </a:r>
            <a:endParaRPr lang="en-US" sz="2800" i="1" dirty="0">
              <a:solidFill>
                <a:srgbClr val="00B050"/>
              </a:solidFill>
              <a:latin typeface="Times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EB0AE2-7CCB-CB64-D760-1D451EB7FCC3}"/>
              </a:ext>
            </a:extLst>
          </p:cNvPr>
          <p:cNvCxnSpPr>
            <a:stCxn id="8" idx="6"/>
          </p:cNvCxnSpPr>
          <p:nvPr/>
        </p:nvCxnSpPr>
        <p:spPr>
          <a:xfrm flipV="1">
            <a:off x="10314845" y="2942604"/>
            <a:ext cx="111515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/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A3F015-6305-6668-96B6-05761BA0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21" y="3035438"/>
                <a:ext cx="1796389" cy="523220"/>
              </a:xfrm>
              <a:prstGeom prst="rect">
                <a:avLst/>
              </a:prstGeom>
              <a:blipFill>
                <a:blip r:embed="rId4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/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633794-6351-5DBB-DE0F-C6B824564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2" y="4195342"/>
                <a:ext cx="1341841" cy="523220"/>
              </a:xfrm>
              <a:prstGeom prst="rect">
                <a:avLst/>
              </a:prstGeom>
              <a:blipFill>
                <a:blip r:embed="rId5"/>
                <a:stretch>
                  <a:fillRect l="-471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/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DD45C4-78DF-710B-A984-A039EFA9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39" y="2926807"/>
                <a:ext cx="1019766" cy="677621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/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6AF3BA-E43E-0EA6-D250-B284EF29F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46" y="2926807"/>
                <a:ext cx="1212127" cy="677558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/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CA3C68-7481-E751-C6CF-ADE468E68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23" y="4129676"/>
                <a:ext cx="1004890" cy="677558"/>
              </a:xfrm>
              <a:prstGeom prst="rect">
                <a:avLst/>
              </a:prstGeom>
              <a:blipFill>
                <a:blip r:embed="rId8"/>
                <a:stretch>
                  <a:fillRect l="-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/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1A4B1E-2F2C-F4D1-4690-CE925C68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22" y="4129676"/>
                <a:ext cx="1025665" cy="677750"/>
              </a:xfrm>
              <a:prstGeom prst="rect">
                <a:avLst/>
              </a:prstGeom>
              <a:blipFill>
                <a:blip r:embed="rId9"/>
                <a:stretch>
                  <a:fillRect l="-122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DB27E5D-D58F-A519-C28E-1DD0052C93A4}"/>
              </a:ext>
            </a:extLst>
          </p:cNvPr>
          <p:cNvSpPr/>
          <p:nvPr/>
        </p:nvSpPr>
        <p:spPr>
          <a:xfrm>
            <a:off x="767606" y="2924596"/>
            <a:ext cx="4272790" cy="727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E017A9-37FD-E6D1-28F5-C8C6D2E83C37}"/>
              </a:ext>
            </a:extLst>
          </p:cNvPr>
          <p:cNvSpPr/>
          <p:nvPr/>
        </p:nvSpPr>
        <p:spPr>
          <a:xfrm>
            <a:off x="767155" y="4104180"/>
            <a:ext cx="4300755" cy="727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44B9C-E4E1-C81E-7C2D-2EC4454B71BE}"/>
              </a:ext>
            </a:extLst>
          </p:cNvPr>
          <p:cNvSpPr txBox="1"/>
          <p:nvPr/>
        </p:nvSpPr>
        <p:spPr>
          <a:xfrm>
            <a:off x="802242" y="5393742"/>
            <a:ext cx="1064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/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49C2A4-5387-D89F-5723-F2BE57FA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32" y="5268419"/>
                <a:ext cx="1920398" cy="725776"/>
              </a:xfrm>
              <a:prstGeom prst="rect">
                <a:avLst/>
              </a:prstGeom>
              <a:blipFill>
                <a:blip r:embed="rId10"/>
                <a:stretch>
                  <a:fillRect l="-6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A302929-4378-3DCB-13DF-ED5F4591620E}"/>
              </a:ext>
            </a:extLst>
          </p:cNvPr>
          <p:cNvSpPr/>
          <p:nvPr/>
        </p:nvSpPr>
        <p:spPr>
          <a:xfrm>
            <a:off x="5600268" y="983549"/>
            <a:ext cx="6342915" cy="43400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C2800-4ACB-86CB-6DF9-C993C085D4D5}"/>
              </a:ext>
            </a:extLst>
          </p:cNvPr>
          <p:cNvSpPr txBox="1"/>
          <p:nvPr/>
        </p:nvSpPr>
        <p:spPr>
          <a:xfrm>
            <a:off x="0" y="6457890"/>
            <a:ext cx="399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[Slides adapted from Justin Johnson]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2FD8F7-19E6-7058-5F09-E8A5EE09645C}"/>
              </a:ext>
            </a:extLst>
          </p:cNvPr>
          <p:cNvSpPr txBox="1"/>
          <p:nvPr/>
        </p:nvSpPr>
        <p:spPr>
          <a:xfrm>
            <a:off x="6009734" y="4516763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AFE12-A383-115A-4E1C-FEC55C627F91}"/>
              </a:ext>
            </a:extLst>
          </p:cNvPr>
          <p:cNvSpPr txBox="1"/>
          <p:nvPr/>
        </p:nvSpPr>
        <p:spPr>
          <a:xfrm>
            <a:off x="8260085" y="2313827"/>
            <a:ext cx="3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4D1483-A8CC-7BEE-4CBD-722624CC903D}"/>
              </a:ext>
            </a:extLst>
          </p:cNvPr>
          <p:cNvSpPr txBox="1"/>
          <p:nvPr/>
        </p:nvSpPr>
        <p:spPr>
          <a:xfrm>
            <a:off x="5841771" y="2964854"/>
            <a:ext cx="55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–3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EB8-7897-A713-6F86-B3D4EC818191}"/>
              </a:ext>
            </a:extLst>
          </p:cNvPr>
          <p:cNvSpPr txBox="1"/>
          <p:nvPr/>
        </p:nvSpPr>
        <p:spPr>
          <a:xfrm>
            <a:off x="5811291" y="1586139"/>
            <a:ext cx="5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916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7B80-EE52-D0F9-6365-25AD619A0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Make Computation Graphs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CF023-1333-F263-49C2-3FFA48FF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do it in python: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https://bit.ly/comp-graph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make our own “mini </a:t>
            </a:r>
            <a:r>
              <a:rPr lang="en-US" dirty="0" err="1"/>
              <a:t>autograd</a:t>
            </a:r>
            <a:r>
              <a:rPr lang="en-US" dirty="0"/>
              <a:t>” for HW2. </a:t>
            </a:r>
          </a:p>
          <a:p>
            <a:pPr marL="0" indent="0">
              <a:buNone/>
            </a:pPr>
            <a:r>
              <a:rPr lang="en-US" dirty="0"/>
              <a:t>This notebook will get you started with the idea.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Making a computation graph using </a:t>
            </a:r>
            <a:r>
              <a:rPr lang="en-US" b="1" dirty="0"/>
              <a:t>operator overloading</a:t>
            </a:r>
          </a:p>
          <a:p>
            <a:pPr marL="514350" indent="-514350">
              <a:buAutoNum type="arabicPeriod"/>
            </a:pPr>
            <a:r>
              <a:rPr lang="en-US" dirty="0"/>
              <a:t>Sorting the graph using </a:t>
            </a:r>
            <a:r>
              <a:rPr lang="en-US" b="1" dirty="0"/>
              <a:t>topological sort</a:t>
            </a:r>
          </a:p>
          <a:p>
            <a:pPr marL="514350" indent="-514350">
              <a:buAutoNum type="arabicPeriod"/>
            </a:pPr>
            <a:r>
              <a:rPr lang="en-US" dirty="0"/>
              <a:t>Implementing the </a:t>
            </a:r>
            <a:r>
              <a:rPr lang="en-US" b="1" dirty="0"/>
              <a:t>forward pass</a:t>
            </a:r>
          </a:p>
        </p:txBody>
      </p:sp>
    </p:spTree>
    <p:extLst>
      <p:ext uri="{BB962C8B-B14F-4D97-AF65-F5344CB8AC3E}">
        <p14:creationId xmlns:p14="http://schemas.microsoft.com/office/powerpoint/2010/main" val="205913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50DE-0ED3-64A6-4157-B8EF1A78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FF1E4-E3D1-81F2-1173-69917885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details on backprop!</a:t>
            </a:r>
          </a:p>
        </p:txBody>
      </p:sp>
    </p:spTree>
    <p:extLst>
      <p:ext uri="{BB962C8B-B14F-4D97-AF65-F5344CB8AC3E}">
        <p14:creationId xmlns:p14="http://schemas.microsoft.com/office/powerpoint/2010/main" val="155000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B3CB-872D-B7BB-301E-00FF333B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topics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7AA8-43D8-796F-16FD-F917F1D6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Crafting a Loss</a:t>
            </a:r>
            <a:r>
              <a:rPr lang="en-US" dirty="0"/>
              <a:t>: Cross-entropy loss versus Mean-Square Error</a:t>
            </a:r>
          </a:p>
          <a:p>
            <a:pPr marL="457200" lvl="1" indent="0">
              <a:buNone/>
            </a:pPr>
            <a:r>
              <a:rPr lang="en-US" dirty="0" err="1"/>
              <a:t>Softmax</a:t>
            </a:r>
            <a:r>
              <a:rPr lang="en-US" dirty="0"/>
              <a:t> layers</a:t>
            </a:r>
          </a:p>
          <a:p>
            <a:pPr marL="457200" lvl="1" indent="0">
              <a:buNone/>
            </a:pPr>
            <a:r>
              <a:rPr lang="en-US" dirty="0"/>
              <a:t>Cross-entropy loss</a:t>
            </a:r>
          </a:p>
          <a:p>
            <a:pPr marL="457200" lvl="1" indent="0">
              <a:buNone/>
            </a:pPr>
            <a:r>
              <a:rPr lang="en-US" dirty="0"/>
              <a:t>Interacting with the CE loss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The backpropagation algorithm</a:t>
            </a:r>
            <a:r>
              <a:rPr lang="en-US" dirty="0"/>
              <a:t>, part 1</a:t>
            </a:r>
          </a:p>
          <a:p>
            <a:pPr marL="457200" lvl="1" indent="0">
              <a:buNone/>
            </a:pPr>
            <a:r>
              <a:rPr lang="en-US" dirty="0"/>
              <a:t>The overall algorithm</a:t>
            </a:r>
          </a:p>
          <a:p>
            <a:pPr marL="457200" lvl="1" indent="0">
              <a:buNone/>
            </a:pPr>
            <a:r>
              <a:rPr lang="en-US" dirty="0"/>
              <a:t>Creating a computation graph in python using operator overloading</a:t>
            </a:r>
          </a:p>
          <a:p>
            <a:pPr marL="457200" lvl="1" indent="0">
              <a:buNone/>
            </a:pPr>
            <a:r>
              <a:rPr lang="en-US" dirty="0"/>
              <a:t>Topological sort</a:t>
            </a:r>
          </a:p>
          <a:p>
            <a:pPr marL="457200" lvl="1" indent="0">
              <a:buNone/>
            </a:pPr>
            <a:r>
              <a:rPr lang="en-US" dirty="0"/>
              <a:t>The forward pass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FCF-CFBF-D45B-9A1A-258434C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Loss (an “error function”)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BAC44-A5FB-4B24-B5AE-30986917B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Up to now: an MLP – a multilayer perceptron maps vectors to vectors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Inputs</a:t>
                </a:r>
                <a:r>
                  <a:rPr lang="en-US" dirty="0"/>
                  <a:t> might be: pixels of an image.  What should the </a:t>
                </a:r>
                <a:r>
                  <a:rPr lang="en-US" b="1" dirty="0"/>
                  <a:t>outputs</a:t>
                </a:r>
                <a:r>
                  <a:rPr lang="en-US" dirty="0"/>
                  <a:t> be?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BAC44-A5FB-4B24-B5AE-30986917B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17D5023-DFE4-AD4F-E091-F24CCC25CAD2}"/>
              </a:ext>
            </a:extLst>
          </p:cNvPr>
          <p:cNvGrpSpPr/>
          <p:nvPr/>
        </p:nvGrpSpPr>
        <p:grpSpPr>
          <a:xfrm>
            <a:off x="767453" y="4450409"/>
            <a:ext cx="3040562" cy="1903561"/>
            <a:chOff x="1341070" y="2711363"/>
            <a:chExt cx="3040562" cy="19035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8B15D0-C458-416D-B3FE-3A725B4632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25047-96C6-FE9E-1432-5B2BFA466254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ADB217D-D0BD-621A-17D9-9CB996D36509}"/>
                  </a:ext>
                </a:extLst>
              </p:cNvPr>
              <p:cNvCxnSpPr>
                <a:cxnSpLocks/>
                <a:endCxn id="25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3A2298-097F-1CCF-6918-6EE3CE850C80}"/>
                  </a:ext>
                </a:extLst>
              </p:cNvPr>
              <p:cNvCxnSpPr>
                <a:cxnSpLocks/>
                <a:endCxn id="25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DD706D5-BEFB-404E-A167-42317F244EAF}"/>
                  </a:ext>
                </a:extLst>
              </p:cNvPr>
              <p:cNvCxnSpPr>
                <a:cxnSpLocks/>
                <a:stCxn id="25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97FB6A-EA6B-5D42-B578-D82D7B80F2D4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CDF45116-19B9-5044-13E8-61927E0DB3C8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3AA1D65-EF0B-91B5-CCE6-B3E2A5157F54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32D2BC-732A-015D-8E29-D8614C942E82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10552-8DCC-3CDB-628A-7D2FC11EE29E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E1B3884-D9C7-4483-E6DF-9593C599129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65263F0-457A-F91F-1D34-5E412B4AFC47}"/>
                    </a:ext>
                  </a:extLst>
                </p:cNvPr>
                <p:cNvCxnSpPr>
                  <a:cxnSpLocks/>
                  <a:endCxn id="17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8617853-458F-1533-3E18-70933BF41680}"/>
                    </a:ext>
                  </a:extLst>
                </p:cNvPr>
                <p:cNvCxnSpPr>
                  <a:cxnSpLocks/>
                  <a:endCxn id="17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5681422-5F79-D53B-927B-90A0AB3E2905}"/>
                    </a:ext>
                  </a:extLst>
                </p:cNvPr>
                <p:cNvCxnSpPr>
                  <a:cxnSpLocks/>
                  <a:stCxn id="17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B9FD1B1-13F5-2288-EC8C-F7A58681D51C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7ACA937-B3BB-DA1F-421F-F84B6E11F49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Elbow Connector 23">
                    <a:extLst>
                      <a:ext uri="{FF2B5EF4-FFF2-40B4-BE49-F238E27FC236}">
                        <a16:creationId xmlns:a16="http://schemas.microsoft.com/office/drawing/2014/main" id="{5FAC3067-0B1D-408B-5955-D1D52BABC6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4D448BBF-B63F-4AC8-2ECC-4066D2DCD3FB}"/>
                    </a:ext>
                  </a:extLst>
                </p:cNvPr>
                <p:cNvCxnSpPr>
                  <a:cxnSpLocks/>
                  <a:endCxn id="17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833561D-4214-9690-763A-5E87CD01492B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53816C5-2141-7A9C-AE79-D11FCD26887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32363B9D-B001-CD1A-AD82-9400AD4FA293}"/>
                    </a:ext>
                  </a:extLst>
                </p:cNvPr>
                <p:cNvCxnSpPr>
                  <a:cxnSpLocks/>
                  <a:endCxn id="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D640D34-2B2C-8D27-5DFC-099202CDC0EC}"/>
                    </a:ext>
                  </a:extLst>
                </p:cNvPr>
                <p:cNvCxnSpPr>
                  <a:cxnSpLocks/>
                  <a:endCxn id="9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10F71627-6B2A-668F-DF2A-4774CFC99519}"/>
                    </a:ext>
                  </a:extLst>
                </p:cNvPr>
                <p:cNvCxnSpPr>
                  <a:cxnSpLocks/>
                  <a:stCxn id="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A71E516-BCCE-B915-E6EA-C70B29CB2C6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6329E86-7CB5-2967-8EDD-6BB6DF5F2069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Elbow Connector 15">
                    <a:extLst>
                      <a:ext uri="{FF2B5EF4-FFF2-40B4-BE49-F238E27FC236}">
                        <a16:creationId xmlns:a16="http://schemas.microsoft.com/office/drawing/2014/main" id="{4B47011F-1586-2301-59C3-61ABE0AA9B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E3185707-4995-73F8-1ADA-BA61FE272101}"/>
                    </a:ext>
                  </a:extLst>
                </p:cNvPr>
                <p:cNvCxnSpPr>
                  <a:cxnSpLocks/>
                  <a:endCxn id="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/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/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/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/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/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/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9A3D5-279A-4CE9-1D91-A87114C7CB84}"/>
              </a:ext>
            </a:extLst>
          </p:cNvPr>
          <p:cNvGrpSpPr/>
          <p:nvPr/>
        </p:nvGrpSpPr>
        <p:grpSpPr>
          <a:xfrm>
            <a:off x="4287296" y="4459131"/>
            <a:ext cx="3040562" cy="1903561"/>
            <a:chOff x="1341070" y="2711363"/>
            <a:chExt cx="3040562" cy="19035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67C105-440E-02BA-56FD-9D2DBF021E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9F8A097-00D8-0250-373E-38DE4B6BB3E9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3991D7F-3C1A-53E4-AC73-0E9980A353B1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8C449DF9-A0E4-C8EE-A004-67AD4D023719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5709D34-4332-F5C7-93F1-E9FEEE45C771}"/>
                  </a:ext>
                </a:extLst>
              </p:cNvPr>
              <p:cNvCxnSpPr>
                <a:cxnSpLocks/>
                <a:stCxn id="59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5F5509D-371E-C30D-F169-476FAE8CACD5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394DDB5E-527F-90CE-6477-6EEF9889ECF2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BFD0263-4F24-AE4B-E6B3-87DA632FA899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3A07F61-F164-3084-8CE5-A43F856B052D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AFD6575-5741-050F-099E-DD335059206A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8AB53DD-B248-9FF9-9E9F-3653914524E7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8095411-6DDB-E62B-3C31-F98CD108F067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34E9C043-79A9-995B-9CB6-6F090BCD0441}"/>
                    </a:ext>
                  </a:extLst>
                </p:cNvPr>
                <p:cNvCxnSpPr>
                  <a:cxnSpLocks/>
                  <a:endCxn id="51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1295BFD-0989-4368-0EB9-40ADDAACD06F}"/>
                    </a:ext>
                  </a:extLst>
                </p:cNvPr>
                <p:cNvCxnSpPr>
                  <a:cxnSpLocks/>
                  <a:stCxn id="5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121B77F-9E1E-7663-E6F2-0D37613350A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0F90B3D1-E3BD-067F-3B8A-38636A3D79CF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Elbow Connector 57">
                    <a:extLst>
                      <a:ext uri="{FF2B5EF4-FFF2-40B4-BE49-F238E27FC236}">
                        <a16:creationId xmlns:a16="http://schemas.microsoft.com/office/drawing/2014/main" id="{81CCFE80-333D-B281-A959-91A2D55AE7F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4CCF6BC7-17C6-36C7-71D8-78FB450AD983}"/>
                    </a:ext>
                  </a:extLst>
                </p:cNvPr>
                <p:cNvCxnSpPr>
                  <a:cxnSpLocks/>
                  <a:endCxn id="5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EC78097-753A-DA40-EB2A-AB322081BB9D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87D27A2-9CF5-A32C-5450-0CEE2781830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4751A0F-78E7-986A-F2B4-AF33D8D3DC7E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C88FCBE0-F720-B78D-E4C6-49EBE8EC05A5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D5F1B23-AB38-F3CD-5156-A99C0E259F12}"/>
                    </a:ext>
                  </a:extLst>
                </p:cNvPr>
                <p:cNvCxnSpPr>
                  <a:cxnSpLocks/>
                  <a:stCxn id="43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DA16E74-168E-A5BE-9CFE-143CC954E2F4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BABB945-826D-932B-5EC7-B9AC75F02E4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0" name="Elbow Connector 49">
                    <a:extLst>
                      <a:ext uri="{FF2B5EF4-FFF2-40B4-BE49-F238E27FC236}">
                        <a16:creationId xmlns:a16="http://schemas.microsoft.com/office/drawing/2014/main" id="{A6D5DDAA-9410-79EC-1D11-6F33B3E3CD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E52F048E-7015-06A4-55C6-61C43CBE76F5}"/>
                    </a:ext>
                  </a:extLst>
                </p:cNvPr>
                <p:cNvCxnSpPr>
                  <a:cxnSpLocks/>
                  <a:endCxn id="43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BA84BA-14B8-C087-A63E-22CAD708792E}"/>
              </a:ext>
            </a:extLst>
          </p:cNvPr>
          <p:cNvGrpSpPr/>
          <p:nvPr/>
        </p:nvGrpSpPr>
        <p:grpSpPr>
          <a:xfrm>
            <a:off x="7775556" y="4459131"/>
            <a:ext cx="3040562" cy="1903561"/>
            <a:chOff x="1341070" y="2711363"/>
            <a:chExt cx="3040562" cy="19035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B591832-48A1-1636-56CA-422364F6E5CB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991F7C-ADFB-0476-3ADE-4479BB0EDB92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12F556F9-CE0F-8CB7-595B-A3EFCB48582D}"/>
                  </a:ext>
                </a:extLst>
              </p:cNvPr>
              <p:cNvCxnSpPr>
                <a:cxnSpLocks/>
                <a:endCxn id="87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1084AD3-4175-6C5C-31EC-F548ACB71E1D}"/>
                  </a:ext>
                </a:extLst>
              </p:cNvPr>
              <p:cNvCxnSpPr>
                <a:cxnSpLocks/>
                <a:endCxn id="87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4CC9E99-276F-E2C8-A1FA-7FE9CEC36440}"/>
                  </a:ext>
                </a:extLst>
              </p:cNvPr>
              <p:cNvCxnSpPr>
                <a:cxnSpLocks/>
                <a:stCxn id="87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D99992-864E-5A07-7DA9-7585A4BA562B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Elbow Connector 91">
                <a:extLst>
                  <a:ext uri="{FF2B5EF4-FFF2-40B4-BE49-F238E27FC236}">
                    <a16:creationId xmlns:a16="http://schemas.microsoft.com/office/drawing/2014/main" id="{241785A0-BE90-9680-90F3-2F9298FFB0A3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AE851CB-EECA-0918-DC79-5ABE5E821DA9}"/>
                  </a:ext>
                </a:extLst>
              </p:cNvPr>
              <p:cNvCxnSpPr>
                <a:cxnSpLocks/>
                <a:endCxn id="87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1BEE079-9A9B-A9C4-CB83-545005E3C239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B92D287-2829-78C3-FA1E-0B5E8386FF0F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3FE8010-DE37-4168-51C7-2B92877B1375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B8759A91-8F49-3033-88DE-E90387B8291B}"/>
                    </a:ext>
                  </a:extLst>
                </p:cNvPr>
                <p:cNvCxnSpPr>
                  <a:cxnSpLocks/>
                  <a:endCxn id="7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AB56B1BA-ADBA-B52A-0E3D-DFCCD493CD04}"/>
                    </a:ext>
                  </a:extLst>
                </p:cNvPr>
                <p:cNvCxnSpPr>
                  <a:cxnSpLocks/>
                  <a:endCxn id="79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A49A8DB8-A768-DAE0-35DB-6848F0999808}"/>
                    </a:ext>
                  </a:extLst>
                </p:cNvPr>
                <p:cNvCxnSpPr>
                  <a:cxnSpLocks/>
                  <a:stCxn id="7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32188667-42CE-1D2C-411F-99D963F46BB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A132E5B-821E-A993-52DA-37B4DCFCFC1C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Elbow Connector 85">
                    <a:extLst>
                      <a:ext uri="{FF2B5EF4-FFF2-40B4-BE49-F238E27FC236}">
                        <a16:creationId xmlns:a16="http://schemas.microsoft.com/office/drawing/2014/main" id="{555DDFFC-F7AE-441A-B409-97B64B91E3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6AB5B2B9-95D2-10DF-A77E-4159250F19FC}"/>
                    </a:ext>
                  </a:extLst>
                </p:cNvPr>
                <p:cNvCxnSpPr>
                  <a:cxnSpLocks/>
                  <a:endCxn id="7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BD52111-FED3-061D-A7CF-049551E5F434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9E52D42-5FB9-EB8F-D07D-A77330403DA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74BB2F4B-04EA-F4E5-11AC-80DE6CEDE805}"/>
                    </a:ext>
                  </a:extLst>
                </p:cNvPr>
                <p:cNvCxnSpPr>
                  <a:cxnSpLocks/>
                  <a:endCxn id="7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27951BC4-713E-3105-45A5-64735C1CA78E}"/>
                    </a:ext>
                  </a:extLst>
                </p:cNvPr>
                <p:cNvCxnSpPr>
                  <a:cxnSpLocks/>
                  <a:endCxn id="71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5752729D-16BA-9739-A1D0-8215D0E078F5}"/>
                    </a:ext>
                  </a:extLst>
                </p:cNvPr>
                <p:cNvCxnSpPr>
                  <a:cxnSpLocks/>
                  <a:stCxn id="7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7D52209-82B8-0DB5-DFE3-A421EA79D43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CE2B2C1-2095-21B7-B6A5-64B02A74AF6B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Elbow Connector 77">
                    <a:extLst>
                      <a:ext uri="{FF2B5EF4-FFF2-40B4-BE49-F238E27FC236}">
                        <a16:creationId xmlns:a16="http://schemas.microsoft.com/office/drawing/2014/main" id="{795E01A7-BB82-B8B7-6B70-8B6F3D7604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DE3117BC-2533-4CC9-3855-659CFC22CBED}"/>
                    </a:ext>
                  </a:extLst>
                </p:cNvPr>
                <p:cNvCxnSpPr>
                  <a:cxnSpLocks/>
                  <a:endCxn id="7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/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/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/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/>
              <p:nvPr/>
            </p:nvSpPr>
            <p:spPr>
              <a:xfrm>
                <a:off x="10857574" y="4358915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574" y="4358915"/>
                <a:ext cx="496226" cy="400110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/>
              <p:nvPr/>
            </p:nvSpPr>
            <p:spPr>
              <a:xfrm>
                <a:off x="10843694" y="517204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694" y="5172047"/>
                <a:ext cx="502189" cy="400110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/>
              <p:nvPr/>
            </p:nvSpPr>
            <p:spPr>
              <a:xfrm>
                <a:off x="10820705" y="6055191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05" y="6055191"/>
                <a:ext cx="502189" cy="400110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60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FCF-CFBF-D45B-9A1A-258434C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One-class-per-neuron encoding for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BAC44-A5FB-4B24-B5AE-30986917BC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typical way to use output neurons in classification:</a:t>
                </a:r>
                <a:br>
                  <a:rPr lang="en-US" dirty="0"/>
                </a:br>
                <a:r>
                  <a:rPr lang="en-US" dirty="0"/>
                  <a:t>one neuron per class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𝑐𝑎𝑡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𝑓𝑖𝑠h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h𝑜𝑟𝑠𝑒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BAC44-A5FB-4B24-B5AE-30986917B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17D5023-DFE4-AD4F-E091-F24CCC25CAD2}"/>
              </a:ext>
            </a:extLst>
          </p:cNvPr>
          <p:cNvGrpSpPr/>
          <p:nvPr/>
        </p:nvGrpSpPr>
        <p:grpSpPr>
          <a:xfrm>
            <a:off x="767453" y="4450409"/>
            <a:ext cx="3040562" cy="1903561"/>
            <a:chOff x="1341070" y="2711363"/>
            <a:chExt cx="3040562" cy="19035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8B15D0-C458-416D-B3FE-3A725B4632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25047-96C6-FE9E-1432-5B2BFA466254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ADB217D-D0BD-621A-17D9-9CB996D36509}"/>
                  </a:ext>
                </a:extLst>
              </p:cNvPr>
              <p:cNvCxnSpPr>
                <a:cxnSpLocks/>
                <a:endCxn id="25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3A2298-097F-1CCF-6918-6EE3CE850C80}"/>
                  </a:ext>
                </a:extLst>
              </p:cNvPr>
              <p:cNvCxnSpPr>
                <a:cxnSpLocks/>
                <a:endCxn id="25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DD706D5-BEFB-404E-A167-42317F244EAF}"/>
                  </a:ext>
                </a:extLst>
              </p:cNvPr>
              <p:cNvCxnSpPr>
                <a:cxnSpLocks/>
                <a:stCxn id="25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97FB6A-EA6B-5D42-B578-D82D7B80F2D4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CDF45116-19B9-5044-13E8-61927E0DB3C8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3AA1D65-EF0B-91B5-CCE6-B3E2A5157F54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32D2BC-732A-015D-8E29-D8614C942E82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10552-8DCC-3CDB-628A-7D2FC11EE29E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E1B3884-D9C7-4483-E6DF-9593C599129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65263F0-457A-F91F-1D34-5E412B4AFC47}"/>
                    </a:ext>
                  </a:extLst>
                </p:cNvPr>
                <p:cNvCxnSpPr>
                  <a:cxnSpLocks/>
                  <a:endCxn id="17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8617853-458F-1533-3E18-70933BF41680}"/>
                    </a:ext>
                  </a:extLst>
                </p:cNvPr>
                <p:cNvCxnSpPr>
                  <a:cxnSpLocks/>
                  <a:endCxn id="17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5681422-5F79-D53B-927B-90A0AB3E2905}"/>
                    </a:ext>
                  </a:extLst>
                </p:cNvPr>
                <p:cNvCxnSpPr>
                  <a:cxnSpLocks/>
                  <a:stCxn id="17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B9FD1B1-13F5-2288-EC8C-F7A58681D51C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7ACA937-B3BB-DA1F-421F-F84B6E11F49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Elbow Connector 23">
                    <a:extLst>
                      <a:ext uri="{FF2B5EF4-FFF2-40B4-BE49-F238E27FC236}">
                        <a16:creationId xmlns:a16="http://schemas.microsoft.com/office/drawing/2014/main" id="{5FAC3067-0B1D-408B-5955-D1D52BABC6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4D448BBF-B63F-4AC8-2ECC-4066D2DCD3FB}"/>
                    </a:ext>
                  </a:extLst>
                </p:cNvPr>
                <p:cNvCxnSpPr>
                  <a:cxnSpLocks/>
                  <a:endCxn id="17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833561D-4214-9690-763A-5E87CD01492B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53816C5-2141-7A9C-AE79-D11FCD26887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32363B9D-B001-CD1A-AD82-9400AD4FA293}"/>
                    </a:ext>
                  </a:extLst>
                </p:cNvPr>
                <p:cNvCxnSpPr>
                  <a:cxnSpLocks/>
                  <a:endCxn id="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D640D34-2B2C-8D27-5DFC-099202CDC0EC}"/>
                    </a:ext>
                  </a:extLst>
                </p:cNvPr>
                <p:cNvCxnSpPr>
                  <a:cxnSpLocks/>
                  <a:endCxn id="9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10F71627-6B2A-668F-DF2A-4774CFC99519}"/>
                    </a:ext>
                  </a:extLst>
                </p:cNvPr>
                <p:cNvCxnSpPr>
                  <a:cxnSpLocks/>
                  <a:stCxn id="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A71E516-BCCE-B915-E6EA-C70B29CB2C6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6329E86-7CB5-2967-8EDD-6BB6DF5F2069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Elbow Connector 15">
                    <a:extLst>
                      <a:ext uri="{FF2B5EF4-FFF2-40B4-BE49-F238E27FC236}">
                        <a16:creationId xmlns:a16="http://schemas.microsoft.com/office/drawing/2014/main" id="{4B47011F-1586-2301-59C3-61ABE0AA9B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E3185707-4995-73F8-1ADA-BA61FE272101}"/>
                    </a:ext>
                  </a:extLst>
                </p:cNvPr>
                <p:cNvCxnSpPr>
                  <a:cxnSpLocks/>
                  <a:endCxn id="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/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/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/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/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/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/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9A3D5-279A-4CE9-1D91-A87114C7CB84}"/>
              </a:ext>
            </a:extLst>
          </p:cNvPr>
          <p:cNvGrpSpPr/>
          <p:nvPr/>
        </p:nvGrpSpPr>
        <p:grpSpPr>
          <a:xfrm>
            <a:off x="4287296" y="4459131"/>
            <a:ext cx="3040562" cy="1903561"/>
            <a:chOff x="1341070" y="2711363"/>
            <a:chExt cx="3040562" cy="19035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67C105-440E-02BA-56FD-9D2DBF021E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9F8A097-00D8-0250-373E-38DE4B6BB3E9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3991D7F-3C1A-53E4-AC73-0E9980A353B1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8C449DF9-A0E4-C8EE-A004-67AD4D023719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5709D34-4332-F5C7-93F1-E9FEEE45C771}"/>
                  </a:ext>
                </a:extLst>
              </p:cNvPr>
              <p:cNvCxnSpPr>
                <a:cxnSpLocks/>
                <a:stCxn id="59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5F5509D-371E-C30D-F169-476FAE8CACD5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394DDB5E-527F-90CE-6477-6EEF9889ECF2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BFD0263-4F24-AE4B-E6B3-87DA632FA899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3A07F61-F164-3084-8CE5-A43F856B052D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AFD6575-5741-050F-099E-DD335059206A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8AB53DD-B248-9FF9-9E9F-3653914524E7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8095411-6DDB-E62B-3C31-F98CD108F067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34E9C043-79A9-995B-9CB6-6F090BCD0441}"/>
                    </a:ext>
                  </a:extLst>
                </p:cNvPr>
                <p:cNvCxnSpPr>
                  <a:cxnSpLocks/>
                  <a:endCxn id="51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1295BFD-0989-4368-0EB9-40ADDAACD06F}"/>
                    </a:ext>
                  </a:extLst>
                </p:cNvPr>
                <p:cNvCxnSpPr>
                  <a:cxnSpLocks/>
                  <a:stCxn id="5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121B77F-9E1E-7663-E6F2-0D37613350A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0F90B3D1-E3BD-067F-3B8A-38636A3D79CF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Elbow Connector 57">
                    <a:extLst>
                      <a:ext uri="{FF2B5EF4-FFF2-40B4-BE49-F238E27FC236}">
                        <a16:creationId xmlns:a16="http://schemas.microsoft.com/office/drawing/2014/main" id="{81CCFE80-333D-B281-A959-91A2D55AE7F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4CCF6BC7-17C6-36C7-71D8-78FB450AD983}"/>
                    </a:ext>
                  </a:extLst>
                </p:cNvPr>
                <p:cNvCxnSpPr>
                  <a:cxnSpLocks/>
                  <a:endCxn id="5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EC78097-753A-DA40-EB2A-AB322081BB9D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87D27A2-9CF5-A32C-5450-0CEE2781830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4751A0F-78E7-986A-F2B4-AF33D8D3DC7E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C88FCBE0-F720-B78D-E4C6-49EBE8EC05A5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D5F1B23-AB38-F3CD-5156-A99C0E259F12}"/>
                    </a:ext>
                  </a:extLst>
                </p:cNvPr>
                <p:cNvCxnSpPr>
                  <a:cxnSpLocks/>
                  <a:stCxn id="43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DA16E74-168E-A5BE-9CFE-143CC954E2F4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BABB945-826D-932B-5EC7-B9AC75F02E4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0" name="Elbow Connector 49">
                    <a:extLst>
                      <a:ext uri="{FF2B5EF4-FFF2-40B4-BE49-F238E27FC236}">
                        <a16:creationId xmlns:a16="http://schemas.microsoft.com/office/drawing/2014/main" id="{A6D5DDAA-9410-79EC-1D11-6F33B3E3CD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E52F048E-7015-06A4-55C6-61C43CBE76F5}"/>
                    </a:ext>
                  </a:extLst>
                </p:cNvPr>
                <p:cNvCxnSpPr>
                  <a:cxnSpLocks/>
                  <a:endCxn id="43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BA84BA-14B8-C087-A63E-22CAD708792E}"/>
              </a:ext>
            </a:extLst>
          </p:cNvPr>
          <p:cNvGrpSpPr/>
          <p:nvPr/>
        </p:nvGrpSpPr>
        <p:grpSpPr>
          <a:xfrm>
            <a:off x="7775556" y="4459131"/>
            <a:ext cx="3040562" cy="1903561"/>
            <a:chOff x="1341070" y="2711363"/>
            <a:chExt cx="3040562" cy="19035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B591832-48A1-1636-56CA-422364F6E5CB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991F7C-ADFB-0476-3ADE-4479BB0EDB92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12F556F9-CE0F-8CB7-595B-A3EFCB48582D}"/>
                  </a:ext>
                </a:extLst>
              </p:cNvPr>
              <p:cNvCxnSpPr>
                <a:cxnSpLocks/>
                <a:endCxn id="87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1084AD3-4175-6C5C-31EC-F548ACB71E1D}"/>
                  </a:ext>
                </a:extLst>
              </p:cNvPr>
              <p:cNvCxnSpPr>
                <a:cxnSpLocks/>
                <a:endCxn id="87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4CC9E99-276F-E2C8-A1FA-7FE9CEC36440}"/>
                  </a:ext>
                </a:extLst>
              </p:cNvPr>
              <p:cNvCxnSpPr>
                <a:cxnSpLocks/>
                <a:stCxn id="87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D99992-864E-5A07-7DA9-7585A4BA562B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Elbow Connector 91">
                <a:extLst>
                  <a:ext uri="{FF2B5EF4-FFF2-40B4-BE49-F238E27FC236}">
                    <a16:creationId xmlns:a16="http://schemas.microsoft.com/office/drawing/2014/main" id="{241785A0-BE90-9680-90F3-2F9298FFB0A3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AE851CB-EECA-0918-DC79-5ABE5E821DA9}"/>
                  </a:ext>
                </a:extLst>
              </p:cNvPr>
              <p:cNvCxnSpPr>
                <a:cxnSpLocks/>
                <a:endCxn id="87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1BEE079-9A9B-A9C4-CB83-545005E3C239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B92D287-2829-78C3-FA1E-0B5E8386FF0F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3FE8010-DE37-4168-51C7-2B92877B1375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B8759A91-8F49-3033-88DE-E90387B8291B}"/>
                    </a:ext>
                  </a:extLst>
                </p:cNvPr>
                <p:cNvCxnSpPr>
                  <a:cxnSpLocks/>
                  <a:endCxn id="7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AB56B1BA-ADBA-B52A-0E3D-DFCCD493CD04}"/>
                    </a:ext>
                  </a:extLst>
                </p:cNvPr>
                <p:cNvCxnSpPr>
                  <a:cxnSpLocks/>
                  <a:endCxn id="79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A49A8DB8-A768-DAE0-35DB-6848F0999808}"/>
                    </a:ext>
                  </a:extLst>
                </p:cNvPr>
                <p:cNvCxnSpPr>
                  <a:cxnSpLocks/>
                  <a:stCxn id="7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32188667-42CE-1D2C-411F-99D963F46BB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A132E5B-821E-A993-52DA-37B4DCFCFC1C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Elbow Connector 85">
                    <a:extLst>
                      <a:ext uri="{FF2B5EF4-FFF2-40B4-BE49-F238E27FC236}">
                        <a16:creationId xmlns:a16="http://schemas.microsoft.com/office/drawing/2014/main" id="{555DDFFC-F7AE-441A-B409-97B64B91E3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6AB5B2B9-95D2-10DF-A77E-4159250F19FC}"/>
                    </a:ext>
                  </a:extLst>
                </p:cNvPr>
                <p:cNvCxnSpPr>
                  <a:cxnSpLocks/>
                  <a:endCxn id="7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BD52111-FED3-061D-A7CF-049551E5F434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9E52D42-5FB9-EB8F-D07D-A77330403DA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74BB2F4B-04EA-F4E5-11AC-80DE6CEDE805}"/>
                    </a:ext>
                  </a:extLst>
                </p:cNvPr>
                <p:cNvCxnSpPr>
                  <a:cxnSpLocks/>
                  <a:endCxn id="7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27951BC4-713E-3105-45A5-64735C1CA78E}"/>
                    </a:ext>
                  </a:extLst>
                </p:cNvPr>
                <p:cNvCxnSpPr>
                  <a:cxnSpLocks/>
                  <a:endCxn id="71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5752729D-16BA-9739-A1D0-8215D0E078F5}"/>
                    </a:ext>
                  </a:extLst>
                </p:cNvPr>
                <p:cNvCxnSpPr>
                  <a:cxnSpLocks/>
                  <a:stCxn id="7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7D52209-82B8-0DB5-DFE3-A421EA79D43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CE2B2C1-2095-21B7-B6A5-64B02A74AF6B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Elbow Connector 77">
                    <a:extLst>
                      <a:ext uri="{FF2B5EF4-FFF2-40B4-BE49-F238E27FC236}">
                        <a16:creationId xmlns:a16="http://schemas.microsoft.com/office/drawing/2014/main" id="{795E01A7-BB82-B8B7-6B70-8B6F3D7604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DE3117BC-2533-4CC9-3855-659CFC22CBED}"/>
                    </a:ext>
                  </a:extLst>
                </p:cNvPr>
                <p:cNvCxnSpPr>
                  <a:cxnSpLocks/>
                  <a:endCxn id="7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/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/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/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/>
              <p:nvPr/>
            </p:nvSpPr>
            <p:spPr>
              <a:xfrm>
                <a:off x="10728087" y="4358915"/>
                <a:ext cx="6942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7" y="4358915"/>
                <a:ext cx="694293" cy="400110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/>
              <p:nvPr/>
            </p:nvSpPr>
            <p:spPr>
              <a:xfrm>
                <a:off x="10710844" y="5172047"/>
                <a:ext cx="77219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𝑓𝑖𝑠h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844" y="5172047"/>
                <a:ext cx="772199" cy="424732"/>
              </a:xfrm>
              <a:prstGeom prst="rect">
                <a:avLst/>
              </a:prstGeom>
              <a:blipFill>
                <a:blip r:embed="rId1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/>
              <p:nvPr/>
            </p:nvSpPr>
            <p:spPr>
              <a:xfrm>
                <a:off x="10710546" y="6055191"/>
                <a:ext cx="9209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h𝑜𝑟𝑠𝑒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46" y="6055191"/>
                <a:ext cx="920958" cy="400110"/>
              </a:xfrm>
              <a:prstGeom prst="rect">
                <a:avLst/>
              </a:prstGeom>
              <a:blipFill>
                <a:blip r:embed="rId1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7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FCF-CFBF-D45B-9A1A-258434C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encoding for paired classification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AC44-A5FB-4B24-B5AE-30986917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example small data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D5023-DFE4-AD4F-E091-F24CCC25CAD2}"/>
              </a:ext>
            </a:extLst>
          </p:cNvPr>
          <p:cNvGrpSpPr/>
          <p:nvPr/>
        </p:nvGrpSpPr>
        <p:grpSpPr>
          <a:xfrm>
            <a:off x="767453" y="4450409"/>
            <a:ext cx="3040562" cy="1903561"/>
            <a:chOff x="1341070" y="2711363"/>
            <a:chExt cx="3040562" cy="19035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8B15D0-C458-416D-B3FE-3A725B4632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25047-96C6-FE9E-1432-5B2BFA466254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ADB217D-D0BD-621A-17D9-9CB996D36509}"/>
                  </a:ext>
                </a:extLst>
              </p:cNvPr>
              <p:cNvCxnSpPr>
                <a:cxnSpLocks/>
                <a:endCxn id="25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3A2298-097F-1CCF-6918-6EE3CE850C80}"/>
                  </a:ext>
                </a:extLst>
              </p:cNvPr>
              <p:cNvCxnSpPr>
                <a:cxnSpLocks/>
                <a:endCxn id="25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DD706D5-BEFB-404E-A167-42317F244EAF}"/>
                  </a:ext>
                </a:extLst>
              </p:cNvPr>
              <p:cNvCxnSpPr>
                <a:cxnSpLocks/>
                <a:stCxn id="25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97FB6A-EA6B-5D42-B578-D82D7B80F2D4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CDF45116-19B9-5044-13E8-61927E0DB3C8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3AA1D65-EF0B-91B5-CCE6-B3E2A5157F54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32D2BC-732A-015D-8E29-D8614C942E82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10552-8DCC-3CDB-628A-7D2FC11EE29E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E1B3884-D9C7-4483-E6DF-9593C599129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65263F0-457A-F91F-1D34-5E412B4AFC47}"/>
                    </a:ext>
                  </a:extLst>
                </p:cNvPr>
                <p:cNvCxnSpPr>
                  <a:cxnSpLocks/>
                  <a:endCxn id="17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8617853-458F-1533-3E18-70933BF41680}"/>
                    </a:ext>
                  </a:extLst>
                </p:cNvPr>
                <p:cNvCxnSpPr>
                  <a:cxnSpLocks/>
                  <a:endCxn id="17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5681422-5F79-D53B-927B-90A0AB3E2905}"/>
                    </a:ext>
                  </a:extLst>
                </p:cNvPr>
                <p:cNvCxnSpPr>
                  <a:cxnSpLocks/>
                  <a:stCxn id="17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B9FD1B1-13F5-2288-EC8C-F7A58681D51C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7ACA937-B3BB-DA1F-421F-F84B6E11F49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Elbow Connector 23">
                    <a:extLst>
                      <a:ext uri="{FF2B5EF4-FFF2-40B4-BE49-F238E27FC236}">
                        <a16:creationId xmlns:a16="http://schemas.microsoft.com/office/drawing/2014/main" id="{5FAC3067-0B1D-408B-5955-D1D52BABC6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4D448BBF-B63F-4AC8-2ECC-4066D2DCD3FB}"/>
                    </a:ext>
                  </a:extLst>
                </p:cNvPr>
                <p:cNvCxnSpPr>
                  <a:cxnSpLocks/>
                  <a:endCxn id="17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833561D-4214-9690-763A-5E87CD01492B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53816C5-2141-7A9C-AE79-D11FCD26887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32363B9D-B001-CD1A-AD82-9400AD4FA293}"/>
                    </a:ext>
                  </a:extLst>
                </p:cNvPr>
                <p:cNvCxnSpPr>
                  <a:cxnSpLocks/>
                  <a:endCxn id="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D640D34-2B2C-8D27-5DFC-099202CDC0EC}"/>
                    </a:ext>
                  </a:extLst>
                </p:cNvPr>
                <p:cNvCxnSpPr>
                  <a:cxnSpLocks/>
                  <a:endCxn id="9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10F71627-6B2A-668F-DF2A-4774CFC99519}"/>
                    </a:ext>
                  </a:extLst>
                </p:cNvPr>
                <p:cNvCxnSpPr>
                  <a:cxnSpLocks/>
                  <a:stCxn id="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A71E516-BCCE-B915-E6EA-C70B29CB2C6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6329E86-7CB5-2967-8EDD-6BB6DF5F2069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Elbow Connector 15">
                    <a:extLst>
                      <a:ext uri="{FF2B5EF4-FFF2-40B4-BE49-F238E27FC236}">
                        <a16:creationId xmlns:a16="http://schemas.microsoft.com/office/drawing/2014/main" id="{4B47011F-1586-2301-59C3-61ABE0AA9B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E3185707-4995-73F8-1ADA-BA61FE272101}"/>
                    </a:ext>
                  </a:extLst>
                </p:cNvPr>
                <p:cNvCxnSpPr>
                  <a:cxnSpLocks/>
                  <a:endCxn id="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/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/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/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/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/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/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9A3D5-279A-4CE9-1D91-A87114C7CB84}"/>
              </a:ext>
            </a:extLst>
          </p:cNvPr>
          <p:cNvGrpSpPr/>
          <p:nvPr/>
        </p:nvGrpSpPr>
        <p:grpSpPr>
          <a:xfrm>
            <a:off x="4287296" y="4459131"/>
            <a:ext cx="3040562" cy="1903561"/>
            <a:chOff x="1341070" y="2711363"/>
            <a:chExt cx="3040562" cy="19035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67C105-440E-02BA-56FD-9D2DBF021E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9F8A097-00D8-0250-373E-38DE4B6BB3E9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3991D7F-3C1A-53E4-AC73-0E9980A353B1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8C449DF9-A0E4-C8EE-A004-67AD4D023719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5709D34-4332-F5C7-93F1-E9FEEE45C771}"/>
                  </a:ext>
                </a:extLst>
              </p:cNvPr>
              <p:cNvCxnSpPr>
                <a:cxnSpLocks/>
                <a:stCxn id="59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5F5509D-371E-C30D-F169-476FAE8CACD5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394DDB5E-527F-90CE-6477-6EEF9889ECF2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BFD0263-4F24-AE4B-E6B3-87DA632FA899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3A07F61-F164-3084-8CE5-A43F856B052D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AFD6575-5741-050F-099E-DD335059206A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8AB53DD-B248-9FF9-9E9F-3653914524E7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8095411-6DDB-E62B-3C31-F98CD108F067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34E9C043-79A9-995B-9CB6-6F090BCD0441}"/>
                    </a:ext>
                  </a:extLst>
                </p:cNvPr>
                <p:cNvCxnSpPr>
                  <a:cxnSpLocks/>
                  <a:endCxn id="51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1295BFD-0989-4368-0EB9-40ADDAACD06F}"/>
                    </a:ext>
                  </a:extLst>
                </p:cNvPr>
                <p:cNvCxnSpPr>
                  <a:cxnSpLocks/>
                  <a:stCxn id="5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121B77F-9E1E-7663-E6F2-0D37613350A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0F90B3D1-E3BD-067F-3B8A-38636A3D79CF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Elbow Connector 57">
                    <a:extLst>
                      <a:ext uri="{FF2B5EF4-FFF2-40B4-BE49-F238E27FC236}">
                        <a16:creationId xmlns:a16="http://schemas.microsoft.com/office/drawing/2014/main" id="{81CCFE80-333D-B281-A959-91A2D55AE7F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4CCF6BC7-17C6-36C7-71D8-78FB450AD983}"/>
                    </a:ext>
                  </a:extLst>
                </p:cNvPr>
                <p:cNvCxnSpPr>
                  <a:cxnSpLocks/>
                  <a:endCxn id="5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EC78097-753A-DA40-EB2A-AB322081BB9D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87D27A2-9CF5-A32C-5450-0CEE2781830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4751A0F-78E7-986A-F2B4-AF33D8D3DC7E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C88FCBE0-F720-B78D-E4C6-49EBE8EC05A5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D5F1B23-AB38-F3CD-5156-A99C0E259F12}"/>
                    </a:ext>
                  </a:extLst>
                </p:cNvPr>
                <p:cNvCxnSpPr>
                  <a:cxnSpLocks/>
                  <a:stCxn id="43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DA16E74-168E-A5BE-9CFE-143CC954E2F4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BABB945-826D-932B-5EC7-B9AC75F02E4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0" name="Elbow Connector 49">
                    <a:extLst>
                      <a:ext uri="{FF2B5EF4-FFF2-40B4-BE49-F238E27FC236}">
                        <a16:creationId xmlns:a16="http://schemas.microsoft.com/office/drawing/2014/main" id="{A6D5DDAA-9410-79EC-1D11-6F33B3E3CD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E52F048E-7015-06A4-55C6-61C43CBE76F5}"/>
                    </a:ext>
                  </a:extLst>
                </p:cNvPr>
                <p:cNvCxnSpPr>
                  <a:cxnSpLocks/>
                  <a:endCxn id="43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BA84BA-14B8-C087-A63E-22CAD708792E}"/>
              </a:ext>
            </a:extLst>
          </p:cNvPr>
          <p:cNvGrpSpPr/>
          <p:nvPr/>
        </p:nvGrpSpPr>
        <p:grpSpPr>
          <a:xfrm>
            <a:off x="7775556" y="4459131"/>
            <a:ext cx="3040562" cy="1903561"/>
            <a:chOff x="1341070" y="2711363"/>
            <a:chExt cx="3040562" cy="19035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B591832-48A1-1636-56CA-422364F6E5CB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991F7C-ADFB-0476-3ADE-4479BB0EDB92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12F556F9-CE0F-8CB7-595B-A3EFCB48582D}"/>
                  </a:ext>
                </a:extLst>
              </p:cNvPr>
              <p:cNvCxnSpPr>
                <a:cxnSpLocks/>
                <a:endCxn id="87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1084AD3-4175-6C5C-31EC-F548ACB71E1D}"/>
                  </a:ext>
                </a:extLst>
              </p:cNvPr>
              <p:cNvCxnSpPr>
                <a:cxnSpLocks/>
                <a:endCxn id="87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4CC9E99-276F-E2C8-A1FA-7FE9CEC36440}"/>
                  </a:ext>
                </a:extLst>
              </p:cNvPr>
              <p:cNvCxnSpPr>
                <a:cxnSpLocks/>
                <a:stCxn id="87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D99992-864E-5A07-7DA9-7585A4BA562B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Elbow Connector 91">
                <a:extLst>
                  <a:ext uri="{FF2B5EF4-FFF2-40B4-BE49-F238E27FC236}">
                    <a16:creationId xmlns:a16="http://schemas.microsoft.com/office/drawing/2014/main" id="{241785A0-BE90-9680-90F3-2F9298FFB0A3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AE851CB-EECA-0918-DC79-5ABE5E821DA9}"/>
                  </a:ext>
                </a:extLst>
              </p:cNvPr>
              <p:cNvCxnSpPr>
                <a:cxnSpLocks/>
                <a:endCxn id="87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1BEE079-9A9B-A9C4-CB83-545005E3C239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B92D287-2829-78C3-FA1E-0B5E8386FF0F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3FE8010-DE37-4168-51C7-2B92877B1375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B8759A91-8F49-3033-88DE-E90387B8291B}"/>
                    </a:ext>
                  </a:extLst>
                </p:cNvPr>
                <p:cNvCxnSpPr>
                  <a:cxnSpLocks/>
                  <a:endCxn id="7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AB56B1BA-ADBA-B52A-0E3D-DFCCD493CD04}"/>
                    </a:ext>
                  </a:extLst>
                </p:cNvPr>
                <p:cNvCxnSpPr>
                  <a:cxnSpLocks/>
                  <a:endCxn id="79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A49A8DB8-A768-DAE0-35DB-6848F0999808}"/>
                    </a:ext>
                  </a:extLst>
                </p:cNvPr>
                <p:cNvCxnSpPr>
                  <a:cxnSpLocks/>
                  <a:stCxn id="7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32188667-42CE-1D2C-411F-99D963F46BB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A132E5B-821E-A993-52DA-37B4DCFCFC1C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Elbow Connector 85">
                    <a:extLst>
                      <a:ext uri="{FF2B5EF4-FFF2-40B4-BE49-F238E27FC236}">
                        <a16:creationId xmlns:a16="http://schemas.microsoft.com/office/drawing/2014/main" id="{555DDFFC-F7AE-441A-B409-97B64B91E3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6AB5B2B9-95D2-10DF-A77E-4159250F19FC}"/>
                    </a:ext>
                  </a:extLst>
                </p:cNvPr>
                <p:cNvCxnSpPr>
                  <a:cxnSpLocks/>
                  <a:endCxn id="7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BD52111-FED3-061D-A7CF-049551E5F434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9E52D42-5FB9-EB8F-D07D-A77330403DA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74BB2F4B-04EA-F4E5-11AC-80DE6CEDE805}"/>
                    </a:ext>
                  </a:extLst>
                </p:cNvPr>
                <p:cNvCxnSpPr>
                  <a:cxnSpLocks/>
                  <a:endCxn id="7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27951BC4-713E-3105-45A5-64735C1CA78E}"/>
                    </a:ext>
                  </a:extLst>
                </p:cNvPr>
                <p:cNvCxnSpPr>
                  <a:cxnSpLocks/>
                  <a:endCxn id="71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5752729D-16BA-9739-A1D0-8215D0E078F5}"/>
                    </a:ext>
                  </a:extLst>
                </p:cNvPr>
                <p:cNvCxnSpPr>
                  <a:cxnSpLocks/>
                  <a:stCxn id="7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7D52209-82B8-0DB5-DFE3-A421EA79D43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CE2B2C1-2095-21B7-B6A5-64B02A74AF6B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Elbow Connector 77">
                    <a:extLst>
                      <a:ext uri="{FF2B5EF4-FFF2-40B4-BE49-F238E27FC236}">
                        <a16:creationId xmlns:a16="http://schemas.microsoft.com/office/drawing/2014/main" id="{795E01A7-BB82-B8B7-6B70-8B6F3D7604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DE3117BC-2533-4CC9-3855-659CFC22CBED}"/>
                    </a:ext>
                  </a:extLst>
                </p:cNvPr>
                <p:cNvCxnSpPr>
                  <a:cxnSpLocks/>
                  <a:endCxn id="7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/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/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/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/>
              <p:nvPr/>
            </p:nvSpPr>
            <p:spPr>
              <a:xfrm>
                <a:off x="10728087" y="4358915"/>
                <a:ext cx="6942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7" y="4358915"/>
                <a:ext cx="694293" cy="400110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/>
              <p:nvPr/>
            </p:nvSpPr>
            <p:spPr>
              <a:xfrm>
                <a:off x="10710844" y="5172047"/>
                <a:ext cx="77219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𝑓𝑖𝑠h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844" y="5172047"/>
                <a:ext cx="772199" cy="424732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/>
              <p:nvPr/>
            </p:nvSpPr>
            <p:spPr>
              <a:xfrm>
                <a:off x="10710546" y="6055191"/>
                <a:ext cx="9209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h𝑜𝑟𝑠𝑒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46" y="6055191"/>
                <a:ext cx="920958" cy="4001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99">
            <a:extLst>
              <a:ext uri="{FF2B5EF4-FFF2-40B4-BE49-F238E27FC236}">
                <a16:creationId xmlns:a16="http://schemas.microsoft.com/office/drawing/2014/main" id="{83FC56AF-32F3-B51A-3875-6994B8166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490" y="1845276"/>
            <a:ext cx="2044700" cy="2044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9D92A27-454D-48DF-7C43-94644AE6FF1F}"/>
                  </a:ext>
                </a:extLst>
              </p:cNvPr>
              <p:cNvSpPr txBox="1"/>
              <p:nvPr/>
            </p:nvSpPr>
            <p:spPr>
              <a:xfrm>
                <a:off x="929640" y="1826967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9D92A27-454D-48DF-7C43-94644AE6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826967"/>
                <a:ext cx="49622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37BA4EE-3509-16E0-9D8A-0D71086CADB7}"/>
                  </a:ext>
                </a:extLst>
              </p:cNvPr>
              <p:cNvSpPr txBox="1"/>
              <p:nvPr/>
            </p:nvSpPr>
            <p:spPr>
              <a:xfrm>
                <a:off x="144980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37BA4EE-3509-16E0-9D8A-0D71086CA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7" y="1826967"/>
                <a:ext cx="50218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A3F295-56CC-E39D-2317-46CEECB26EA7}"/>
                  </a:ext>
                </a:extLst>
              </p:cNvPr>
              <p:cNvSpPr txBox="1"/>
              <p:nvPr/>
            </p:nvSpPr>
            <p:spPr>
              <a:xfrm>
                <a:off x="197593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A3F295-56CC-E39D-2317-46CEECB2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7" y="1826967"/>
                <a:ext cx="50218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B5C1C2F-208F-81AC-392F-F859D90C8B03}"/>
                  </a:ext>
                </a:extLst>
              </p:cNvPr>
              <p:cNvSpPr txBox="1"/>
              <p:nvPr/>
            </p:nvSpPr>
            <p:spPr>
              <a:xfrm>
                <a:off x="250206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B5C1C2F-208F-81AC-392F-F859D90C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67" y="1826967"/>
                <a:ext cx="50218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C38703-1B2E-F1BE-E34E-E324CA8D7229}"/>
                  </a:ext>
                </a:extLst>
              </p:cNvPr>
              <p:cNvSpPr txBox="1"/>
              <p:nvPr/>
            </p:nvSpPr>
            <p:spPr>
              <a:xfrm>
                <a:off x="90552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C38703-1B2E-F1BE-E34E-E324CA8D7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0" y="2401998"/>
                <a:ext cx="502189" cy="400110"/>
              </a:xfrm>
              <a:prstGeom prst="rect">
                <a:avLst/>
              </a:prstGeom>
              <a:blipFill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5BA81C-72C0-AC07-ECAC-B3A3819B310B}"/>
                  </a:ext>
                </a:extLst>
              </p:cNvPr>
              <p:cNvSpPr txBox="1"/>
              <p:nvPr/>
            </p:nvSpPr>
            <p:spPr>
              <a:xfrm>
                <a:off x="143165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5BA81C-72C0-AC07-ECAC-B3A3819B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50" y="2401998"/>
                <a:ext cx="50218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4376EC-9FB2-7154-6AA5-81512DCC9DDE}"/>
                  </a:ext>
                </a:extLst>
              </p:cNvPr>
              <p:cNvSpPr txBox="1"/>
              <p:nvPr/>
            </p:nvSpPr>
            <p:spPr>
              <a:xfrm>
                <a:off x="195778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4376EC-9FB2-7154-6AA5-81512DCC9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80" y="2401998"/>
                <a:ext cx="50218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BFBA67D-FFBC-8590-57DA-B07D8B0B1ABB}"/>
                  </a:ext>
                </a:extLst>
              </p:cNvPr>
              <p:cNvSpPr txBox="1"/>
              <p:nvPr/>
            </p:nvSpPr>
            <p:spPr>
              <a:xfrm>
                <a:off x="248391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BFBA67D-FFBC-8590-57DA-B07D8B0B1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10" y="2401998"/>
                <a:ext cx="502189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A25D1E-51F4-8022-A400-3FB66D85FE31}"/>
                  </a:ext>
                </a:extLst>
              </p:cNvPr>
              <p:cNvSpPr txBox="1"/>
              <p:nvPr/>
            </p:nvSpPr>
            <p:spPr>
              <a:xfrm>
                <a:off x="911483" y="2916062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A25D1E-51F4-8022-A400-3FB66D85F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3" y="2916062"/>
                <a:ext cx="496226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ACA6D-628E-0457-5EC5-196D0DEDC013}"/>
                  </a:ext>
                </a:extLst>
              </p:cNvPr>
              <p:cNvSpPr txBox="1"/>
              <p:nvPr/>
            </p:nvSpPr>
            <p:spPr>
              <a:xfrm>
                <a:off x="132860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ACA6D-628E-0457-5EC5-196D0DED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09" y="2916062"/>
                <a:ext cx="605230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F2E5B2E-4E5D-143D-15E4-A519816CA7BB}"/>
                  </a:ext>
                </a:extLst>
              </p:cNvPr>
              <p:cNvSpPr txBox="1"/>
              <p:nvPr/>
            </p:nvSpPr>
            <p:spPr>
              <a:xfrm>
                <a:off x="185473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F2E5B2E-4E5D-143D-15E4-A519816C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39" y="2916062"/>
                <a:ext cx="605230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93E749E-436A-0AC4-8E62-D1FC3AC250E4}"/>
                  </a:ext>
                </a:extLst>
              </p:cNvPr>
              <p:cNvSpPr txBox="1"/>
              <p:nvPr/>
            </p:nvSpPr>
            <p:spPr>
              <a:xfrm>
                <a:off x="238086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93E749E-436A-0AC4-8E62-D1FC3AC25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69" y="2916062"/>
                <a:ext cx="605230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56D765-45DC-2D06-72DF-5856629F6320}"/>
                  </a:ext>
                </a:extLst>
              </p:cNvPr>
              <p:cNvSpPr txBox="1"/>
              <p:nvPr/>
            </p:nvSpPr>
            <p:spPr>
              <a:xfrm>
                <a:off x="78432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56D765-45DC-2D06-72DF-5856629F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2" y="3491093"/>
                <a:ext cx="605230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4EC2B4F-EA0A-85D8-730A-DCDED1E02439}"/>
                  </a:ext>
                </a:extLst>
              </p:cNvPr>
              <p:cNvSpPr txBox="1"/>
              <p:nvPr/>
            </p:nvSpPr>
            <p:spPr>
              <a:xfrm>
                <a:off x="131045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4EC2B4F-EA0A-85D8-730A-DCDED1E0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52" y="3491093"/>
                <a:ext cx="605230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11DEE42-6454-AFBA-4E37-E8E740D71941}"/>
                  </a:ext>
                </a:extLst>
              </p:cNvPr>
              <p:cNvSpPr txBox="1"/>
              <p:nvPr/>
            </p:nvSpPr>
            <p:spPr>
              <a:xfrm>
                <a:off x="183658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11DEE42-6454-AFBA-4E37-E8E740D7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82" y="3491093"/>
                <a:ext cx="605230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CE9DF3-AB93-42C9-43A2-66F6C6BC3C0C}"/>
                  </a:ext>
                </a:extLst>
              </p:cNvPr>
              <p:cNvSpPr txBox="1"/>
              <p:nvPr/>
            </p:nvSpPr>
            <p:spPr>
              <a:xfrm>
                <a:off x="236271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CE9DF3-AB93-42C9-43A2-66F6C6BC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712" y="3491093"/>
                <a:ext cx="605230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38AB08-F039-7871-386E-AF43C68F443F}"/>
                  </a:ext>
                </a:extLst>
              </p:cNvPr>
              <p:cNvSpPr txBox="1"/>
              <p:nvPr/>
            </p:nvSpPr>
            <p:spPr>
              <a:xfrm>
                <a:off x="3004256" y="2215937"/>
                <a:ext cx="2443874" cy="123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𝑐𝑎𝑡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𝑓𝑖𝑠h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h𝑜𝑟𝑠𝑒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38AB08-F039-7871-386E-AF43C68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56" y="2215937"/>
                <a:ext cx="2443874" cy="1233671"/>
              </a:xfrm>
              <a:prstGeom prst="rect">
                <a:avLst/>
              </a:prstGeom>
              <a:blipFill>
                <a:blip r:embed="rId31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17">
            <a:extLst>
              <a:ext uri="{FF2B5EF4-FFF2-40B4-BE49-F238E27FC236}">
                <a16:creationId xmlns:a16="http://schemas.microsoft.com/office/drawing/2014/main" id="{19C02C07-45F5-5988-F075-7BB17F7BA5F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753304" y="1562851"/>
            <a:ext cx="1006649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F35F888-77AC-322E-CCC1-865CCCB3E08B}"/>
                  </a:ext>
                </a:extLst>
              </p:cNvPr>
              <p:cNvSpPr txBox="1"/>
              <p:nvPr/>
            </p:nvSpPr>
            <p:spPr>
              <a:xfrm>
                <a:off x="6787407" y="1589509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F35F888-77AC-322E-CCC1-865CCCB3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07" y="1589509"/>
                <a:ext cx="502920" cy="824906"/>
              </a:xfrm>
              <a:prstGeom prst="rect">
                <a:avLst/>
              </a:prstGeom>
              <a:blipFill>
                <a:blip r:embed="rId3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id="{65F99543-BD10-89B2-B6A4-A28ED9A8CBEB}"/>
              </a:ext>
            </a:extLst>
          </p:cNvPr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7713514" y="1562851"/>
            <a:ext cx="958031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29732AC-DF93-BA90-5B0F-2D9AEF9AD7F9}"/>
                  </a:ext>
                </a:extLst>
              </p:cNvPr>
              <p:cNvSpPr txBox="1"/>
              <p:nvPr/>
            </p:nvSpPr>
            <p:spPr>
              <a:xfrm>
                <a:off x="8723308" y="1589509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29732AC-DF93-BA90-5B0F-2D9AEF9AD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308" y="1589509"/>
                <a:ext cx="502920" cy="824906"/>
              </a:xfrm>
              <a:prstGeom prst="rect">
                <a:avLst/>
              </a:prstGeom>
              <a:blipFill>
                <a:blip r:embed="rId3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:a16="http://schemas.microsoft.com/office/drawing/2014/main" id="{EB01FB39-3486-C75F-72AD-DA91073BA52C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9511707" y="1567437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C2B8D84-ED17-042A-8B7C-A844C5ECB5E9}"/>
                  </a:ext>
                </a:extLst>
              </p:cNvPr>
              <p:cNvSpPr txBox="1"/>
              <p:nvPr/>
            </p:nvSpPr>
            <p:spPr>
              <a:xfrm>
                <a:off x="10514352" y="1594095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C2B8D84-ED17-042A-8B7C-A844C5ECB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352" y="1594095"/>
                <a:ext cx="502920" cy="824906"/>
              </a:xfrm>
              <a:prstGeom prst="rect">
                <a:avLst/>
              </a:prstGeom>
              <a:blipFill>
                <a:blip r:embed="rId3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47AF0CDF-7AA0-438F-F405-44EBADCBE200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7713514" y="3063115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C91705D-FF56-CF18-2F8E-FC5FA120BBE4}"/>
                  </a:ext>
                </a:extLst>
              </p:cNvPr>
              <p:cNvSpPr txBox="1"/>
              <p:nvPr/>
            </p:nvSpPr>
            <p:spPr>
              <a:xfrm>
                <a:off x="8716159" y="3089773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C91705D-FF56-CF18-2F8E-FC5FA120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159" y="3089773"/>
                <a:ext cx="502920" cy="824906"/>
              </a:xfrm>
              <a:prstGeom prst="rect">
                <a:avLst/>
              </a:prstGeom>
              <a:blipFill>
                <a:blip r:embed="rId3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8" name="Picture 127">
            <a:extLst>
              <a:ext uri="{FF2B5EF4-FFF2-40B4-BE49-F238E27FC236}">
                <a16:creationId xmlns:a16="http://schemas.microsoft.com/office/drawing/2014/main" id="{A0780819-E288-74F3-79C3-C68CFC77707D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5784762" y="3051564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71BDAE8-0702-B399-CDFC-9CC1F82B1D1F}"/>
                  </a:ext>
                </a:extLst>
              </p:cNvPr>
              <p:cNvSpPr txBox="1"/>
              <p:nvPr/>
            </p:nvSpPr>
            <p:spPr>
              <a:xfrm>
                <a:off x="6787407" y="3078222"/>
                <a:ext cx="502920" cy="84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71BDAE8-0702-B399-CDFC-9CC1F82B1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407" y="3078222"/>
                <a:ext cx="502920" cy="84875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Picture 129">
            <a:extLst>
              <a:ext uri="{FF2B5EF4-FFF2-40B4-BE49-F238E27FC236}">
                <a16:creationId xmlns:a16="http://schemas.microsoft.com/office/drawing/2014/main" id="{9CF01BE2-A438-E18F-7DCF-14B9CE24BE9D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/>
        </p:blipFill>
        <p:spPr>
          <a:xfrm>
            <a:off x="9506011" y="3045281"/>
            <a:ext cx="943733" cy="943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75D7B18-DB41-9560-78EF-6AEA70F409E2}"/>
                  </a:ext>
                </a:extLst>
              </p:cNvPr>
              <p:cNvSpPr txBox="1"/>
              <p:nvPr/>
            </p:nvSpPr>
            <p:spPr>
              <a:xfrm>
                <a:off x="10508656" y="3071939"/>
                <a:ext cx="50292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B75D7B18-DB41-9560-78EF-6AEA70F40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656" y="3071939"/>
                <a:ext cx="502920" cy="824906"/>
              </a:xfrm>
              <a:prstGeom prst="rect">
                <a:avLst/>
              </a:prstGeom>
              <a:blipFill>
                <a:blip r:embed="rId4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810DE12-88D5-C8C7-BF5E-39462CF2BF20}"/>
                  </a:ext>
                </a:extLst>
              </p:cNvPr>
              <p:cNvSpPr txBox="1"/>
              <p:nvPr/>
            </p:nvSpPr>
            <p:spPr>
              <a:xfrm>
                <a:off x="6077284" y="1243949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810DE12-88D5-C8C7-BF5E-39462CF2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84" y="1243949"/>
                <a:ext cx="367986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4EFAE0A-6D8B-ED5C-24B7-FFDCE02C6A08}"/>
                  </a:ext>
                </a:extLst>
              </p:cNvPr>
              <p:cNvSpPr txBox="1"/>
              <p:nvPr/>
            </p:nvSpPr>
            <p:spPr>
              <a:xfrm>
                <a:off x="6872103" y="1243802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4EFAE0A-6D8B-ED5C-24B7-FFDCE02C6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103" y="1243802"/>
                <a:ext cx="371384" cy="369332"/>
              </a:xfrm>
              <a:prstGeom prst="rect">
                <a:avLst/>
              </a:prstGeom>
              <a:blipFill>
                <a:blip r:embed="rId4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0328CE9-2D2D-B49A-3007-402BC6532463}"/>
                  </a:ext>
                </a:extLst>
              </p:cNvPr>
              <p:cNvSpPr txBox="1"/>
              <p:nvPr/>
            </p:nvSpPr>
            <p:spPr>
              <a:xfrm>
                <a:off x="8013615" y="1246777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0328CE9-2D2D-B49A-3007-402BC6532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15" y="1246777"/>
                <a:ext cx="367986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806873C-A97B-8B58-39FB-80B10C01D257}"/>
                  </a:ext>
                </a:extLst>
              </p:cNvPr>
              <p:cNvSpPr txBox="1"/>
              <p:nvPr/>
            </p:nvSpPr>
            <p:spPr>
              <a:xfrm>
                <a:off x="8808434" y="1246630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806873C-A97B-8B58-39FB-80B10C01D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434" y="1246630"/>
                <a:ext cx="371384" cy="369332"/>
              </a:xfrm>
              <a:prstGeom prst="rect">
                <a:avLst/>
              </a:prstGeom>
              <a:blipFill>
                <a:blip r:embed="rId4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4829863-A4C3-32C8-60E2-4ED903E3F87B}"/>
                  </a:ext>
                </a:extLst>
              </p:cNvPr>
              <p:cNvSpPr txBox="1"/>
              <p:nvPr/>
            </p:nvSpPr>
            <p:spPr>
              <a:xfrm>
                <a:off x="9796619" y="1247964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84829863-A4C3-32C8-60E2-4ED903E3F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619" y="1247964"/>
                <a:ext cx="367986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E4B021B-DC3B-EBB2-F305-B35EDF6438CA}"/>
                  </a:ext>
                </a:extLst>
              </p:cNvPr>
              <p:cNvSpPr txBox="1"/>
              <p:nvPr/>
            </p:nvSpPr>
            <p:spPr>
              <a:xfrm>
                <a:off x="10591438" y="1247817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E4B021B-DC3B-EBB2-F305-B35EDF64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38" y="1247817"/>
                <a:ext cx="371384" cy="369332"/>
              </a:xfrm>
              <a:prstGeom prst="rect">
                <a:avLst/>
              </a:prstGeom>
              <a:blipFill>
                <a:blip r:embed="rId4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C5B76B6-147D-3D96-FBB5-DD881E4ADF77}"/>
                  </a:ext>
                </a:extLst>
              </p:cNvPr>
              <p:cNvSpPr txBox="1"/>
              <p:nvPr/>
            </p:nvSpPr>
            <p:spPr>
              <a:xfrm>
                <a:off x="6097807" y="2722511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C5B76B6-147D-3D96-FBB5-DD881E4AD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07" y="2722511"/>
                <a:ext cx="367986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271C6EF-4F31-F9ED-E15C-B02BD2FE5797}"/>
                  </a:ext>
                </a:extLst>
              </p:cNvPr>
              <p:cNvSpPr txBox="1"/>
              <p:nvPr/>
            </p:nvSpPr>
            <p:spPr>
              <a:xfrm>
                <a:off x="6892626" y="2722364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271C6EF-4F31-F9ED-E15C-B02BD2FE5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626" y="2722364"/>
                <a:ext cx="371384" cy="369332"/>
              </a:xfrm>
              <a:prstGeom prst="rect">
                <a:avLst/>
              </a:prstGeom>
              <a:blipFill>
                <a:blip r:embed="rId5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2FD3390-E746-5A68-7595-C33E553D3611}"/>
                  </a:ext>
                </a:extLst>
              </p:cNvPr>
              <p:cNvSpPr txBox="1"/>
              <p:nvPr/>
            </p:nvSpPr>
            <p:spPr>
              <a:xfrm>
                <a:off x="8034138" y="2725339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2FD3390-E746-5A68-7595-C33E553D3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38" y="2725339"/>
                <a:ext cx="367986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47E3700-6942-03CD-C8A9-FAF76B96559E}"/>
                  </a:ext>
                </a:extLst>
              </p:cNvPr>
              <p:cNvSpPr txBox="1"/>
              <p:nvPr/>
            </p:nvSpPr>
            <p:spPr>
              <a:xfrm>
                <a:off x="8828957" y="2725192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747E3700-6942-03CD-C8A9-FAF76B965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957" y="2725192"/>
                <a:ext cx="371384" cy="369332"/>
              </a:xfrm>
              <a:prstGeom prst="rect">
                <a:avLst/>
              </a:prstGeom>
              <a:blipFill>
                <a:blip r:embed="rId5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E7C8AE1-97FA-051D-2E2E-526572E5D951}"/>
                  </a:ext>
                </a:extLst>
              </p:cNvPr>
              <p:cNvSpPr txBox="1"/>
              <p:nvPr/>
            </p:nvSpPr>
            <p:spPr>
              <a:xfrm>
                <a:off x="9817142" y="2726526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E7C8AE1-97FA-051D-2E2E-526572E5D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142" y="2726526"/>
                <a:ext cx="367986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2FFA582-22F2-318A-A973-AA74EB1B9F0A}"/>
                  </a:ext>
                </a:extLst>
              </p:cNvPr>
              <p:cNvSpPr txBox="1"/>
              <p:nvPr/>
            </p:nvSpPr>
            <p:spPr>
              <a:xfrm>
                <a:off x="10611961" y="2726379"/>
                <a:ext cx="371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2FFA582-22F2-318A-A973-AA74EB1B9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61" y="2726379"/>
                <a:ext cx="371384" cy="369332"/>
              </a:xfrm>
              <a:prstGeom prst="rect">
                <a:avLst/>
              </a:prstGeom>
              <a:blipFill>
                <a:blip r:embed="rId5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39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FCF-CFBF-D45B-9A1A-258434C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a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AC44-A5FB-4B24-B5AE-30986917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5049341" cy="30496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“Ground truth data”</a:t>
            </a:r>
          </a:p>
          <a:p>
            <a:pPr marL="0" indent="0">
              <a:buNone/>
            </a:pPr>
            <a:endParaRPr lang="en-US" b="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D5023-DFE4-AD4F-E091-F24CCC25CAD2}"/>
              </a:ext>
            </a:extLst>
          </p:cNvPr>
          <p:cNvGrpSpPr/>
          <p:nvPr/>
        </p:nvGrpSpPr>
        <p:grpSpPr>
          <a:xfrm>
            <a:off x="767453" y="4450409"/>
            <a:ext cx="3040562" cy="1903561"/>
            <a:chOff x="1341070" y="2711363"/>
            <a:chExt cx="3040562" cy="19035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8B15D0-C458-416D-B3FE-3A725B4632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325047-96C6-FE9E-1432-5B2BFA466254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ADB217D-D0BD-621A-17D9-9CB996D36509}"/>
                  </a:ext>
                </a:extLst>
              </p:cNvPr>
              <p:cNvCxnSpPr>
                <a:cxnSpLocks/>
                <a:endCxn id="25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E3A2298-097F-1CCF-6918-6EE3CE850C80}"/>
                  </a:ext>
                </a:extLst>
              </p:cNvPr>
              <p:cNvCxnSpPr>
                <a:cxnSpLocks/>
                <a:endCxn id="25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DD706D5-BEFB-404E-A167-42317F244EAF}"/>
                  </a:ext>
                </a:extLst>
              </p:cNvPr>
              <p:cNvCxnSpPr>
                <a:cxnSpLocks/>
                <a:stCxn id="25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97FB6A-EA6B-5D42-B578-D82D7B80F2D4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CDF45116-19B9-5044-13E8-61927E0DB3C8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3AA1D65-EF0B-91B5-CCE6-B3E2A5157F54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32D2BC-732A-015D-8E29-D8614C942E82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10552-8DCC-3CDB-628A-7D2FC11EE29E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E1B3884-D9C7-4483-E6DF-9593C599129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B65263F0-457A-F91F-1D34-5E412B4AFC47}"/>
                    </a:ext>
                  </a:extLst>
                </p:cNvPr>
                <p:cNvCxnSpPr>
                  <a:cxnSpLocks/>
                  <a:endCxn id="17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8617853-458F-1533-3E18-70933BF41680}"/>
                    </a:ext>
                  </a:extLst>
                </p:cNvPr>
                <p:cNvCxnSpPr>
                  <a:cxnSpLocks/>
                  <a:endCxn id="17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85681422-5F79-D53B-927B-90A0AB3E2905}"/>
                    </a:ext>
                  </a:extLst>
                </p:cNvPr>
                <p:cNvCxnSpPr>
                  <a:cxnSpLocks/>
                  <a:stCxn id="17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B9FD1B1-13F5-2288-EC8C-F7A58681D51C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7ACA937-B3BB-DA1F-421F-F84B6E11F49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Elbow Connector 23">
                    <a:extLst>
                      <a:ext uri="{FF2B5EF4-FFF2-40B4-BE49-F238E27FC236}">
                        <a16:creationId xmlns:a16="http://schemas.microsoft.com/office/drawing/2014/main" id="{5FAC3067-0B1D-408B-5955-D1D52BABC64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4D448BBF-B63F-4AC8-2ECC-4066D2DCD3FB}"/>
                    </a:ext>
                  </a:extLst>
                </p:cNvPr>
                <p:cNvCxnSpPr>
                  <a:cxnSpLocks/>
                  <a:endCxn id="17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833561D-4214-9690-763A-5E87CD01492B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53816C5-2141-7A9C-AE79-D11FCD26887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32363B9D-B001-CD1A-AD82-9400AD4FA293}"/>
                    </a:ext>
                  </a:extLst>
                </p:cNvPr>
                <p:cNvCxnSpPr>
                  <a:cxnSpLocks/>
                  <a:endCxn id="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D640D34-2B2C-8D27-5DFC-099202CDC0EC}"/>
                    </a:ext>
                  </a:extLst>
                </p:cNvPr>
                <p:cNvCxnSpPr>
                  <a:cxnSpLocks/>
                  <a:endCxn id="9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10F71627-6B2A-668F-DF2A-4774CFC99519}"/>
                    </a:ext>
                  </a:extLst>
                </p:cNvPr>
                <p:cNvCxnSpPr>
                  <a:cxnSpLocks/>
                  <a:stCxn id="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A71E516-BCCE-B915-E6EA-C70B29CB2C6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6329E86-7CB5-2967-8EDD-6BB6DF5F2069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Elbow Connector 15">
                    <a:extLst>
                      <a:ext uri="{FF2B5EF4-FFF2-40B4-BE49-F238E27FC236}">
                        <a16:creationId xmlns:a16="http://schemas.microsoft.com/office/drawing/2014/main" id="{4B47011F-1586-2301-59C3-61ABE0AA9B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E3185707-4995-73F8-1ADA-BA61FE272101}"/>
                    </a:ext>
                  </a:extLst>
                </p:cNvPr>
                <p:cNvCxnSpPr>
                  <a:cxnSpLocks/>
                  <a:endCxn id="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/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B1CB89-EF08-37CB-C4ED-5021E0BF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2" y="4302815"/>
                <a:ext cx="49622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/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56A1D-F7DD-ECED-7DE5-0E9E0C88F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" y="5115947"/>
                <a:ext cx="5021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/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2EEE6E-E6CA-4ED3-67E6-929D4EB1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3" y="5999091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/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6B1E8D-422E-D915-483C-849836C0C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50" y="4358915"/>
                <a:ext cx="61414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/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78CD9D-D4CD-B0EF-7BC4-928E2F1D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33" y="5172047"/>
                <a:ext cx="6141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/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70F1D9-9AE4-4D80-F755-1F87F775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44" y="6055191"/>
                <a:ext cx="6141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799A3D5-279A-4CE9-1D91-A87114C7CB84}"/>
              </a:ext>
            </a:extLst>
          </p:cNvPr>
          <p:cNvGrpSpPr/>
          <p:nvPr/>
        </p:nvGrpSpPr>
        <p:grpSpPr>
          <a:xfrm>
            <a:off x="4287296" y="4459131"/>
            <a:ext cx="3040562" cy="1903561"/>
            <a:chOff x="1341070" y="2711363"/>
            <a:chExt cx="3040562" cy="19035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C67C105-440E-02BA-56FD-9D2DBF021E94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9F8A097-00D8-0250-373E-38DE4B6BB3E9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43991D7F-3C1A-53E4-AC73-0E9980A353B1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8C449DF9-A0E4-C8EE-A004-67AD4D023719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5709D34-4332-F5C7-93F1-E9FEEE45C771}"/>
                  </a:ext>
                </a:extLst>
              </p:cNvPr>
              <p:cNvCxnSpPr>
                <a:cxnSpLocks/>
                <a:stCxn id="59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5F5509D-371E-C30D-F169-476FAE8CACD5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394DDB5E-527F-90CE-6477-6EEF9889ECF2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BFD0263-4F24-AE4B-E6B3-87DA632FA899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3A07F61-F164-3084-8CE5-A43F856B052D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AFD6575-5741-050F-099E-DD335059206A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88AB53DD-B248-9FF9-9E9F-3653914524E7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8095411-6DDB-E62B-3C31-F98CD108F067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34E9C043-79A9-995B-9CB6-6F090BCD0441}"/>
                    </a:ext>
                  </a:extLst>
                </p:cNvPr>
                <p:cNvCxnSpPr>
                  <a:cxnSpLocks/>
                  <a:endCxn id="51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51295BFD-0989-4368-0EB9-40ADDAACD06F}"/>
                    </a:ext>
                  </a:extLst>
                </p:cNvPr>
                <p:cNvCxnSpPr>
                  <a:cxnSpLocks/>
                  <a:stCxn id="5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121B77F-9E1E-7663-E6F2-0D37613350A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0F90B3D1-E3BD-067F-3B8A-38636A3D79CF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8" name="Elbow Connector 57">
                    <a:extLst>
                      <a:ext uri="{FF2B5EF4-FFF2-40B4-BE49-F238E27FC236}">
                        <a16:creationId xmlns:a16="http://schemas.microsoft.com/office/drawing/2014/main" id="{81CCFE80-333D-B281-A959-91A2D55AE7F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4CCF6BC7-17C6-36C7-71D8-78FB450AD983}"/>
                    </a:ext>
                  </a:extLst>
                </p:cNvPr>
                <p:cNvCxnSpPr>
                  <a:cxnSpLocks/>
                  <a:endCxn id="5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EC78097-753A-DA40-EB2A-AB322081BB9D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87D27A2-9CF5-A32C-5450-0CEE2781830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F4751A0F-78E7-986A-F2B4-AF33D8D3DC7E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C88FCBE0-F720-B78D-E4C6-49EBE8EC05A5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D5F1B23-AB38-F3CD-5156-A99C0E259F12}"/>
                    </a:ext>
                  </a:extLst>
                </p:cNvPr>
                <p:cNvCxnSpPr>
                  <a:cxnSpLocks/>
                  <a:stCxn id="43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DA16E74-168E-A5BE-9CFE-143CC954E2F4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BABB945-826D-932B-5EC7-B9AC75F02E45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0" name="Elbow Connector 49">
                    <a:extLst>
                      <a:ext uri="{FF2B5EF4-FFF2-40B4-BE49-F238E27FC236}">
                        <a16:creationId xmlns:a16="http://schemas.microsoft.com/office/drawing/2014/main" id="{A6D5DDAA-9410-79EC-1D11-6F33B3E3CD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E52F048E-7015-06A4-55C6-61C43CBE76F5}"/>
                    </a:ext>
                  </a:extLst>
                </p:cNvPr>
                <p:cNvCxnSpPr>
                  <a:cxnSpLocks/>
                  <a:endCxn id="43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BA84BA-14B8-C087-A63E-22CAD708792E}"/>
              </a:ext>
            </a:extLst>
          </p:cNvPr>
          <p:cNvGrpSpPr/>
          <p:nvPr/>
        </p:nvGrpSpPr>
        <p:grpSpPr>
          <a:xfrm>
            <a:off x="7775556" y="4459131"/>
            <a:ext cx="3040562" cy="1903561"/>
            <a:chOff x="1341070" y="2711363"/>
            <a:chExt cx="3040562" cy="19035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B591832-48A1-1636-56CA-422364F6E5CB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A991F7C-ADFB-0476-3ADE-4479BB0EDB92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12F556F9-CE0F-8CB7-595B-A3EFCB48582D}"/>
                  </a:ext>
                </a:extLst>
              </p:cNvPr>
              <p:cNvCxnSpPr>
                <a:cxnSpLocks/>
                <a:endCxn id="87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F1084AD3-4175-6C5C-31EC-F548ACB71E1D}"/>
                  </a:ext>
                </a:extLst>
              </p:cNvPr>
              <p:cNvCxnSpPr>
                <a:cxnSpLocks/>
                <a:endCxn id="87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4CC9E99-276F-E2C8-A1FA-7FE9CEC36440}"/>
                  </a:ext>
                </a:extLst>
              </p:cNvPr>
              <p:cNvCxnSpPr>
                <a:cxnSpLocks/>
                <a:stCxn id="87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4D99992-864E-5A07-7DA9-7585A4BA562B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Elbow Connector 91">
                <a:extLst>
                  <a:ext uri="{FF2B5EF4-FFF2-40B4-BE49-F238E27FC236}">
                    <a16:creationId xmlns:a16="http://schemas.microsoft.com/office/drawing/2014/main" id="{241785A0-BE90-9680-90F3-2F9298FFB0A3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9AE851CB-EECA-0918-DC79-5ABE5E821DA9}"/>
                  </a:ext>
                </a:extLst>
              </p:cNvPr>
              <p:cNvCxnSpPr>
                <a:cxnSpLocks/>
                <a:endCxn id="87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1BEE079-9A9B-A9C4-CB83-545005E3C239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B92D287-2829-78C3-FA1E-0B5E8386FF0F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3FE8010-DE37-4168-51C7-2B92877B1375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B8759A91-8F49-3033-88DE-E90387B8291B}"/>
                    </a:ext>
                  </a:extLst>
                </p:cNvPr>
                <p:cNvCxnSpPr>
                  <a:cxnSpLocks/>
                  <a:endCxn id="79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AB56B1BA-ADBA-B52A-0E3D-DFCCD493CD04}"/>
                    </a:ext>
                  </a:extLst>
                </p:cNvPr>
                <p:cNvCxnSpPr>
                  <a:cxnSpLocks/>
                  <a:endCxn id="79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A49A8DB8-A768-DAE0-35DB-6848F0999808}"/>
                    </a:ext>
                  </a:extLst>
                </p:cNvPr>
                <p:cNvCxnSpPr>
                  <a:cxnSpLocks/>
                  <a:stCxn id="79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32188667-42CE-1D2C-411F-99D963F46BBE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A132E5B-821E-A993-52DA-37B4DCFCFC1C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Elbow Connector 85">
                    <a:extLst>
                      <a:ext uri="{FF2B5EF4-FFF2-40B4-BE49-F238E27FC236}">
                        <a16:creationId xmlns:a16="http://schemas.microsoft.com/office/drawing/2014/main" id="{555DDFFC-F7AE-441A-B409-97B64B91E32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6AB5B2B9-95D2-10DF-A77E-4159250F19FC}"/>
                    </a:ext>
                  </a:extLst>
                </p:cNvPr>
                <p:cNvCxnSpPr>
                  <a:cxnSpLocks/>
                  <a:endCxn id="79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BD52111-FED3-061D-A7CF-049551E5F434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9E52D42-5FB9-EB8F-D07D-A77330403DAD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74BB2F4B-04EA-F4E5-11AC-80DE6CEDE805}"/>
                    </a:ext>
                  </a:extLst>
                </p:cNvPr>
                <p:cNvCxnSpPr>
                  <a:cxnSpLocks/>
                  <a:endCxn id="71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27951BC4-713E-3105-45A5-64735C1CA78E}"/>
                    </a:ext>
                  </a:extLst>
                </p:cNvPr>
                <p:cNvCxnSpPr>
                  <a:cxnSpLocks/>
                  <a:endCxn id="71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5752729D-16BA-9739-A1D0-8215D0E078F5}"/>
                    </a:ext>
                  </a:extLst>
                </p:cNvPr>
                <p:cNvCxnSpPr>
                  <a:cxnSpLocks/>
                  <a:stCxn id="71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7D52209-82B8-0DB5-DFE3-A421EA79D435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CE2B2C1-2095-21B7-B6A5-64B02A74AF6B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Elbow Connector 77">
                    <a:extLst>
                      <a:ext uri="{FF2B5EF4-FFF2-40B4-BE49-F238E27FC236}">
                        <a16:creationId xmlns:a16="http://schemas.microsoft.com/office/drawing/2014/main" id="{795E01A7-BB82-B8B7-6B70-8B6F3D7604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DE3117BC-2533-4CC9-3855-659CFC22CBED}"/>
                    </a:ext>
                  </a:extLst>
                </p:cNvPr>
                <p:cNvCxnSpPr>
                  <a:cxnSpLocks/>
                  <a:endCxn id="71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/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27154B-CE20-ED05-C525-B53AABBB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03" y="4380987"/>
                <a:ext cx="61414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/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692C44E-DA57-B273-7637-C389817A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586" y="5194119"/>
                <a:ext cx="6141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/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84FDCE-9062-A493-F914-BFBB891C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7" y="6077263"/>
                <a:ext cx="61414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/>
              <p:nvPr/>
            </p:nvSpPr>
            <p:spPr>
              <a:xfrm>
                <a:off x="10728087" y="4358915"/>
                <a:ext cx="6942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8D70DD-9A31-8272-9C0D-873B7E62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087" y="4358915"/>
                <a:ext cx="694293" cy="400110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/>
              <p:nvPr/>
            </p:nvSpPr>
            <p:spPr>
              <a:xfrm>
                <a:off x="10710844" y="5172047"/>
                <a:ext cx="77219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𝑓𝑖𝑠h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BF69EE4-EAE2-E0D2-5012-C26EA63F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844" y="5172047"/>
                <a:ext cx="772199" cy="424732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/>
              <p:nvPr/>
            </p:nvSpPr>
            <p:spPr>
              <a:xfrm>
                <a:off x="10710546" y="6055191"/>
                <a:ext cx="9209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h𝑜𝑟𝑠𝑒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1E3D94F-D451-5223-58A5-E74DF0FAA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546" y="6055191"/>
                <a:ext cx="920958" cy="4001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99">
            <a:extLst>
              <a:ext uri="{FF2B5EF4-FFF2-40B4-BE49-F238E27FC236}">
                <a16:creationId xmlns:a16="http://schemas.microsoft.com/office/drawing/2014/main" id="{83FC56AF-32F3-B51A-3875-6994B81663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490" y="1845276"/>
            <a:ext cx="2044700" cy="2044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9D92A27-454D-48DF-7C43-94644AE6FF1F}"/>
                  </a:ext>
                </a:extLst>
              </p:cNvPr>
              <p:cNvSpPr txBox="1"/>
              <p:nvPr/>
            </p:nvSpPr>
            <p:spPr>
              <a:xfrm>
                <a:off x="929640" y="1826967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9D92A27-454D-48DF-7C43-94644AE6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826967"/>
                <a:ext cx="49622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37BA4EE-3509-16E0-9D8A-0D71086CADB7}"/>
                  </a:ext>
                </a:extLst>
              </p:cNvPr>
              <p:cNvSpPr txBox="1"/>
              <p:nvPr/>
            </p:nvSpPr>
            <p:spPr>
              <a:xfrm>
                <a:off x="144980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37BA4EE-3509-16E0-9D8A-0D71086CA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7" y="1826967"/>
                <a:ext cx="502189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A3F295-56CC-E39D-2317-46CEECB26EA7}"/>
                  </a:ext>
                </a:extLst>
              </p:cNvPr>
              <p:cNvSpPr txBox="1"/>
              <p:nvPr/>
            </p:nvSpPr>
            <p:spPr>
              <a:xfrm>
                <a:off x="197593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A3F295-56CC-E39D-2317-46CEECB2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7" y="1826967"/>
                <a:ext cx="50218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B5C1C2F-208F-81AC-392F-F859D90C8B03}"/>
                  </a:ext>
                </a:extLst>
              </p:cNvPr>
              <p:cNvSpPr txBox="1"/>
              <p:nvPr/>
            </p:nvSpPr>
            <p:spPr>
              <a:xfrm>
                <a:off x="250206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B5C1C2F-208F-81AC-392F-F859D90C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67" y="1826967"/>
                <a:ext cx="50218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C38703-1B2E-F1BE-E34E-E324CA8D7229}"/>
                  </a:ext>
                </a:extLst>
              </p:cNvPr>
              <p:cNvSpPr txBox="1"/>
              <p:nvPr/>
            </p:nvSpPr>
            <p:spPr>
              <a:xfrm>
                <a:off x="90552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C38703-1B2E-F1BE-E34E-E324CA8D7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0" y="2401998"/>
                <a:ext cx="502189" cy="400110"/>
              </a:xfrm>
              <a:prstGeom prst="rect">
                <a:avLst/>
              </a:prstGeom>
              <a:blipFill>
                <a:blip r:embed="rId1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5BA81C-72C0-AC07-ECAC-B3A3819B310B}"/>
                  </a:ext>
                </a:extLst>
              </p:cNvPr>
              <p:cNvSpPr txBox="1"/>
              <p:nvPr/>
            </p:nvSpPr>
            <p:spPr>
              <a:xfrm>
                <a:off x="143165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5BA81C-72C0-AC07-ECAC-B3A3819B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50" y="2401998"/>
                <a:ext cx="50218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4376EC-9FB2-7154-6AA5-81512DCC9DDE}"/>
                  </a:ext>
                </a:extLst>
              </p:cNvPr>
              <p:cNvSpPr txBox="1"/>
              <p:nvPr/>
            </p:nvSpPr>
            <p:spPr>
              <a:xfrm>
                <a:off x="195778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4376EC-9FB2-7154-6AA5-81512DCC9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80" y="2401998"/>
                <a:ext cx="50218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BFBA67D-FFBC-8590-57DA-B07D8B0B1ABB}"/>
                  </a:ext>
                </a:extLst>
              </p:cNvPr>
              <p:cNvSpPr txBox="1"/>
              <p:nvPr/>
            </p:nvSpPr>
            <p:spPr>
              <a:xfrm>
                <a:off x="248391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BFBA67D-FFBC-8590-57DA-B07D8B0B1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10" y="2401998"/>
                <a:ext cx="502189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A25D1E-51F4-8022-A400-3FB66D85FE31}"/>
                  </a:ext>
                </a:extLst>
              </p:cNvPr>
              <p:cNvSpPr txBox="1"/>
              <p:nvPr/>
            </p:nvSpPr>
            <p:spPr>
              <a:xfrm>
                <a:off x="911483" y="2916062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A25D1E-51F4-8022-A400-3FB66D85F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3" y="2916062"/>
                <a:ext cx="496226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ACA6D-628E-0457-5EC5-196D0DEDC013}"/>
                  </a:ext>
                </a:extLst>
              </p:cNvPr>
              <p:cNvSpPr txBox="1"/>
              <p:nvPr/>
            </p:nvSpPr>
            <p:spPr>
              <a:xfrm>
                <a:off x="132860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ACA6D-628E-0457-5EC5-196D0DED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09" y="2916062"/>
                <a:ext cx="605230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F2E5B2E-4E5D-143D-15E4-A519816CA7BB}"/>
                  </a:ext>
                </a:extLst>
              </p:cNvPr>
              <p:cNvSpPr txBox="1"/>
              <p:nvPr/>
            </p:nvSpPr>
            <p:spPr>
              <a:xfrm>
                <a:off x="185473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F2E5B2E-4E5D-143D-15E4-A519816C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39" y="2916062"/>
                <a:ext cx="605230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93E749E-436A-0AC4-8E62-D1FC3AC250E4}"/>
                  </a:ext>
                </a:extLst>
              </p:cNvPr>
              <p:cNvSpPr txBox="1"/>
              <p:nvPr/>
            </p:nvSpPr>
            <p:spPr>
              <a:xfrm>
                <a:off x="238086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93E749E-436A-0AC4-8E62-D1FC3AC25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69" y="2916062"/>
                <a:ext cx="605230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56D765-45DC-2D06-72DF-5856629F6320}"/>
                  </a:ext>
                </a:extLst>
              </p:cNvPr>
              <p:cNvSpPr txBox="1"/>
              <p:nvPr/>
            </p:nvSpPr>
            <p:spPr>
              <a:xfrm>
                <a:off x="78432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56D765-45DC-2D06-72DF-5856629F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2" y="3491093"/>
                <a:ext cx="605230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4EC2B4F-EA0A-85D8-730A-DCDED1E02439}"/>
                  </a:ext>
                </a:extLst>
              </p:cNvPr>
              <p:cNvSpPr txBox="1"/>
              <p:nvPr/>
            </p:nvSpPr>
            <p:spPr>
              <a:xfrm>
                <a:off x="131045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4EC2B4F-EA0A-85D8-730A-DCDED1E0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52" y="3491093"/>
                <a:ext cx="605230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11DEE42-6454-AFBA-4E37-E8E740D71941}"/>
                  </a:ext>
                </a:extLst>
              </p:cNvPr>
              <p:cNvSpPr txBox="1"/>
              <p:nvPr/>
            </p:nvSpPr>
            <p:spPr>
              <a:xfrm>
                <a:off x="183658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11DEE42-6454-AFBA-4E37-E8E740D7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82" y="3491093"/>
                <a:ext cx="605230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CE9DF3-AB93-42C9-43A2-66F6C6BC3C0C}"/>
                  </a:ext>
                </a:extLst>
              </p:cNvPr>
              <p:cNvSpPr txBox="1"/>
              <p:nvPr/>
            </p:nvSpPr>
            <p:spPr>
              <a:xfrm>
                <a:off x="236271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CE9DF3-AB93-42C9-43A2-66F6C6BC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712" y="3491093"/>
                <a:ext cx="605230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38AB08-F039-7871-386E-AF43C68F443F}"/>
                  </a:ext>
                </a:extLst>
              </p:cNvPr>
              <p:cNvSpPr txBox="1"/>
              <p:nvPr/>
            </p:nvSpPr>
            <p:spPr>
              <a:xfrm>
                <a:off x="3004256" y="2215937"/>
                <a:ext cx="2443874" cy="123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𝑐𝑎𝑡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𝑓𝑖𝑠h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h𝑜𝑟𝑠𝑒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38AB08-F039-7871-386E-AF43C68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56" y="2215937"/>
                <a:ext cx="2443874" cy="1233671"/>
              </a:xfrm>
              <a:prstGeom prst="rect">
                <a:avLst/>
              </a:prstGeom>
              <a:blipFill>
                <a:blip r:embed="rId31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30065D74-D262-BE9C-3B88-67EA5ACB4AA3}"/>
              </a:ext>
            </a:extLst>
          </p:cNvPr>
          <p:cNvSpPr txBox="1">
            <a:spLocks/>
          </p:cNvSpPr>
          <p:nvPr/>
        </p:nvSpPr>
        <p:spPr>
          <a:xfrm>
            <a:off x="5886525" y="1179204"/>
            <a:ext cx="5596518" cy="90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“Predictions” from network output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9D19D40-9EFF-4032-5E80-44137B0A00F1}"/>
                  </a:ext>
                </a:extLst>
              </p:cNvPr>
              <p:cNvSpPr txBox="1"/>
              <p:nvPr/>
            </p:nvSpPr>
            <p:spPr>
              <a:xfrm>
                <a:off x="7580852" y="2187581"/>
                <a:ext cx="2833404" cy="1230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9D19D40-9EFF-4032-5E80-44137B0A0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52" y="2187581"/>
                <a:ext cx="2833404" cy="1230209"/>
              </a:xfrm>
              <a:prstGeom prst="rect">
                <a:avLst/>
              </a:prstGeom>
              <a:blipFill>
                <a:blip r:embed="rId32"/>
                <a:stretch>
                  <a:fillRect l="-269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Freeform 138">
            <a:extLst>
              <a:ext uri="{FF2B5EF4-FFF2-40B4-BE49-F238E27FC236}">
                <a16:creationId xmlns:a16="http://schemas.microsoft.com/office/drawing/2014/main" id="{E3F4C656-085B-BF83-7E25-24B6413E51F6}"/>
              </a:ext>
            </a:extLst>
          </p:cNvPr>
          <p:cNvSpPr/>
          <p:nvPr/>
        </p:nvSpPr>
        <p:spPr>
          <a:xfrm>
            <a:off x="91660" y="2800350"/>
            <a:ext cx="639860" cy="1794510"/>
          </a:xfrm>
          <a:custGeom>
            <a:avLst/>
            <a:gdLst>
              <a:gd name="connsiteX0" fmla="*/ 639860 w 639860"/>
              <a:gd name="connsiteY0" fmla="*/ 0 h 1794510"/>
              <a:gd name="connsiteX1" fmla="*/ 11210 w 639860"/>
              <a:gd name="connsiteY1" fmla="*/ 1005840 h 1794510"/>
              <a:gd name="connsiteX2" fmla="*/ 296960 w 639860"/>
              <a:gd name="connsiteY2" fmla="*/ 1794510 h 179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860" h="1794510">
                <a:moveTo>
                  <a:pt x="639860" y="0"/>
                </a:moveTo>
                <a:cubicBezTo>
                  <a:pt x="354110" y="353377"/>
                  <a:pt x="68360" y="706755"/>
                  <a:pt x="11210" y="1005840"/>
                </a:cubicBezTo>
                <a:cubicBezTo>
                  <a:pt x="-45940" y="1304925"/>
                  <a:pt x="125510" y="1549717"/>
                  <a:pt x="296960" y="179451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AF349931-BDB3-78F4-8031-DF067A274619}"/>
              </a:ext>
            </a:extLst>
          </p:cNvPr>
          <p:cNvSpPr/>
          <p:nvPr/>
        </p:nvSpPr>
        <p:spPr>
          <a:xfrm rot="8891224">
            <a:off x="10496167" y="2633958"/>
            <a:ext cx="639860" cy="1794510"/>
          </a:xfrm>
          <a:custGeom>
            <a:avLst/>
            <a:gdLst>
              <a:gd name="connsiteX0" fmla="*/ 639860 w 639860"/>
              <a:gd name="connsiteY0" fmla="*/ 0 h 1794510"/>
              <a:gd name="connsiteX1" fmla="*/ 11210 w 639860"/>
              <a:gd name="connsiteY1" fmla="*/ 1005840 h 1794510"/>
              <a:gd name="connsiteX2" fmla="*/ 296960 w 639860"/>
              <a:gd name="connsiteY2" fmla="*/ 1794510 h 179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860" h="1794510">
                <a:moveTo>
                  <a:pt x="639860" y="0"/>
                </a:moveTo>
                <a:cubicBezTo>
                  <a:pt x="354110" y="353377"/>
                  <a:pt x="68360" y="706755"/>
                  <a:pt x="11210" y="1005840"/>
                </a:cubicBezTo>
                <a:cubicBezTo>
                  <a:pt x="-45940" y="1304925"/>
                  <a:pt x="125510" y="1549717"/>
                  <a:pt x="296960" y="179451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F2047F2E-CE4A-0525-FB6B-51FC6784E613}"/>
              </a:ext>
            </a:extLst>
          </p:cNvPr>
          <p:cNvSpPr/>
          <p:nvPr/>
        </p:nvSpPr>
        <p:spPr>
          <a:xfrm>
            <a:off x="5397940" y="3506663"/>
            <a:ext cx="3737442" cy="719360"/>
          </a:xfrm>
          <a:custGeom>
            <a:avLst/>
            <a:gdLst>
              <a:gd name="connsiteX0" fmla="*/ 0 w 4217670"/>
              <a:gd name="connsiteY0" fmla="*/ 0 h 548640"/>
              <a:gd name="connsiteX1" fmla="*/ 1851660 w 4217670"/>
              <a:gd name="connsiteY1" fmla="*/ 548640 h 548640"/>
              <a:gd name="connsiteX2" fmla="*/ 4217670 w 4217670"/>
              <a:gd name="connsiteY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7670" h="548640">
                <a:moveTo>
                  <a:pt x="0" y="0"/>
                </a:moveTo>
                <a:cubicBezTo>
                  <a:pt x="574357" y="274320"/>
                  <a:pt x="1148715" y="548640"/>
                  <a:pt x="1851660" y="548640"/>
                </a:cubicBezTo>
                <a:cubicBezTo>
                  <a:pt x="2554605" y="548640"/>
                  <a:pt x="3386137" y="274320"/>
                  <a:pt x="4217670" y="0"/>
                </a:cubicBezTo>
              </a:path>
            </a:pathLst>
          </a:custGeom>
          <a:noFill/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16EDF9B-9A73-2469-D9A8-3F4A9816808D}"/>
                  </a:ext>
                </a:extLst>
              </p:cNvPr>
              <p:cNvSpPr txBox="1"/>
              <p:nvPr/>
            </p:nvSpPr>
            <p:spPr>
              <a:xfrm>
                <a:off x="5750797" y="3357860"/>
                <a:ext cx="3031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/>
                  <a:t> =“How bad is it?”</a:t>
                </a: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16EDF9B-9A73-2469-D9A8-3F4A98168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797" y="3357860"/>
                <a:ext cx="3031727" cy="523220"/>
              </a:xfrm>
              <a:prstGeom prst="rect">
                <a:avLst/>
              </a:prstGeom>
              <a:blipFill>
                <a:blip r:embed="rId33"/>
                <a:stretch>
                  <a:fillRect l="-417" t="-11905" r="-375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77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FCF-CFBF-D45B-9A1A-258434C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good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AC44-A5FB-4B24-B5AE-30986917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5049341" cy="30496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“Ground truth data”</a:t>
            </a:r>
          </a:p>
          <a:p>
            <a:pPr marL="0" indent="0">
              <a:buNone/>
            </a:pPr>
            <a:endParaRPr lang="en-US" b="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3FC56AF-32F3-B51A-3875-6994B816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" y="1845276"/>
            <a:ext cx="2044700" cy="2044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9D92A27-454D-48DF-7C43-94644AE6FF1F}"/>
                  </a:ext>
                </a:extLst>
              </p:cNvPr>
              <p:cNvSpPr txBox="1"/>
              <p:nvPr/>
            </p:nvSpPr>
            <p:spPr>
              <a:xfrm>
                <a:off x="929640" y="1826967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9D92A27-454D-48DF-7C43-94644AE6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826967"/>
                <a:ext cx="49622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37BA4EE-3509-16E0-9D8A-0D71086CADB7}"/>
                  </a:ext>
                </a:extLst>
              </p:cNvPr>
              <p:cNvSpPr txBox="1"/>
              <p:nvPr/>
            </p:nvSpPr>
            <p:spPr>
              <a:xfrm>
                <a:off x="144980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37BA4EE-3509-16E0-9D8A-0D71086CA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07" y="1826967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A3F295-56CC-E39D-2317-46CEECB26EA7}"/>
                  </a:ext>
                </a:extLst>
              </p:cNvPr>
              <p:cNvSpPr txBox="1"/>
              <p:nvPr/>
            </p:nvSpPr>
            <p:spPr>
              <a:xfrm>
                <a:off x="197593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9A3F295-56CC-E39D-2317-46CEECB2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7" y="1826967"/>
                <a:ext cx="50218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B5C1C2F-208F-81AC-392F-F859D90C8B03}"/>
                  </a:ext>
                </a:extLst>
              </p:cNvPr>
              <p:cNvSpPr txBox="1"/>
              <p:nvPr/>
            </p:nvSpPr>
            <p:spPr>
              <a:xfrm>
                <a:off x="2502067" y="1826967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B5C1C2F-208F-81AC-392F-F859D90C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67" y="1826967"/>
                <a:ext cx="50218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C38703-1B2E-F1BE-E34E-E324CA8D7229}"/>
                  </a:ext>
                </a:extLst>
              </p:cNvPr>
              <p:cNvSpPr txBox="1"/>
              <p:nvPr/>
            </p:nvSpPr>
            <p:spPr>
              <a:xfrm>
                <a:off x="90552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3C38703-1B2E-F1BE-E34E-E324CA8D7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20" y="2401998"/>
                <a:ext cx="502189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5BA81C-72C0-AC07-ECAC-B3A3819B310B}"/>
                  </a:ext>
                </a:extLst>
              </p:cNvPr>
              <p:cNvSpPr txBox="1"/>
              <p:nvPr/>
            </p:nvSpPr>
            <p:spPr>
              <a:xfrm>
                <a:off x="143165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45BA81C-72C0-AC07-ECAC-B3A3819B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50" y="2401998"/>
                <a:ext cx="50218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4376EC-9FB2-7154-6AA5-81512DCC9DDE}"/>
                  </a:ext>
                </a:extLst>
              </p:cNvPr>
              <p:cNvSpPr txBox="1"/>
              <p:nvPr/>
            </p:nvSpPr>
            <p:spPr>
              <a:xfrm>
                <a:off x="195778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4376EC-9FB2-7154-6AA5-81512DCC9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80" y="2401998"/>
                <a:ext cx="50218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BFBA67D-FFBC-8590-57DA-B07D8B0B1ABB}"/>
                  </a:ext>
                </a:extLst>
              </p:cNvPr>
              <p:cNvSpPr txBox="1"/>
              <p:nvPr/>
            </p:nvSpPr>
            <p:spPr>
              <a:xfrm>
                <a:off x="2483910" y="240199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BFBA67D-FFBC-8590-57DA-B07D8B0B1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10" y="2401998"/>
                <a:ext cx="50218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A25D1E-51F4-8022-A400-3FB66D85FE31}"/>
                  </a:ext>
                </a:extLst>
              </p:cNvPr>
              <p:cNvSpPr txBox="1"/>
              <p:nvPr/>
            </p:nvSpPr>
            <p:spPr>
              <a:xfrm>
                <a:off x="911483" y="2916062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7A25D1E-51F4-8022-A400-3FB66D85F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3" y="2916062"/>
                <a:ext cx="4962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ACA6D-628E-0457-5EC5-196D0DEDC013}"/>
                  </a:ext>
                </a:extLst>
              </p:cNvPr>
              <p:cNvSpPr txBox="1"/>
              <p:nvPr/>
            </p:nvSpPr>
            <p:spPr>
              <a:xfrm>
                <a:off x="132860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DDACA6D-628E-0457-5EC5-196D0DED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09" y="2916062"/>
                <a:ext cx="60523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F2E5B2E-4E5D-143D-15E4-A519816CA7BB}"/>
                  </a:ext>
                </a:extLst>
              </p:cNvPr>
              <p:cNvSpPr txBox="1"/>
              <p:nvPr/>
            </p:nvSpPr>
            <p:spPr>
              <a:xfrm>
                <a:off x="185473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F2E5B2E-4E5D-143D-15E4-A519816C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39" y="2916062"/>
                <a:ext cx="60523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93E749E-436A-0AC4-8E62-D1FC3AC250E4}"/>
                  </a:ext>
                </a:extLst>
              </p:cNvPr>
              <p:cNvSpPr txBox="1"/>
              <p:nvPr/>
            </p:nvSpPr>
            <p:spPr>
              <a:xfrm>
                <a:off x="2380869" y="2916062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93E749E-436A-0AC4-8E62-D1FC3AC25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69" y="2916062"/>
                <a:ext cx="60523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56D765-45DC-2D06-72DF-5856629F6320}"/>
                  </a:ext>
                </a:extLst>
              </p:cNvPr>
              <p:cNvSpPr txBox="1"/>
              <p:nvPr/>
            </p:nvSpPr>
            <p:spPr>
              <a:xfrm>
                <a:off x="78432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056D765-45DC-2D06-72DF-5856629F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2" y="3491093"/>
                <a:ext cx="60523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4EC2B4F-EA0A-85D8-730A-DCDED1E02439}"/>
                  </a:ext>
                </a:extLst>
              </p:cNvPr>
              <p:cNvSpPr txBox="1"/>
              <p:nvPr/>
            </p:nvSpPr>
            <p:spPr>
              <a:xfrm>
                <a:off x="131045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4EC2B4F-EA0A-85D8-730A-DCDED1E0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52" y="3491093"/>
                <a:ext cx="60523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11DEE42-6454-AFBA-4E37-E8E740D71941}"/>
                  </a:ext>
                </a:extLst>
              </p:cNvPr>
              <p:cNvSpPr txBox="1"/>
              <p:nvPr/>
            </p:nvSpPr>
            <p:spPr>
              <a:xfrm>
                <a:off x="183658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11DEE42-6454-AFBA-4E37-E8E740D7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82" y="3491093"/>
                <a:ext cx="60523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CE9DF3-AB93-42C9-43A2-66F6C6BC3C0C}"/>
                  </a:ext>
                </a:extLst>
              </p:cNvPr>
              <p:cNvSpPr txBox="1"/>
              <p:nvPr/>
            </p:nvSpPr>
            <p:spPr>
              <a:xfrm>
                <a:off x="2362712" y="3491093"/>
                <a:ext cx="605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CE9DF3-AB93-42C9-43A2-66F6C6BC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712" y="3491093"/>
                <a:ext cx="60523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38AB08-F039-7871-386E-AF43C68F443F}"/>
                  </a:ext>
                </a:extLst>
              </p:cNvPr>
              <p:cNvSpPr txBox="1"/>
              <p:nvPr/>
            </p:nvSpPr>
            <p:spPr>
              <a:xfrm>
                <a:off x="3004256" y="2215937"/>
                <a:ext cx="2443874" cy="123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𝑐𝑎𝑡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𝑓𝑖𝑠h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h𝑜𝑟𝑠𝑒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A38AB08-F039-7871-386E-AF43C68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56" y="2215937"/>
                <a:ext cx="2443874" cy="1233671"/>
              </a:xfrm>
              <a:prstGeom prst="rect">
                <a:avLst/>
              </a:prstGeom>
              <a:blipFill>
                <a:blip r:embed="rId19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30065D74-D262-BE9C-3B88-67EA5ACB4AA3}"/>
              </a:ext>
            </a:extLst>
          </p:cNvPr>
          <p:cNvSpPr txBox="1">
            <a:spLocks/>
          </p:cNvSpPr>
          <p:nvPr/>
        </p:nvSpPr>
        <p:spPr>
          <a:xfrm>
            <a:off x="5886525" y="1179204"/>
            <a:ext cx="5596518" cy="90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“Predictions” from network output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9D19D40-9EFF-4032-5E80-44137B0A00F1}"/>
                  </a:ext>
                </a:extLst>
              </p:cNvPr>
              <p:cNvSpPr txBox="1"/>
              <p:nvPr/>
            </p:nvSpPr>
            <p:spPr>
              <a:xfrm>
                <a:off x="7580852" y="2187581"/>
                <a:ext cx="2833404" cy="1230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11.7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9D19D40-9EFF-4032-5E80-44137B0A0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52" y="2187581"/>
                <a:ext cx="2833404" cy="1230209"/>
              </a:xfrm>
              <a:prstGeom prst="rect">
                <a:avLst/>
              </a:prstGeom>
              <a:blipFill>
                <a:blip r:embed="rId20"/>
                <a:stretch>
                  <a:fillRect l="-269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Freeform 141">
            <a:extLst>
              <a:ext uri="{FF2B5EF4-FFF2-40B4-BE49-F238E27FC236}">
                <a16:creationId xmlns:a16="http://schemas.microsoft.com/office/drawing/2014/main" id="{F2047F2E-CE4A-0525-FB6B-51FC6784E613}"/>
              </a:ext>
            </a:extLst>
          </p:cNvPr>
          <p:cNvSpPr/>
          <p:nvPr/>
        </p:nvSpPr>
        <p:spPr>
          <a:xfrm>
            <a:off x="5397940" y="3506663"/>
            <a:ext cx="3737442" cy="719360"/>
          </a:xfrm>
          <a:custGeom>
            <a:avLst/>
            <a:gdLst>
              <a:gd name="connsiteX0" fmla="*/ 0 w 4217670"/>
              <a:gd name="connsiteY0" fmla="*/ 0 h 548640"/>
              <a:gd name="connsiteX1" fmla="*/ 1851660 w 4217670"/>
              <a:gd name="connsiteY1" fmla="*/ 548640 h 548640"/>
              <a:gd name="connsiteX2" fmla="*/ 4217670 w 4217670"/>
              <a:gd name="connsiteY2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7670" h="548640">
                <a:moveTo>
                  <a:pt x="0" y="0"/>
                </a:moveTo>
                <a:cubicBezTo>
                  <a:pt x="574357" y="274320"/>
                  <a:pt x="1148715" y="548640"/>
                  <a:pt x="1851660" y="548640"/>
                </a:cubicBezTo>
                <a:cubicBezTo>
                  <a:pt x="2554605" y="548640"/>
                  <a:pt x="3386137" y="274320"/>
                  <a:pt x="4217670" y="0"/>
                </a:cubicBezTo>
              </a:path>
            </a:pathLst>
          </a:custGeom>
          <a:noFill/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16EDF9B-9A73-2469-D9A8-3F4A9816808D}"/>
                  </a:ext>
                </a:extLst>
              </p:cNvPr>
              <p:cNvSpPr txBox="1"/>
              <p:nvPr/>
            </p:nvSpPr>
            <p:spPr>
              <a:xfrm>
                <a:off x="5750797" y="3357860"/>
                <a:ext cx="3031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/>
                  <a:t> =“How bad is it?”</a:t>
                </a:r>
              </a:p>
            </p:txBody>
          </p:sp>
        </mc:Choice>
        <mc:Fallback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16EDF9B-9A73-2469-D9A8-3F4A98168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797" y="3357860"/>
                <a:ext cx="3031727" cy="523220"/>
              </a:xfrm>
              <a:prstGeom prst="rect">
                <a:avLst/>
              </a:prstGeom>
              <a:blipFill>
                <a:blip r:embed="rId21"/>
                <a:stretch>
                  <a:fillRect l="-417" t="-11905" r="-375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3400C84F-F72C-9F15-A5F1-BEC1EC2DAB2D}"/>
              </a:ext>
            </a:extLst>
          </p:cNvPr>
          <p:cNvSpPr txBox="1">
            <a:spLocks/>
          </p:cNvSpPr>
          <p:nvPr/>
        </p:nvSpPr>
        <p:spPr>
          <a:xfrm>
            <a:off x="838200" y="4181116"/>
            <a:ext cx="10515600" cy="2505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Ideal loss function:</a:t>
            </a:r>
          </a:p>
          <a:p>
            <a:r>
              <a:rPr lang="en-US" dirty="0"/>
              <a:t>High when it’s bad, low when it’s good</a:t>
            </a:r>
          </a:p>
          <a:p>
            <a:r>
              <a:rPr lang="en-US" dirty="0"/>
              <a:t>Differentiable (so we can do gradient descent)</a:t>
            </a:r>
          </a:p>
          <a:p>
            <a:r>
              <a:rPr lang="en-US" dirty="0"/>
              <a:t>“Sloped” everywhere except at the global minimum</a:t>
            </a:r>
          </a:p>
          <a:p>
            <a:r>
              <a:rPr lang="en-US" dirty="0"/>
              <a:t>Ideally, we also know what it means, i.e., what are the “units”?</a:t>
            </a:r>
          </a:p>
        </p:txBody>
      </p:sp>
    </p:spTree>
    <p:extLst>
      <p:ext uri="{BB962C8B-B14F-4D97-AF65-F5344CB8AC3E}">
        <p14:creationId xmlns:p14="http://schemas.microsoft.com/office/powerpoint/2010/main" val="140350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FCF-CFBF-D45B-9A1A-258434C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candidate loss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C4EF7718-9564-BC57-D27A-99B8411074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8756958"/>
                  </p:ext>
                </p:extLst>
              </p:nvPr>
            </p:nvGraphicFramePr>
            <p:xfrm>
              <a:off x="838200" y="922305"/>
              <a:ext cx="10515600" cy="56306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996690">
                      <a:extLst>
                        <a:ext uri="{9D8B030D-6E8A-4147-A177-3AD203B41FA5}">
                          <a16:colId xmlns:a16="http://schemas.microsoft.com/office/drawing/2014/main" val="8811225"/>
                        </a:ext>
                      </a:extLst>
                    </a:gridCol>
                    <a:gridCol w="2331720">
                      <a:extLst>
                        <a:ext uri="{9D8B030D-6E8A-4147-A177-3AD203B41FA5}">
                          <a16:colId xmlns:a16="http://schemas.microsoft.com/office/drawing/2014/main" val="2080515990"/>
                        </a:ext>
                      </a:extLst>
                    </a:gridCol>
                    <a:gridCol w="2468880">
                      <a:extLst>
                        <a:ext uri="{9D8B030D-6E8A-4147-A177-3AD203B41FA5}">
                          <a16:colId xmlns:a16="http://schemas.microsoft.com/office/drawing/2014/main" val="1914290691"/>
                        </a:ext>
                      </a:extLst>
                    </a:gridCol>
                    <a:gridCol w="1718310">
                      <a:extLst>
                        <a:ext uri="{9D8B030D-6E8A-4147-A177-3AD203B41FA5}">
                          <a16:colId xmlns:a16="http://schemas.microsoft.com/office/drawing/2014/main" val="3442592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vs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.2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−0.3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11.7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vs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0.09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0.01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vs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11943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1-Accuracy (“L0”): not smooth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991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L∞ (max error):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focus on the worst part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3337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L1 (absolute value):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signed slope (surprisingly ok!)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.8+.3+11.7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= 12.8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.1+.09+.01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= 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6198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L2/MSE (mean square error):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the classic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.8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+.3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+11.7</a:t>
                          </a:r>
                          <a:r>
                            <a:rPr lang="en-US" sz="2400" baseline="30000" dirty="0"/>
                            <a:t>2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= 137.62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.1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+.09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+.01</a:t>
                          </a:r>
                          <a:r>
                            <a:rPr lang="en-US" sz="2400" baseline="30000" dirty="0"/>
                            <a:t>2</a:t>
                          </a:r>
                          <a:br>
                            <a:rPr lang="en-US" sz="2400" baseline="30000" dirty="0"/>
                          </a:br>
                          <a:r>
                            <a:rPr lang="en-US" sz="2400" dirty="0"/>
                            <a:t>= 0.0182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072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KL (log-prob-ratio):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great for </a:t>
                          </a:r>
                          <a:r>
                            <a:rPr lang="en-US" sz="2400" dirty="0" err="1"/>
                            <a:t>big+small</a:t>
                          </a:r>
                          <a:r>
                            <a:rPr lang="en-US" sz="2400" dirty="0"/>
                            <a:t> probs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1.0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0.2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=1.61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1.0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1.0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1.0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076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CE (negative log-prob):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just like KL, but simpler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=1.61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1=0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92491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C4EF7718-9564-BC57-D27A-99B8411074D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8756958"/>
                  </p:ext>
                </p:extLst>
              </p:nvPr>
            </p:nvGraphicFramePr>
            <p:xfrm>
              <a:off x="838200" y="922305"/>
              <a:ext cx="10515600" cy="56306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996690">
                      <a:extLst>
                        <a:ext uri="{9D8B030D-6E8A-4147-A177-3AD203B41FA5}">
                          <a16:colId xmlns:a16="http://schemas.microsoft.com/office/drawing/2014/main" val="8811225"/>
                        </a:ext>
                      </a:extLst>
                    </a:gridCol>
                    <a:gridCol w="2331720">
                      <a:extLst>
                        <a:ext uri="{9D8B030D-6E8A-4147-A177-3AD203B41FA5}">
                          <a16:colId xmlns:a16="http://schemas.microsoft.com/office/drawing/2014/main" val="2080515990"/>
                        </a:ext>
                      </a:extLst>
                    </a:gridCol>
                    <a:gridCol w="2468880">
                      <a:extLst>
                        <a:ext uri="{9D8B030D-6E8A-4147-A177-3AD203B41FA5}">
                          <a16:colId xmlns:a16="http://schemas.microsoft.com/office/drawing/2014/main" val="1914290691"/>
                        </a:ext>
                      </a:extLst>
                    </a:gridCol>
                    <a:gridCol w="1718310">
                      <a:extLst>
                        <a:ext uri="{9D8B030D-6E8A-4147-A177-3AD203B41FA5}">
                          <a16:colId xmlns:a16="http://schemas.microsoft.com/office/drawing/2014/main" val="344259238"/>
                        </a:ext>
                      </a:extLst>
                    </a:gridCol>
                  </a:tblGrid>
                  <a:tr h="105860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678" r="-181967" b="-448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5897" r="-70769" b="-448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4074" r="-2222" b="-4481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11943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1-Accuracy (“L0”): not smooth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299189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L∞ (max error):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focus on the worst part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333707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L1 (absolute value):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signed slope (surprisingly ok!)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.8+.3+11.7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= 12.8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.1+.09+.01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= 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61987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L2/MSE (mean square error):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the classic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.8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+.3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+11.7</a:t>
                          </a:r>
                          <a:r>
                            <a:rPr lang="en-US" sz="2400" baseline="30000" dirty="0"/>
                            <a:t>2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= 137.62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.1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+.09</a:t>
                          </a:r>
                          <a:r>
                            <a:rPr lang="en-US" sz="2400" baseline="30000" dirty="0"/>
                            <a:t>2</a:t>
                          </a:r>
                          <a:r>
                            <a:rPr lang="en-US" sz="2400" dirty="0"/>
                            <a:t>+.01</a:t>
                          </a:r>
                          <a:r>
                            <a:rPr lang="en-US" sz="2400" baseline="30000" dirty="0"/>
                            <a:t>2</a:t>
                          </a:r>
                          <a:br>
                            <a:rPr lang="en-US" sz="2400" baseline="30000" dirty="0"/>
                          </a:br>
                          <a:r>
                            <a:rPr lang="en-US" sz="2400" dirty="0"/>
                            <a:t>= 0.0182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07209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2400" dirty="0"/>
                            <a:t>KL (log-prob-ratio):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great for </a:t>
                          </a:r>
                          <a:r>
                            <a:rPr lang="en-US" sz="2400" dirty="0" err="1"/>
                            <a:t>big+small</a:t>
                          </a:r>
                          <a:r>
                            <a:rPr lang="en-US" sz="2400" dirty="0"/>
                            <a:t> probs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678" t="-483077" r="-181967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5897" t="-483077" r="-70769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4074" t="-483077" r="-2222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7611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CE (negative log-prob):</a:t>
                          </a:r>
                          <a:br>
                            <a:rPr lang="en-US" sz="2400" dirty="0"/>
                          </a:br>
                          <a:r>
                            <a:rPr lang="en-US" sz="2400" dirty="0"/>
                            <a:t> just like KL, but simpler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678" t="-583077" r="-181967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5897" t="-583077" r="-70769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4074" t="-583077" r="-2222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2491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88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3173</TotalTime>
  <Words>1356</Words>
  <Application>Microsoft Macintosh PowerPoint</Application>
  <PresentationFormat>Widescreen</PresentationFormat>
  <Paragraphs>408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</vt:lpstr>
      <vt:lpstr>Office Theme</vt:lpstr>
      <vt:lpstr>DS 4440</vt:lpstr>
      <vt:lpstr>Concepts to Know So Far</vt:lpstr>
      <vt:lpstr>Two topics today</vt:lpstr>
      <vt:lpstr>Crafting a Loss (an “error function”)</vt:lpstr>
      <vt:lpstr>One-class-per-neuron encoding for classification</vt:lpstr>
      <vt:lpstr>One-hot encoding for paired classification data</vt:lpstr>
      <vt:lpstr>Purpose of a loss function</vt:lpstr>
      <vt:lpstr>Properties of a good loss function</vt:lpstr>
      <vt:lpstr>Some candidate loss functions</vt:lpstr>
      <vt:lpstr>Important to know: Softmax output for a classifier</vt:lpstr>
      <vt:lpstr>Properties of CE loss on Softmax output</vt:lpstr>
      <vt:lpstr>Try Interacting with Cross-Entropy vs MSE</vt:lpstr>
      <vt:lpstr>How to Program a Neural Network</vt:lpstr>
      <vt:lpstr>How to deal with complexity</vt:lpstr>
      <vt:lpstr>Backpropagation is based on a computation graph</vt:lpstr>
      <vt:lpstr>Backpropagation algorithm</vt:lpstr>
      <vt:lpstr>Backpropagation algorithm</vt:lpstr>
      <vt:lpstr>Backpropagation algorithm</vt:lpstr>
      <vt:lpstr>Backpropagation algorithm</vt:lpstr>
      <vt:lpstr>Backpropagation algorithm</vt:lpstr>
      <vt:lpstr>Backpropagation algorithm</vt:lpstr>
      <vt:lpstr>How to Make Computation Graphs in Practice</vt:lpstr>
      <vt:lpstr>Next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7150</dc:title>
  <dc:creator>David Bau</dc:creator>
  <cp:lastModifiedBy>David Bau</cp:lastModifiedBy>
  <cp:revision>34</cp:revision>
  <dcterms:created xsi:type="dcterms:W3CDTF">2023-09-13T07:38:04Z</dcterms:created>
  <dcterms:modified xsi:type="dcterms:W3CDTF">2024-01-18T18:16:27Z</dcterms:modified>
</cp:coreProperties>
</file>