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1"/>
  </p:sldMasterIdLst>
  <p:notesMasterIdLst>
    <p:notesMasterId r:id="rId55"/>
  </p:notesMasterIdLst>
  <p:sldIdLst>
    <p:sldId id="350" r:id="rId2"/>
    <p:sldId id="2463" r:id="rId3"/>
    <p:sldId id="2464" r:id="rId4"/>
    <p:sldId id="351" r:id="rId5"/>
    <p:sldId id="446" r:id="rId6"/>
    <p:sldId id="448" r:id="rId7"/>
    <p:sldId id="451" r:id="rId8"/>
    <p:sldId id="455" r:id="rId9"/>
    <p:sldId id="466" r:id="rId10"/>
    <p:sldId id="456" r:id="rId11"/>
    <p:sldId id="467" r:id="rId12"/>
    <p:sldId id="2465" r:id="rId13"/>
    <p:sldId id="457" r:id="rId14"/>
    <p:sldId id="458" r:id="rId15"/>
    <p:sldId id="459" r:id="rId16"/>
    <p:sldId id="461" r:id="rId17"/>
    <p:sldId id="460" r:id="rId18"/>
    <p:sldId id="462" r:id="rId19"/>
    <p:sldId id="418" r:id="rId20"/>
    <p:sldId id="463" r:id="rId21"/>
    <p:sldId id="464" r:id="rId22"/>
    <p:sldId id="465" r:id="rId23"/>
    <p:sldId id="454" r:id="rId24"/>
    <p:sldId id="453" r:id="rId25"/>
    <p:sldId id="421" r:id="rId26"/>
    <p:sldId id="420" r:id="rId27"/>
    <p:sldId id="424" r:id="rId28"/>
    <p:sldId id="468" r:id="rId29"/>
    <p:sldId id="469" r:id="rId30"/>
    <p:sldId id="2401" r:id="rId31"/>
    <p:sldId id="2445" r:id="rId32"/>
    <p:sldId id="2446" r:id="rId33"/>
    <p:sldId id="2447" r:id="rId34"/>
    <p:sldId id="2448" r:id="rId35"/>
    <p:sldId id="2449" r:id="rId36"/>
    <p:sldId id="2462" r:id="rId37"/>
    <p:sldId id="2450" r:id="rId38"/>
    <p:sldId id="2451" r:id="rId39"/>
    <p:sldId id="259" r:id="rId40"/>
    <p:sldId id="2452" r:id="rId41"/>
    <p:sldId id="2453" r:id="rId42"/>
    <p:sldId id="2443" r:id="rId43"/>
    <p:sldId id="2442" r:id="rId44"/>
    <p:sldId id="2440" r:id="rId45"/>
    <p:sldId id="2441" r:id="rId46"/>
    <p:sldId id="262" r:id="rId47"/>
    <p:sldId id="2454" r:id="rId48"/>
    <p:sldId id="2459" r:id="rId49"/>
    <p:sldId id="2460" r:id="rId50"/>
    <p:sldId id="2458" r:id="rId51"/>
    <p:sldId id="2455" r:id="rId52"/>
    <p:sldId id="2456" r:id="rId53"/>
    <p:sldId id="246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23"/>
    <p:restoredTop sz="96197"/>
  </p:normalViewPr>
  <p:slideViewPr>
    <p:cSldViewPr snapToGrid="0">
      <p:cViewPr varScale="1">
        <p:scale>
          <a:sx n="106" d="100"/>
          <a:sy n="106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8E7B-8FF6-E84E-AEBE-FB79F22A90E9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79B8-9666-C948-98B8-1AE9690B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550-E544-C4C1-5FC5-6C8CE774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0960-93DB-4758-9AA2-91E78FB7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F8DC-DA72-43DF-DECC-2134CB7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AF1C-4E65-6530-4671-9E98F71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1CD6-56C4-7121-FE51-EC50E18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4C43-76A7-5239-5744-F854AFB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9D718-E267-83B1-B7C8-E8665DCC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38F8-0EF5-806D-946E-87B2DEC4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7F8C-F396-A4A5-8B89-D83C6946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5D31-1877-131B-D287-0DA35F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B4EFD-5F11-02A2-D17D-752AB34B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E2DF1-ADCD-429E-881D-7C26DD67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D2F3-D8AA-01FA-3F65-F819E19B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6C3E-DC8E-C64A-308F-17C4ACCD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FD9E-8CAD-B1CF-7C1B-5C2D9FF0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1127-9E15-A445-AD8D-C387316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" y="18256"/>
            <a:ext cx="12192000" cy="11650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2E2B-F9BF-62F4-7059-E250882A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29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7677-D3CE-55C2-2C83-26E0E98D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F0FE-6A21-41A1-99DD-07CF5EE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DE35-0251-72C1-B5A9-52CF049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C184-1113-E3CB-6698-AE6B64A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CE6A-B41E-1E3F-8247-E454D32D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E0A8-EE8C-5BB0-5609-DA487864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267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42A6-A709-A5D1-160E-F932FF3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267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955-04DC-82E8-AAAE-EED31E44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267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3AAF-6391-7040-2263-BF68C96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17F-2220-509E-7312-10D5DC459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3871B-734E-1442-D40E-65227696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4864-78BB-A1C6-E916-CF91AB50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4D58-6C3A-2F4B-C6B7-E5BAF250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8FBE-FB37-20F4-DA80-1FB5F05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08AF-F2BA-3E3D-6B58-FEE82481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2192000" cy="1097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B0BA-CE4D-4FDE-9F9E-171E0DF1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97405-D98E-D99F-6DE2-315D6F14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CA83A-5ACB-F097-BB93-1E47D5FAC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AFDD-D093-24FB-61D7-F4FE26904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C8139-FFDB-469D-90BA-E4498476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spc="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86573-A6B0-1127-6838-2D25A9F7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0504-5C68-A03D-7E11-BC775F16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668-3D8C-2EE9-4AE9-54407704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B263-9F32-7328-F41B-39B4379B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3EF2-8FA0-4DDD-FD31-71860E55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B27B7-A705-6709-3F35-77286BD2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2A62D-9C23-A8CE-57F1-CB2072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73FBA-0C0A-D13F-927A-A349671A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BE2E4-F4A2-F6AE-1C91-803AD09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E85A-9674-535B-0C2E-8B41B7E6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853F-03D7-E335-16CB-4F04EF9D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7758-B4C5-5EB0-8C65-266E3BD2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5628-FCF9-0648-6E6E-F5826FDD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F0B0-F0F1-150B-7C74-478CD1C7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D0F4-37B4-1EA2-DEE6-BF7BE96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BD80-5E74-286D-A88A-B5001C2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A3AF-CA86-8237-DBD8-C630A8B2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5A9B-1015-6176-54B5-A587E13A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3F17-BA6A-5168-3B4B-3A442DE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75C6-A770-589A-284B-886004C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610A3-AD90-569D-B9E6-7033E619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3A4E1-0773-ADC5-080E-4F39004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F95F-8165-7ED2-8E01-2D73B745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3341"/>
            <a:ext cx="10515600" cy="5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F3B3-0700-07AD-2545-BEBAEC38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1/30/24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E4B2-9AED-B741-9160-02E502A9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4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CF50-2EC9-079F-9B5F-274765093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10.png"/><Relationship Id="rId21" Type="http://schemas.openxmlformats.org/officeDocument/2006/relationships/image" Target="../media/image29.pn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10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37.png"/><Relationship Id="rId18" Type="http://schemas.openxmlformats.org/officeDocument/2006/relationships/image" Target="../media/image50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48.png"/><Relationship Id="rId2" Type="http://schemas.openxmlformats.org/officeDocument/2006/relationships/image" Target="../media/image40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47.png"/><Relationship Id="rId10" Type="http://schemas.openxmlformats.org/officeDocument/2006/relationships/image" Target="../media/image36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3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image" Target="../media/image60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5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4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8.png"/><Relationship Id="rId3" Type="http://schemas.openxmlformats.org/officeDocument/2006/relationships/image" Target="../media/image106.png"/><Relationship Id="rId21" Type="http://schemas.openxmlformats.org/officeDocument/2006/relationships/image" Target="../media/image11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2.png"/><Relationship Id="rId16" Type="http://schemas.openxmlformats.org/officeDocument/2006/relationships/image" Target="../media/image104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9.png"/><Relationship Id="rId4" Type="http://schemas.openxmlformats.org/officeDocument/2006/relationships/image" Target="../media/image107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8.png"/><Relationship Id="rId3" Type="http://schemas.openxmlformats.org/officeDocument/2006/relationships/image" Target="../media/image106.png"/><Relationship Id="rId21" Type="http://schemas.openxmlformats.org/officeDocument/2006/relationships/image" Target="../media/image11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2.png"/><Relationship Id="rId16" Type="http://schemas.openxmlformats.org/officeDocument/2006/relationships/image" Target="../media/image104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9.png"/><Relationship Id="rId4" Type="http://schemas.openxmlformats.org/officeDocument/2006/relationships/image" Target="../media/image107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3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image" Target="../media/image115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8.png"/><Relationship Id="rId3" Type="http://schemas.openxmlformats.org/officeDocument/2006/relationships/image" Target="../media/image106.png"/><Relationship Id="rId21" Type="http://schemas.openxmlformats.org/officeDocument/2006/relationships/image" Target="../media/image11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2.png"/><Relationship Id="rId16" Type="http://schemas.openxmlformats.org/officeDocument/2006/relationships/image" Target="../media/image104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9.png"/><Relationship Id="rId4" Type="http://schemas.openxmlformats.org/officeDocument/2006/relationships/image" Target="../media/image107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15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16.png"/><Relationship Id="rId9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8.png"/><Relationship Id="rId3" Type="http://schemas.openxmlformats.org/officeDocument/2006/relationships/image" Target="../media/image106.png"/><Relationship Id="rId21" Type="http://schemas.openxmlformats.org/officeDocument/2006/relationships/image" Target="../media/image11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2.png"/><Relationship Id="rId16" Type="http://schemas.openxmlformats.org/officeDocument/2006/relationships/image" Target="../media/image104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9.png"/><Relationship Id="rId4" Type="http://schemas.openxmlformats.org/officeDocument/2006/relationships/image" Target="../media/image107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134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2.png"/><Relationship Id="rId5" Type="http://schemas.openxmlformats.org/officeDocument/2006/relationships/image" Target="../media/image137.png"/><Relationship Id="rId15" Type="http://schemas.openxmlformats.org/officeDocument/2006/relationships/image" Target="../media/image146.png"/><Relationship Id="rId10" Type="http://schemas.openxmlformats.org/officeDocument/2006/relationships/image" Target="../media/image118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0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0.png"/><Relationship Id="rId4" Type="http://schemas.openxmlformats.org/officeDocument/2006/relationships/image" Target="../media/image14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0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0.png"/><Relationship Id="rId5" Type="http://schemas.openxmlformats.org/officeDocument/2006/relationships/image" Target="../media/image1470.png"/><Relationship Id="rId4" Type="http://schemas.openxmlformats.org/officeDocument/2006/relationships/image" Target="../media/image14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3" Type="http://schemas.openxmlformats.org/officeDocument/2006/relationships/image" Target="../media/image1450.png"/><Relationship Id="rId7" Type="http://schemas.openxmlformats.org/officeDocument/2006/relationships/image" Target="../media/image1490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0.png"/><Relationship Id="rId5" Type="http://schemas.openxmlformats.org/officeDocument/2006/relationships/image" Target="../media/image1470.png"/><Relationship Id="rId10" Type="http://schemas.openxmlformats.org/officeDocument/2006/relationships/image" Target="../media/image152.png"/><Relationship Id="rId4" Type="http://schemas.openxmlformats.org/officeDocument/2006/relationships/image" Target="../media/image1460.png"/><Relationship Id="rId9" Type="http://schemas.openxmlformats.org/officeDocument/2006/relationships/image" Target="../media/image15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3" Type="http://schemas.openxmlformats.org/officeDocument/2006/relationships/image" Target="../media/image1450.png"/><Relationship Id="rId7" Type="http://schemas.openxmlformats.org/officeDocument/2006/relationships/image" Target="../media/image1490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0.png"/><Relationship Id="rId5" Type="http://schemas.openxmlformats.org/officeDocument/2006/relationships/image" Target="../media/image1470.png"/><Relationship Id="rId10" Type="http://schemas.openxmlformats.org/officeDocument/2006/relationships/image" Target="../media/image152.png"/><Relationship Id="rId4" Type="http://schemas.openxmlformats.org/officeDocument/2006/relationships/image" Target="../media/image1460.png"/><Relationship Id="rId9" Type="http://schemas.openxmlformats.org/officeDocument/2006/relationships/image" Target="../media/image15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simple-backpro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0.png"/><Relationship Id="rId5" Type="http://schemas.openxmlformats.org/officeDocument/2006/relationships/image" Target="../media/image710.png"/><Relationship Id="rId4" Type="http://schemas.openxmlformats.org/officeDocument/2006/relationships/image" Target="../media/image1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5.png"/><Relationship Id="rId21" Type="http://schemas.openxmlformats.org/officeDocument/2006/relationships/image" Target="../media/image29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7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1.png"/><Relationship Id="rId21" Type="http://schemas.openxmlformats.org/officeDocument/2006/relationships/image" Target="../media/image3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15.png"/><Relationship Id="rId4" Type="http://schemas.openxmlformats.org/officeDocument/2006/relationships/image" Target="../media/image42.png"/><Relationship Id="rId9" Type="http://schemas.openxmlformats.org/officeDocument/2006/relationships/image" Target="../media/image14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01EDA5-7436-4F2F-B35F-B242CACC3BC2}"/>
              </a:ext>
            </a:extLst>
          </p:cNvPr>
          <p:cNvGrpSpPr/>
          <p:nvPr/>
        </p:nvGrpSpPr>
        <p:grpSpPr>
          <a:xfrm>
            <a:off x="3523488" y="0"/>
            <a:ext cx="8668513" cy="6858000"/>
            <a:chOff x="3523488" y="0"/>
            <a:chExt cx="8668513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8EA485-F7E3-771F-D2AA-7017D5F4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97" r="23298" b="1394"/>
            <a:stretch/>
          </p:blipFill>
          <p:spPr>
            <a:xfrm>
              <a:off x="3523488" y="10"/>
              <a:ext cx="8668512" cy="685799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45083"/>
                    <a:lumOff val="54917"/>
                  </a:schemeClr>
                </a:gs>
              </a:gsLst>
              <a:lin ang="10800000" scaled="1"/>
            </a:gradFill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FA9A4-FA8B-799A-0480-FAA0B384B866}"/>
                </a:ext>
              </a:extLst>
            </p:cNvPr>
            <p:cNvSpPr/>
            <p:nvPr/>
          </p:nvSpPr>
          <p:spPr>
            <a:xfrm>
              <a:off x="3523488" y="0"/>
              <a:ext cx="8668513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0134F6-7F25-885D-06A7-B9426E014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DS 4440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45E0-C019-97D5-23A8-3C1D8C3AC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162793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5836-9691-99BC-08C8-3D91D6EB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Backward</a:t>
            </a:r>
            <a:r>
              <a:rPr lang="en-US" dirty="0"/>
              <a:t> (accumulation)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C3336-08AD-297D-B7DC-C80328357E05}"/>
              </a:ext>
            </a:extLst>
          </p:cNvPr>
          <p:cNvSpPr txBox="1"/>
          <p:nvPr/>
        </p:nvSpPr>
        <p:spPr>
          <a:xfrm>
            <a:off x="1240022" y="3426593"/>
            <a:ext cx="34015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199D1-AC08-3878-2EC1-AC1901BFC809}"/>
              </a:ext>
            </a:extLst>
          </p:cNvPr>
          <p:cNvSpPr txBox="1"/>
          <p:nvPr/>
        </p:nvSpPr>
        <p:spPr>
          <a:xfrm>
            <a:off x="2444127" y="4320694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3D08B-C3F8-4A4D-3C45-8E8AF4BAB8D4}"/>
              </a:ext>
            </a:extLst>
          </p:cNvPr>
          <p:cNvSpPr txBox="1"/>
          <p:nvPr/>
        </p:nvSpPr>
        <p:spPr>
          <a:xfrm>
            <a:off x="4015520" y="4320694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CEF01-8412-62F6-908C-8DA1F5F5D3E7}"/>
              </a:ext>
            </a:extLst>
          </p:cNvPr>
          <p:cNvSpPr txBox="1"/>
          <p:nvPr/>
        </p:nvSpPr>
        <p:spPr>
          <a:xfrm>
            <a:off x="3988248" y="2596722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C57A4-7FE3-1248-D4AA-943DF215DA3F}"/>
              </a:ext>
            </a:extLst>
          </p:cNvPr>
          <p:cNvSpPr txBox="1"/>
          <p:nvPr/>
        </p:nvSpPr>
        <p:spPr>
          <a:xfrm>
            <a:off x="5737435" y="4320694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D7CEE-DBE9-E0C9-05B9-CD2752BCC48A}"/>
              </a:ext>
            </a:extLst>
          </p:cNvPr>
          <p:cNvSpPr txBox="1"/>
          <p:nvPr/>
        </p:nvSpPr>
        <p:spPr>
          <a:xfrm>
            <a:off x="7344650" y="2601350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678C4-DFB6-1A76-5694-829F94649107}"/>
              </a:ext>
            </a:extLst>
          </p:cNvPr>
          <p:cNvSpPr txBox="1"/>
          <p:nvPr/>
        </p:nvSpPr>
        <p:spPr>
          <a:xfrm>
            <a:off x="6889941" y="4338895"/>
            <a:ext cx="161710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reciprocal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29665-0049-C8E6-2C2D-6D3F075BF378}"/>
              </a:ext>
            </a:extLst>
          </p:cNvPr>
          <p:cNvSpPr txBox="1"/>
          <p:nvPr/>
        </p:nvSpPr>
        <p:spPr>
          <a:xfrm>
            <a:off x="9497594" y="3426593"/>
            <a:ext cx="36420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*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234076-63DC-B0D9-9FF3-5992384E75D0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580180" y="3688203"/>
            <a:ext cx="863947" cy="894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4344D-EECB-03BC-4F06-F8193B37660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1580180" y="2858332"/>
            <a:ext cx="2408068" cy="829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0EC1BE-24F5-4F08-F1FA-A47684E74F5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164197" y="4582304"/>
            <a:ext cx="8513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E079D7-1B56-F78E-CCFA-9A07E04A2EE5}"/>
              </a:ext>
            </a:extLst>
          </p:cNvPr>
          <p:cNvCxnSpPr>
            <a:cxnSpLocks/>
            <a:stCxn id="8" idx="3"/>
            <a:endCxn id="48" idx="1"/>
          </p:cNvCxnSpPr>
          <p:nvPr/>
        </p:nvCxnSpPr>
        <p:spPr>
          <a:xfrm flipV="1">
            <a:off x="4717315" y="3600927"/>
            <a:ext cx="1001845" cy="981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6494A4-B30C-B56D-918A-CF151558EB48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717315" y="4582304"/>
            <a:ext cx="102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26EECD-535A-1130-20C4-CBA516DF8120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690043" y="2858332"/>
            <a:ext cx="2654607" cy="4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E1C7A7-0732-810A-BD4F-170AAF6346F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708853" y="2862960"/>
            <a:ext cx="1788741" cy="584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8F888B-DA2C-7144-3892-E811D1676D1E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101638" y="4582304"/>
            <a:ext cx="788303" cy="18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9FEC07-E302-C6C8-5F21-8D6F3FFE58A5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8507050" y="3908609"/>
            <a:ext cx="990544" cy="691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C7E0A2-DBB4-E425-60E4-F9A90402ED3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690043" y="2858332"/>
            <a:ext cx="1029117" cy="1487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D726603-E0B7-3480-E2C7-8AA2B84F3E3E}"/>
              </a:ext>
            </a:extLst>
          </p:cNvPr>
          <p:cNvSpPr txBox="1"/>
          <p:nvPr/>
        </p:nvSpPr>
        <p:spPr>
          <a:xfrm>
            <a:off x="5719160" y="3339317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C587A6-C663-0CEB-1B08-A72FDCF685FD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6439230" y="3099589"/>
            <a:ext cx="902685" cy="501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955F89-65AF-F238-2AC6-E9050A297720}"/>
              </a:ext>
            </a:extLst>
          </p:cNvPr>
          <p:cNvSpPr txBox="1"/>
          <p:nvPr/>
        </p:nvSpPr>
        <p:spPr>
          <a:xfrm>
            <a:off x="10996685" y="3426593"/>
            <a:ext cx="3465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112C4BD-380F-51C2-0DFC-1FCE240ACC3D}"/>
              </a:ext>
            </a:extLst>
          </p:cNvPr>
          <p:cNvCxnSpPr>
            <a:cxnSpLocks/>
            <a:stCxn id="13" idx="3"/>
            <a:endCxn id="58" idx="1"/>
          </p:cNvCxnSpPr>
          <p:nvPr/>
        </p:nvCxnSpPr>
        <p:spPr>
          <a:xfrm>
            <a:off x="9861796" y="3688203"/>
            <a:ext cx="11348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DD853F-0CE8-D1BE-137E-03E6246AFFB3}"/>
              </a:ext>
            </a:extLst>
          </p:cNvPr>
          <p:cNvSpPr txBox="1"/>
          <p:nvPr/>
        </p:nvSpPr>
        <p:spPr>
          <a:xfrm>
            <a:off x="973606" y="2772197"/>
            <a:ext cx="72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20D3-4F6C-8BF8-B9D4-81BC4F991F64}"/>
              </a:ext>
            </a:extLst>
          </p:cNvPr>
          <p:cNvSpPr txBox="1"/>
          <p:nvPr/>
        </p:nvSpPr>
        <p:spPr>
          <a:xfrm>
            <a:off x="2273888" y="3820327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1/2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0209-155F-CFB6-E727-337E8B525F44}"/>
              </a:ext>
            </a:extLst>
          </p:cNvPr>
          <p:cNvSpPr txBox="1"/>
          <p:nvPr/>
        </p:nvSpPr>
        <p:spPr>
          <a:xfrm>
            <a:off x="4005265" y="3815675"/>
            <a:ext cx="68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1/2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1BA3C-EA6D-C9C1-9876-4C8155CD340A}"/>
              </a:ext>
            </a:extLst>
          </p:cNvPr>
          <p:cNvSpPr txBox="1"/>
          <p:nvPr/>
        </p:nvSpPr>
        <p:spPr>
          <a:xfrm>
            <a:off x="4136171" y="19963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F7353-CB38-2FCE-6FBC-929BB209D187}"/>
              </a:ext>
            </a:extLst>
          </p:cNvPr>
          <p:cNvSpPr txBox="1"/>
          <p:nvPr/>
        </p:nvSpPr>
        <p:spPr>
          <a:xfrm>
            <a:off x="5599872" y="3829951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5/2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16CFC-73FA-2EA5-90CF-518DDBB74C32}"/>
              </a:ext>
            </a:extLst>
          </p:cNvPr>
          <p:cNvSpPr txBox="1"/>
          <p:nvPr/>
        </p:nvSpPr>
        <p:spPr>
          <a:xfrm>
            <a:off x="5722857" y="2887317"/>
            <a:ext cx="80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-1/2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18B72E-2F25-2976-72CB-26F2EB195639}"/>
              </a:ext>
            </a:extLst>
          </p:cNvPr>
          <p:cNvSpPr txBox="1"/>
          <p:nvPr/>
        </p:nvSpPr>
        <p:spPr>
          <a:xfrm>
            <a:off x="7105099" y="202144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59AF2A-358E-3445-739C-D69A790B38E1}"/>
              </a:ext>
            </a:extLst>
          </p:cNvPr>
          <p:cNvSpPr txBox="1"/>
          <p:nvPr/>
        </p:nvSpPr>
        <p:spPr>
          <a:xfrm>
            <a:off x="7298227" y="3837887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2/5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BCC0C5-A526-0F0B-7F4B-CAADD1B24D05}"/>
              </a:ext>
            </a:extLst>
          </p:cNvPr>
          <p:cNvSpPr txBox="1"/>
          <p:nvPr/>
        </p:nvSpPr>
        <p:spPr>
          <a:xfrm>
            <a:off x="9309645" y="290337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4735B-6163-A789-3A75-D038904649F9}"/>
              </a:ext>
            </a:extLst>
          </p:cNvPr>
          <p:cNvSpPr txBox="1"/>
          <p:nvPr/>
        </p:nvSpPr>
        <p:spPr>
          <a:xfrm>
            <a:off x="10811694" y="289614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331358A-4344-BB51-EC01-C438BAADD7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2"/>
                <a:ext cx="10515600" cy="7808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331358A-4344-BB51-EC01-C438BAADD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2"/>
                <a:ext cx="10515600" cy="780889"/>
              </a:xfrm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65E878-1829-876A-E757-558B8835B1EB}"/>
                  </a:ext>
                </a:extLst>
              </p:cNvPr>
              <p:cNvSpPr txBox="1"/>
              <p:nvPr/>
            </p:nvSpPr>
            <p:spPr>
              <a:xfrm>
                <a:off x="9985489" y="3688203"/>
                <a:ext cx="817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65E878-1829-876A-E757-558B883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489" y="3688203"/>
                <a:ext cx="817147" cy="523220"/>
              </a:xfrm>
              <a:prstGeom prst="rect">
                <a:avLst/>
              </a:prstGeom>
              <a:blipFill>
                <a:blip r:embed="rId3"/>
                <a:stretch>
                  <a:fillRect t="-19048" r="-1538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578B29-302A-DE0C-13A8-E256F05EB7D8}"/>
                  </a:ext>
                </a:extLst>
              </p:cNvPr>
              <p:cNvSpPr txBox="1"/>
              <p:nvPr/>
            </p:nvSpPr>
            <p:spPr>
              <a:xfrm rot="1124504">
                <a:off x="7762231" y="3072389"/>
                <a:ext cx="1265776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578B29-302A-DE0C-13A8-E256F05E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4504">
                <a:off x="7762231" y="3072389"/>
                <a:ext cx="1265776" cy="524118"/>
              </a:xfrm>
              <a:prstGeom prst="rect">
                <a:avLst/>
              </a:prstGeom>
              <a:blipFill>
                <a:blip r:embed="rId4"/>
                <a:stretch>
                  <a:fillRect t="-1370" r="-8257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9B272F-C174-37F0-EB72-7E1C6C86A222}"/>
                  </a:ext>
                </a:extLst>
              </p:cNvPr>
              <p:cNvSpPr txBox="1"/>
              <p:nvPr/>
            </p:nvSpPr>
            <p:spPr>
              <a:xfrm rot="19279833">
                <a:off x="8498095" y="4239392"/>
                <a:ext cx="1221295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=3/2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9B272F-C174-37F0-EB72-7E1C6C86A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79833">
                <a:off x="8498095" y="4239392"/>
                <a:ext cx="1221295" cy="524118"/>
              </a:xfrm>
              <a:prstGeom prst="rect">
                <a:avLst/>
              </a:prstGeom>
              <a:blipFill>
                <a:blip r:embed="rId5"/>
                <a:stretch>
                  <a:fillRect t="-12903" r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8B4A39-CF95-7F3E-81EF-2B3EB8FE587A}"/>
                  </a:ext>
                </a:extLst>
              </p:cNvPr>
              <p:cNvSpPr txBox="1"/>
              <p:nvPr/>
            </p:nvSpPr>
            <p:spPr>
              <a:xfrm>
                <a:off x="5761294" y="4787114"/>
                <a:ext cx="14366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=-6/25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8B4A39-CF95-7F3E-81EF-2B3EB8FE5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294" y="4787114"/>
                <a:ext cx="1436611" cy="523220"/>
              </a:xfrm>
              <a:prstGeom prst="rect">
                <a:avLst/>
              </a:prstGeom>
              <a:blipFill>
                <a:blip r:embed="rId6"/>
                <a:stretch>
                  <a:fillRect t="-13953" r="-8772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7A0189B-B3DC-E9B7-E946-6D1B457AC23B}"/>
                  </a:ext>
                </a:extLst>
              </p:cNvPr>
              <p:cNvSpPr txBox="1"/>
              <p:nvPr/>
            </p:nvSpPr>
            <p:spPr>
              <a:xfrm rot="19711095">
                <a:off x="6385714" y="3346119"/>
                <a:ext cx="1221295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7A0189B-B3DC-E9B7-E946-6D1B457A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11095">
                <a:off x="6385714" y="3346119"/>
                <a:ext cx="1221295" cy="524118"/>
              </a:xfrm>
              <a:prstGeom prst="rect">
                <a:avLst/>
              </a:prstGeom>
              <a:blipFill>
                <a:blip r:embed="rId7"/>
                <a:stretch>
                  <a:fillRect t="-12644" r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4C4DD06-285C-EDAD-F387-B7131FD5DADF}"/>
              </a:ext>
            </a:extLst>
          </p:cNvPr>
          <p:cNvSpPr txBox="1"/>
          <p:nvPr/>
        </p:nvSpPr>
        <p:spPr>
          <a:xfrm>
            <a:off x="4739060" y="4531900"/>
            <a:ext cx="98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-6/25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8515AC-77C1-34E8-B47E-B9808985DD78}"/>
              </a:ext>
            </a:extLst>
          </p:cNvPr>
          <p:cNvSpPr txBox="1"/>
          <p:nvPr/>
        </p:nvSpPr>
        <p:spPr>
          <a:xfrm rot="3287014">
            <a:off x="4440135" y="322245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-6/25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BD0D77-DB78-03FD-2455-7E29DFDD93AE}"/>
              </a:ext>
            </a:extLst>
          </p:cNvPr>
          <p:cNvSpPr txBox="1"/>
          <p:nvPr/>
        </p:nvSpPr>
        <p:spPr>
          <a:xfrm>
            <a:off x="2555530" y="3231990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8/25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F29A3F-3D66-E681-F651-65C15E5AEC90}"/>
              </a:ext>
            </a:extLst>
          </p:cNvPr>
          <p:cNvSpPr txBox="1"/>
          <p:nvPr/>
        </p:nvSpPr>
        <p:spPr>
          <a:xfrm>
            <a:off x="3705929" y="3150655"/>
            <a:ext cx="856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total = 4/25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8845C7-9912-0BFF-3235-7F42176DEF1D}"/>
                  </a:ext>
                </a:extLst>
              </p:cNvPr>
              <p:cNvSpPr txBox="1"/>
              <p:nvPr/>
            </p:nvSpPr>
            <p:spPr>
              <a:xfrm>
                <a:off x="9054414" y="3069497"/>
                <a:ext cx="2087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8845C7-9912-0BFF-3235-7F42176DE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414" y="3069497"/>
                <a:ext cx="208756" cy="261610"/>
              </a:xfrm>
              <a:prstGeom prst="rect">
                <a:avLst/>
              </a:prstGeom>
              <a:blipFill>
                <a:blip r:embed="rId8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4DA19E-2812-D40A-3DCE-A42A76AF508A}"/>
                  </a:ext>
                </a:extLst>
              </p:cNvPr>
              <p:cNvSpPr txBox="1"/>
              <p:nvPr/>
            </p:nvSpPr>
            <p:spPr>
              <a:xfrm>
                <a:off x="9105738" y="3813782"/>
                <a:ext cx="170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4DA19E-2812-D40A-3DCE-A42A76AF5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738" y="3813782"/>
                <a:ext cx="170426" cy="261610"/>
              </a:xfrm>
              <a:prstGeom prst="rect">
                <a:avLst/>
              </a:prstGeom>
              <a:blipFill>
                <a:blip r:embed="rId9"/>
                <a:stretch>
                  <a:fillRect l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469487-5C12-2BC7-C2E7-114A332E1964}"/>
                  </a:ext>
                </a:extLst>
              </p:cNvPr>
              <p:cNvSpPr txBox="1"/>
              <p:nvPr/>
            </p:nvSpPr>
            <p:spPr>
              <a:xfrm>
                <a:off x="7019956" y="2572407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469487-5C12-2BC7-C2E7-114A332E1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56" y="2572407"/>
                <a:ext cx="352597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DADAD5-0573-8CF3-B189-F3222393EF24}"/>
                  </a:ext>
                </a:extLst>
              </p:cNvPr>
              <p:cNvSpPr txBox="1"/>
              <p:nvPr/>
            </p:nvSpPr>
            <p:spPr>
              <a:xfrm>
                <a:off x="7019955" y="2891156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DADAD5-0573-8CF3-B189-F3222393E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55" y="2891156"/>
                <a:ext cx="352597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1A862B-4D3C-EE17-CCB6-6FDFC5DDE7EE}"/>
                  </a:ext>
                </a:extLst>
              </p:cNvPr>
              <p:cNvSpPr txBox="1"/>
              <p:nvPr/>
            </p:nvSpPr>
            <p:spPr>
              <a:xfrm>
                <a:off x="6565189" y="4319128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1A862B-4D3C-EE17-CCB6-6FDFC5DDE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89" y="4319128"/>
                <a:ext cx="352597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667338-F7EF-3F8C-27F4-3C26180920E7}"/>
                  </a:ext>
                </a:extLst>
              </p:cNvPr>
              <p:cNvSpPr txBox="1"/>
              <p:nvPr/>
            </p:nvSpPr>
            <p:spPr>
              <a:xfrm>
                <a:off x="5445197" y="3348823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667338-F7EF-3F8C-27F4-3C2618092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97" y="3348823"/>
                <a:ext cx="352597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5F2CE-68C1-43DC-8CCC-8D6A0904C9FC}"/>
                  </a:ext>
                </a:extLst>
              </p:cNvPr>
              <p:cNvSpPr txBox="1"/>
              <p:nvPr/>
            </p:nvSpPr>
            <p:spPr>
              <a:xfrm>
                <a:off x="5432147" y="3842280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5F2CE-68C1-43DC-8CCC-8D6A0904C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47" y="3842280"/>
                <a:ext cx="352597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387837-829D-6334-E6A3-71960D040130}"/>
                  </a:ext>
                </a:extLst>
              </p:cNvPr>
              <p:cNvSpPr txBox="1"/>
              <p:nvPr/>
            </p:nvSpPr>
            <p:spPr>
              <a:xfrm>
                <a:off x="5462937" y="4320694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387837-829D-6334-E6A3-71960D040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37" y="4320694"/>
                <a:ext cx="352597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BF1DF5-E483-B1EB-DDB4-EE1E33A82A53}"/>
                  </a:ext>
                </a:extLst>
              </p:cNvPr>
              <p:cNvSpPr txBox="1"/>
              <p:nvPr/>
            </p:nvSpPr>
            <p:spPr>
              <a:xfrm>
                <a:off x="3697232" y="2564607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BF1DF5-E483-B1EB-DDB4-EE1E33A8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32" y="2564607"/>
                <a:ext cx="352597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05FA05C-B801-A49A-4E0F-6161DACC4E10}"/>
                  </a:ext>
                </a:extLst>
              </p:cNvPr>
              <p:cNvSpPr txBox="1"/>
              <p:nvPr/>
            </p:nvSpPr>
            <p:spPr>
              <a:xfrm>
                <a:off x="3680566" y="4298852"/>
                <a:ext cx="4119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05FA05C-B801-A49A-4E0F-6161DACC4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566" y="4298852"/>
                <a:ext cx="41190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00F360-5E2B-B3BC-4F07-7338C58C60FB}"/>
                  </a:ext>
                </a:extLst>
              </p:cNvPr>
              <p:cNvSpPr txBox="1"/>
              <p:nvPr/>
            </p:nvSpPr>
            <p:spPr>
              <a:xfrm>
                <a:off x="878385" y="3523479"/>
                <a:ext cx="4119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00F360-5E2B-B3BC-4F07-7338C58C6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85" y="3523479"/>
                <a:ext cx="411908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6715AB-A49E-E2FC-6500-8CE434C810CE}"/>
                  </a:ext>
                </a:extLst>
              </p:cNvPr>
              <p:cNvSpPr txBox="1"/>
              <p:nvPr/>
            </p:nvSpPr>
            <p:spPr>
              <a:xfrm>
                <a:off x="1555681" y="3360531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6715AB-A49E-E2FC-6500-8CE434C81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81" y="3360531"/>
                <a:ext cx="352854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C28380-6715-296F-0F1C-661B86AD929C}"/>
                  </a:ext>
                </a:extLst>
              </p:cNvPr>
              <p:cNvSpPr txBox="1"/>
              <p:nvPr/>
            </p:nvSpPr>
            <p:spPr>
              <a:xfrm>
                <a:off x="3130542" y="4298852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C28380-6715-296F-0F1C-661B86AD9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542" y="4298852"/>
                <a:ext cx="352854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76A329-C21C-73CB-DECD-2A2C8151B1B0}"/>
                  </a:ext>
                </a:extLst>
              </p:cNvPr>
              <p:cNvSpPr txBox="1"/>
              <p:nvPr/>
            </p:nvSpPr>
            <p:spPr>
              <a:xfrm>
                <a:off x="4654349" y="2569102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76A329-C21C-73CB-DECD-2A2C8151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49" y="2569102"/>
                <a:ext cx="356123" cy="2616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FC733C-100C-0755-A71D-9B909CB4DBFD}"/>
                  </a:ext>
                </a:extLst>
              </p:cNvPr>
              <p:cNvSpPr txBox="1"/>
              <p:nvPr/>
            </p:nvSpPr>
            <p:spPr>
              <a:xfrm>
                <a:off x="4659868" y="4154449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FC733C-100C-0755-A71D-9B909CB4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868" y="4154449"/>
                <a:ext cx="356123" cy="2616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E3313-02DB-749A-0DFC-F9A67EDDF815}"/>
                  </a:ext>
                </a:extLst>
              </p:cNvPr>
              <p:cNvSpPr txBox="1"/>
              <p:nvPr/>
            </p:nvSpPr>
            <p:spPr>
              <a:xfrm>
                <a:off x="6060310" y="4307766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E3313-02DB-749A-0DFC-F9A67EDDF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310" y="4307766"/>
                <a:ext cx="356123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A7228BE-C954-4CFE-10F6-814DBE215562}"/>
                  </a:ext>
                </a:extLst>
              </p:cNvPr>
              <p:cNvSpPr txBox="1"/>
              <p:nvPr/>
            </p:nvSpPr>
            <p:spPr>
              <a:xfrm>
                <a:off x="6400134" y="3231990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A7228BE-C954-4CFE-10F6-814DBE215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134" y="3231990"/>
                <a:ext cx="356123" cy="2616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FC6CF1-80EC-CD43-BC71-FC5922EE4DC0}"/>
                  </a:ext>
                </a:extLst>
              </p:cNvPr>
              <p:cNvSpPr txBox="1"/>
              <p:nvPr/>
            </p:nvSpPr>
            <p:spPr>
              <a:xfrm>
                <a:off x="7687825" y="2623448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FC6CF1-80EC-CD43-BC71-FC5922EE4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825" y="2623448"/>
                <a:ext cx="356123" cy="2616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2D1916-B650-F813-CC20-5CB66C0B870E}"/>
                  </a:ext>
                </a:extLst>
              </p:cNvPr>
              <p:cNvSpPr txBox="1"/>
              <p:nvPr/>
            </p:nvSpPr>
            <p:spPr>
              <a:xfrm>
                <a:off x="8463867" y="4212742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2D1916-B650-F813-CC20-5CB66C0B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67" y="4212742"/>
                <a:ext cx="356123" cy="2616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D8053D-28F9-81C3-23C0-4FACE8247DA4}"/>
                  </a:ext>
                </a:extLst>
              </p:cNvPr>
              <p:cNvSpPr txBox="1"/>
              <p:nvPr/>
            </p:nvSpPr>
            <p:spPr>
              <a:xfrm>
                <a:off x="4860734" y="2758240"/>
                <a:ext cx="1143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D8053D-28F9-81C3-23C0-4FACE8247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34" y="2758240"/>
                <a:ext cx="1143262" cy="523220"/>
              </a:xfrm>
              <a:prstGeom prst="rect">
                <a:avLst/>
              </a:prstGeom>
              <a:blipFill>
                <a:blip r:embed="rId27"/>
                <a:stretch>
                  <a:fillRect t="-11628" r="-10989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354CADDD-8BFC-B601-DBB3-0B1E75196348}"/>
              </a:ext>
            </a:extLst>
          </p:cNvPr>
          <p:cNvSpPr txBox="1"/>
          <p:nvPr/>
        </p:nvSpPr>
        <p:spPr>
          <a:xfrm>
            <a:off x="713139" y="3948036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total = 16/25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C4B8E3-C948-078D-47AD-CF588F39B658}"/>
              </a:ext>
            </a:extLst>
          </p:cNvPr>
          <p:cNvSpPr/>
          <p:nvPr/>
        </p:nvSpPr>
        <p:spPr>
          <a:xfrm>
            <a:off x="3169640" y="2072153"/>
            <a:ext cx="2220760" cy="180854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7" grpId="0"/>
      <p:bldP spid="86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C0D51C-39F2-0ACA-89EC-A56A02C76F0C}"/>
              </a:ext>
            </a:extLst>
          </p:cNvPr>
          <p:cNvCxnSpPr>
            <a:cxnSpLocks/>
          </p:cNvCxnSpPr>
          <p:nvPr/>
        </p:nvCxnSpPr>
        <p:spPr>
          <a:xfrm flipH="1">
            <a:off x="2512559" y="6291393"/>
            <a:ext cx="9679441" cy="0"/>
          </a:xfrm>
          <a:prstGeom prst="straightConnector1">
            <a:avLst/>
          </a:prstGeom>
          <a:ln w="609600">
            <a:solidFill>
              <a:schemeClr val="accent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360CFB-6274-706F-592C-0AFA1F3CBD84}"/>
              </a:ext>
            </a:extLst>
          </p:cNvPr>
          <p:cNvCxnSpPr>
            <a:cxnSpLocks/>
          </p:cNvCxnSpPr>
          <p:nvPr/>
        </p:nvCxnSpPr>
        <p:spPr>
          <a:xfrm>
            <a:off x="2470765" y="600799"/>
            <a:ext cx="9739164" cy="0"/>
          </a:xfrm>
          <a:prstGeom prst="straightConnector1">
            <a:avLst/>
          </a:prstGeom>
          <a:ln w="609600">
            <a:solidFill>
              <a:schemeClr val="accent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/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0" bIns="228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/>
              <p:nvPr/>
            </p:nvSpPr>
            <p:spPr>
              <a:xfrm>
                <a:off x="629773" y="676999"/>
                <a:ext cx="12779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73" y="676999"/>
                <a:ext cx="1277914" cy="830997"/>
              </a:xfrm>
              <a:prstGeom prst="rect">
                <a:avLst/>
              </a:prstGeom>
              <a:blipFill>
                <a:blip r:embed="rId3"/>
                <a:stretch>
                  <a:fillRect l="-9804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1EAE3-F462-DF41-1BC1-65F810732E48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8621359" y="3105985"/>
            <a:ext cx="357064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/>
              <p:nvPr/>
            </p:nvSpPr>
            <p:spPr>
              <a:xfrm>
                <a:off x="9871965" y="2274987"/>
                <a:ext cx="6655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965" y="2274987"/>
                <a:ext cx="665567" cy="830997"/>
              </a:xfrm>
              <a:prstGeom prst="rect">
                <a:avLst/>
              </a:prstGeom>
              <a:blipFill>
                <a:blip r:embed="rId4"/>
                <a:stretch>
                  <a:fillRect l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A57E9763-1FD7-D899-FB71-EBEC93206F6C}"/>
              </a:ext>
            </a:extLst>
          </p:cNvPr>
          <p:cNvSpPr/>
          <p:nvPr/>
        </p:nvSpPr>
        <p:spPr>
          <a:xfrm>
            <a:off x="16394" y="15628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34">
            <a:extLst>
              <a:ext uri="{FF2B5EF4-FFF2-40B4-BE49-F238E27FC236}">
                <a16:creationId xmlns:a16="http://schemas.microsoft.com/office/drawing/2014/main" id="{0952F895-6483-5AD1-3641-9C9800A28254}"/>
              </a:ext>
            </a:extLst>
          </p:cNvPr>
          <p:cNvSpPr txBox="1">
            <a:spLocks/>
          </p:cNvSpPr>
          <p:nvPr/>
        </p:nvSpPr>
        <p:spPr>
          <a:xfrm>
            <a:off x="1882923" y="18256"/>
            <a:ext cx="10327006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Forward pass (activations)</a:t>
            </a:r>
          </a:p>
        </p:txBody>
      </p:sp>
      <p:sp>
        <p:nvSpPr>
          <p:cNvPr id="2" name="Title 34">
            <a:extLst>
              <a:ext uri="{FF2B5EF4-FFF2-40B4-BE49-F238E27FC236}">
                <a16:creationId xmlns:a16="http://schemas.microsoft.com/office/drawing/2014/main" id="{83BA8AAD-EF6B-976F-7186-D52DB15E948C}"/>
              </a:ext>
            </a:extLst>
          </p:cNvPr>
          <p:cNvSpPr txBox="1">
            <a:spLocks/>
          </p:cNvSpPr>
          <p:nvPr/>
        </p:nvSpPr>
        <p:spPr>
          <a:xfrm>
            <a:off x="1555967" y="5708850"/>
            <a:ext cx="10448893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Backward pass (gradients)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7A661-800E-0F02-5AEF-38B1B5D9F112}"/>
                  </a:ext>
                </a:extLst>
              </p:cNvPr>
              <p:cNvSpPr txBox="1"/>
              <p:nvPr/>
            </p:nvSpPr>
            <p:spPr>
              <a:xfrm>
                <a:off x="3997092" y="1238236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7A661-800E-0F02-5AEF-38B1B5D9F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092" y="1238236"/>
                <a:ext cx="960833" cy="830997"/>
              </a:xfrm>
              <a:prstGeom prst="rect">
                <a:avLst/>
              </a:prstGeom>
              <a:blipFill>
                <a:blip r:embed="rId5"/>
                <a:stretch>
                  <a:fillRect l="-259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/>
              <p:nvPr/>
            </p:nvSpPr>
            <p:spPr>
              <a:xfrm>
                <a:off x="5149025" y="2484747"/>
                <a:ext cx="3293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25" y="2484747"/>
                <a:ext cx="3293780" cy="830997"/>
              </a:xfrm>
              <a:prstGeom prst="rect">
                <a:avLst/>
              </a:prstGeom>
              <a:blipFill>
                <a:blip r:embed="rId6"/>
                <a:stretch>
                  <a:fillRect l="-3846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/>
              <p:nvPr/>
            </p:nvSpPr>
            <p:spPr>
              <a:xfrm>
                <a:off x="8685262" y="2198730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62" y="2198730"/>
                <a:ext cx="960833" cy="830997"/>
              </a:xfrm>
              <a:prstGeom prst="rect">
                <a:avLst/>
              </a:prstGeom>
              <a:blipFill>
                <a:blip r:embed="rId7"/>
                <a:stretch>
                  <a:fillRect l="-1052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90310D-852A-320C-E131-726B27CF845E}"/>
                  </a:ext>
                </a:extLst>
              </p:cNvPr>
              <p:cNvSpPr txBox="1"/>
              <p:nvPr/>
            </p:nvSpPr>
            <p:spPr>
              <a:xfrm>
                <a:off x="5589312" y="3315744"/>
                <a:ext cx="1667417" cy="13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90310D-852A-320C-E131-726B27CF8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312" y="3315744"/>
                <a:ext cx="1667417" cy="1365054"/>
              </a:xfrm>
              <a:prstGeom prst="rect">
                <a:avLst/>
              </a:prstGeom>
              <a:blipFill>
                <a:blip r:embed="rId8"/>
                <a:stretch>
                  <a:fillRect l="-75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806BEB-2A0B-5042-6EA9-BDC6A23BC0F8}"/>
                  </a:ext>
                </a:extLst>
              </p:cNvPr>
              <p:cNvSpPr txBox="1"/>
              <p:nvPr/>
            </p:nvSpPr>
            <p:spPr>
              <a:xfrm>
                <a:off x="7158828" y="3613929"/>
                <a:ext cx="4630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806BEB-2A0B-5042-6EA9-BDC6A23B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828" y="3613929"/>
                <a:ext cx="463081" cy="707886"/>
              </a:xfrm>
              <a:prstGeom prst="rect">
                <a:avLst/>
              </a:prstGeom>
              <a:blipFill>
                <a:blip r:embed="rId9"/>
                <a:stretch>
                  <a:fillRect l="-18919" r="-4594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DA2043-C00C-EE51-9FA9-19D41D68C8A0}"/>
                  </a:ext>
                </a:extLst>
              </p:cNvPr>
              <p:cNvSpPr txBox="1"/>
              <p:nvPr/>
            </p:nvSpPr>
            <p:spPr>
              <a:xfrm>
                <a:off x="473484" y="1842085"/>
                <a:ext cx="3504664" cy="136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DA2043-C00C-EE51-9FA9-19D41D68C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84" y="1842085"/>
                <a:ext cx="3504664" cy="1366271"/>
              </a:xfrm>
              <a:prstGeom prst="rect">
                <a:avLst/>
              </a:prstGeom>
              <a:blipFill>
                <a:blip r:embed="rId10"/>
                <a:stretch>
                  <a:fillRect l="-361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B20DDF-CD2E-C000-3537-916D482559B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8621359" y="3105985"/>
            <a:ext cx="3166781" cy="2921435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12F6E5-8234-F3D2-911F-A4B94F0AE533}"/>
                  </a:ext>
                </a:extLst>
              </p:cNvPr>
              <p:cNvSpPr txBox="1"/>
              <p:nvPr/>
            </p:nvSpPr>
            <p:spPr>
              <a:xfrm>
                <a:off x="11484085" y="2198730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12F6E5-8234-F3D2-911F-A4B94F0AE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085" y="2198730"/>
                <a:ext cx="960833" cy="830997"/>
              </a:xfrm>
              <a:prstGeom prst="rect">
                <a:avLst/>
              </a:prstGeom>
              <a:blipFill>
                <a:blip r:embed="rId11"/>
                <a:stretch>
                  <a:fillRect l="-3947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54CCE7-A0C1-0676-974A-690564085CAC}"/>
                  </a:ext>
                </a:extLst>
              </p:cNvPr>
              <p:cNvSpPr txBox="1"/>
              <p:nvPr/>
            </p:nvSpPr>
            <p:spPr>
              <a:xfrm>
                <a:off x="11482605" y="4877852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54CCE7-A0C1-0676-974A-69056408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605" y="4877852"/>
                <a:ext cx="960833" cy="830997"/>
              </a:xfrm>
              <a:prstGeom prst="rect">
                <a:avLst/>
              </a:prstGeom>
              <a:blipFill>
                <a:blip r:embed="rId12"/>
                <a:stretch>
                  <a:fillRect l="-5263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4D8845-D19A-E52C-DB5F-6E3A6CED0F21}"/>
                  </a:ext>
                </a:extLst>
              </p:cNvPr>
              <p:cNvSpPr txBox="1"/>
              <p:nvPr/>
            </p:nvSpPr>
            <p:spPr>
              <a:xfrm>
                <a:off x="10640297" y="3136043"/>
                <a:ext cx="1569632" cy="855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4D8845-D19A-E52C-DB5F-6E3A6CED0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297" y="3136043"/>
                <a:ext cx="1569632" cy="855875"/>
              </a:xfrm>
              <a:prstGeom prst="rect">
                <a:avLst/>
              </a:prstGeom>
              <a:blipFill>
                <a:blip r:embed="rId13"/>
                <a:stretch>
                  <a:fillRect r="-800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D020A3-C236-1508-9C12-ED9EC35CE92C}"/>
                  </a:ext>
                </a:extLst>
              </p:cNvPr>
              <p:cNvSpPr txBox="1"/>
              <p:nvPr/>
            </p:nvSpPr>
            <p:spPr>
              <a:xfrm>
                <a:off x="9252403" y="5172827"/>
                <a:ext cx="2056788" cy="854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=−6/25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D020A3-C236-1508-9C12-ED9EC35CE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403" y="5172827"/>
                <a:ext cx="2056788" cy="854593"/>
              </a:xfrm>
              <a:prstGeom prst="rect">
                <a:avLst/>
              </a:prstGeom>
              <a:blipFill>
                <a:blip r:embed="rId1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FF06AE-F603-4299-8D6C-CA6F246F4AC9}"/>
                  </a:ext>
                </a:extLst>
              </p:cNvPr>
              <p:cNvSpPr txBox="1"/>
              <p:nvPr/>
            </p:nvSpPr>
            <p:spPr>
              <a:xfrm>
                <a:off x="8185713" y="4154706"/>
                <a:ext cx="1028684" cy="854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FF06AE-F603-4299-8D6C-CA6F246F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13" y="4154706"/>
                <a:ext cx="1028684" cy="854593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1AA8E4-6498-563F-D2C8-CFE37345B267}"/>
                  </a:ext>
                </a:extLst>
              </p:cNvPr>
              <p:cNvSpPr txBox="1"/>
              <p:nvPr/>
            </p:nvSpPr>
            <p:spPr>
              <a:xfrm>
                <a:off x="9005009" y="4332152"/>
                <a:ext cx="10286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1AA8E4-6498-563F-D2C8-CFE37345B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009" y="4332152"/>
                <a:ext cx="1028685" cy="461665"/>
              </a:xfrm>
              <a:prstGeom prst="rect">
                <a:avLst/>
              </a:prstGeom>
              <a:blipFill>
                <a:blip r:embed="rId1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122DCE-43D0-3831-8C4D-0C9E97061F19}"/>
                  </a:ext>
                </a:extLst>
              </p:cNvPr>
              <p:cNvSpPr txBox="1"/>
              <p:nvPr/>
            </p:nvSpPr>
            <p:spPr>
              <a:xfrm>
                <a:off x="1378725" y="3421427"/>
                <a:ext cx="2151954" cy="1242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122DCE-43D0-3831-8C4D-0C9E97061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25" y="3421427"/>
                <a:ext cx="2151954" cy="1242520"/>
              </a:xfrm>
              <a:prstGeom prst="rect">
                <a:avLst/>
              </a:prstGeom>
              <a:blipFill>
                <a:blip r:embed="rId1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1A7401-46BE-018C-C34B-26F5EC6DF0BB}"/>
                  </a:ext>
                </a:extLst>
              </p:cNvPr>
              <p:cNvSpPr txBox="1"/>
              <p:nvPr/>
            </p:nvSpPr>
            <p:spPr>
              <a:xfrm>
                <a:off x="662016" y="3396450"/>
                <a:ext cx="658582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1A7401-46BE-018C-C34B-26F5EC6DF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16" y="3396450"/>
                <a:ext cx="658582" cy="1248803"/>
              </a:xfrm>
              <a:prstGeom prst="rect">
                <a:avLst/>
              </a:prstGeom>
              <a:blipFill>
                <a:blip r:embed="rId18"/>
                <a:stretch>
                  <a:fillRect l="-15094" r="-2641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690AB5-B39A-16C4-7C54-1B629C1B647E}"/>
              </a:ext>
            </a:extLst>
          </p:cNvPr>
          <p:cNvSpPr txBox="1"/>
          <p:nvPr/>
        </p:nvSpPr>
        <p:spPr>
          <a:xfrm>
            <a:off x="7352279" y="5198375"/>
            <a:ext cx="2056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gradient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accumulation!</a:t>
            </a:r>
          </a:p>
        </p:txBody>
      </p:sp>
    </p:spTree>
    <p:extLst>
      <p:ext uri="{BB962C8B-B14F-4D97-AF65-F5344CB8AC3E}">
        <p14:creationId xmlns:p14="http://schemas.microsoft.com/office/powerpoint/2010/main" val="35378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19" grpId="0"/>
      <p:bldP spid="28" grpId="0"/>
      <p:bldP spid="29" grpId="0"/>
      <p:bldP spid="30" grpId="0"/>
      <p:bldP spid="32" grpId="0"/>
      <p:bldP spid="33" grpId="0"/>
      <p:bldP spid="3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6959-0124-A6E1-BFF5-9D402350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2D22-F0B2-6659-B028-746828FA9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order to process the nodes in a complex graph?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6E3B3-8E2B-5E3A-9095-4B16EC5CBBE7}"/>
              </a:ext>
            </a:extLst>
          </p:cNvPr>
          <p:cNvSpPr txBox="1"/>
          <p:nvPr/>
        </p:nvSpPr>
        <p:spPr>
          <a:xfrm>
            <a:off x="1240022" y="3426593"/>
            <a:ext cx="34015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132F8-D05F-19B9-B7CB-7119E6A157B8}"/>
              </a:ext>
            </a:extLst>
          </p:cNvPr>
          <p:cNvSpPr txBox="1"/>
          <p:nvPr/>
        </p:nvSpPr>
        <p:spPr>
          <a:xfrm>
            <a:off x="2444127" y="4320694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87FBE-6489-C46C-2107-44F9B23A2792}"/>
              </a:ext>
            </a:extLst>
          </p:cNvPr>
          <p:cNvSpPr txBox="1"/>
          <p:nvPr/>
        </p:nvSpPr>
        <p:spPr>
          <a:xfrm>
            <a:off x="4015520" y="4320694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CC8C8-A89C-5283-38AA-964F2E36AAB8}"/>
              </a:ext>
            </a:extLst>
          </p:cNvPr>
          <p:cNvSpPr txBox="1"/>
          <p:nvPr/>
        </p:nvSpPr>
        <p:spPr>
          <a:xfrm>
            <a:off x="3988248" y="2596722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9B5F7-DF8D-1539-D646-010A7BC263E9}"/>
              </a:ext>
            </a:extLst>
          </p:cNvPr>
          <p:cNvSpPr txBox="1"/>
          <p:nvPr/>
        </p:nvSpPr>
        <p:spPr>
          <a:xfrm>
            <a:off x="5737435" y="4320694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86C46-D5B4-D1FA-968A-1D9E1044E7FA}"/>
              </a:ext>
            </a:extLst>
          </p:cNvPr>
          <p:cNvSpPr txBox="1"/>
          <p:nvPr/>
        </p:nvSpPr>
        <p:spPr>
          <a:xfrm>
            <a:off x="7344650" y="2601350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2264AE-9B0D-5860-FD94-813C9921C365}"/>
              </a:ext>
            </a:extLst>
          </p:cNvPr>
          <p:cNvSpPr txBox="1"/>
          <p:nvPr/>
        </p:nvSpPr>
        <p:spPr>
          <a:xfrm>
            <a:off x="6889941" y="4338895"/>
            <a:ext cx="161710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reciprocal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F886D4-DD2A-AB5D-473B-695147474FE9}"/>
              </a:ext>
            </a:extLst>
          </p:cNvPr>
          <p:cNvSpPr txBox="1"/>
          <p:nvPr/>
        </p:nvSpPr>
        <p:spPr>
          <a:xfrm>
            <a:off x="9497594" y="3426593"/>
            <a:ext cx="36420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*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FD34E7-53E3-3286-C05B-1DF71C1E501F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580180" y="3688203"/>
            <a:ext cx="863947" cy="894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2D52F0-53F7-32DF-8BCE-299A17AB9809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1580180" y="2858332"/>
            <a:ext cx="2408068" cy="829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150529-B4E0-7864-E88B-4A3F29E1CAF4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164197" y="4582304"/>
            <a:ext cx="8513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3108A4-E879-977E-2518-BB1F42C4D850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 flipV="1">
            <a:off x="4717315" y="3600927"/>
            <a:ext cx="1001845" cy="981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D29D4E-243C-8B4A-31A6-EBB7311639E4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717315" y="4582304"/>
            <a:ext cx="102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393A33-A8CC-3CAD-5F25-B1B565EA8A7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690043" y="2858332"/>
            <a:ext cx="2654607" cy="4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F263A9-420A-D294-5E15-C5F461FADE7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708853" y="2862960"/>
            <a:ext cx="1788741" cy="584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4809F3-0BC0-A61C-8C68-6EF693111367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6101638" y="4582304"/>
            <a:ext cx="788303" cy="18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D98FC6-4B38-FA01-7DFA-F1A8FD6F44D3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8507050" y="3908609"/>
            <a:ext cx="990544" cy="691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D92724-1F38-BFC8-4B65-5390110857FB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690043" y="2858332"/>
            <a:ext cx="1029117" cy="1487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EAF9C0-393B-DF0D-9D99-DC9B87D55FE7}"/>
              </a:ext>
            </a:extLst>
          </p:cNvPr>
          <p:cNvSpPr txBox="1"/>
          <p:nvPr/>
        </p:nvSpPr>
        <p:spPr>
          <a:xfrm>
            <a:off x="5719160" y="3339317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AC5913-5DC5-F819-8CAD-26B4FC1E08B9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439230" y="3099589"/>
            <a:ext cx="902685" cy="501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D9EF64E-0F43-9D6A-ABC5-AECEFDCC344B}"/>
              </a:ext>
            </a:extLst>
          </p:cNvPr>
          <p:cNvSpPr txBox="1"/>
          <p:nvPr/>
        </p:nvSpPr>
        <p:spPr>
          <a:xfrm>
            <a:off x="10996685" y="3426593"/>
            <a:ext cx="3465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3AE408-3874-4925-7DCB-F32B4E518C27}"/>
              </a:ext>
            </a:extLst>
          </p:cNvPr>
          <p:cNvCxnSpPr>
            <a:cxnSpLocks/>
            <a:stCxn id="11" idx="3"/>
            <a:endCxn id="24" idx="1"/>
          </p:cNvCxnSpPr>
          <p:nvPr/>
        </p:nvCxnSpPr>
        <p:spPr>
          <a:xfrm>
            <a:off x="9861796" y="3688203"/>
            <a:ext cx="11348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E251A1B-18A0-C3CB-37E1-30EC1F5646A4}"/>
              </a:ext>
            </a:extLst>
          </p:cNvPr>
          <p:cNvSpPr txBox="1"/>
          <p:nvPr/>
        </p:nvSpPr>
        <p:spPr>
          <a:xfrm>
            <a:off x="973606" y="2772197"/>
            <a:ext cx="72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FF807D-37C4-E25D-0D45-145BA92015CC}"/>
              </a:ext>
            </a:extLst>
          </p:cNvPr>
          <p:cNvSpPr txBox="1"/>
          <p:nvPr/>
        </p:nvSpPr>
        <p:spPr>
          <a:xfrm>
            <a:off x="2273888" y="3820327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1/2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8ED959-F8BF-2E2B-DBC3-BA7CE41AC7AE}"/>
              </a:ext>
            </a:extLst>
          </p:cNvPr>
          <p:cNvSpPr txBox="1"/>
          <p:nvPr/>
        </p:nvSpPr>
        <p:spPr>
          <a:xfrm>
            <a:off x="4005265" y="3815675"/>
            <a:ext cx="68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1/2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601A37-65F1-22B8-9E69-115B8F8BD608}"/>
              </a:ext>
            </a:extLst>
          </p:cNvPr>
          <p:cNvSpPr txBox="1"/>
          <p:nvPr/>
        </p:nvSpPr>
        <p:spPr>
          <a:xfrm>
            <a:off x="4136171" y="19963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799F29-9C03-E084-2B8B-7ACFA1DD4935}"/>
              </a:ext>
            </a:extLst>
          </p:cNvPr>
          <p:cNvSpPr txBox="1"/>
          <p:nvPr/>
        </p:nvSpPr>
        <p:spPr>
          <a:xfrm>
            <a:off x="5599872" y="3829951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5/2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8AF03B-F081-8F20-A9B7-7736B645A955}"/>
              </a:ext>
            </a:extLst>
          </p:cNvPr>
          <p:cNvSpPr txBox="1"/>
          <p:nvPr/>
        </p:nvSpPr>
        <p:spPr>
          <a:xfrm>
            <a:off x="5722857" y="2887317"/>
            <a:ext cx="80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-1/2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791769-423B-7E44-3153-7BE293CE18AE}"/>
              </a:ext>
            </a:extLst>
          </p:cNvPr>
          <p:cNvSpPr txBox="1"/>
          <p:nvPr/>
        </p:nvSpPr>
        <p:spPr>
          <a:xfrm>
            <a:off x="7105099" y="202144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52D666-F8BE-18B6-3274-CA23B9185375}"/>
              </a:ext>
            </a:extLst>
          </p:cNvPr>
          <p:cNvSpPr txBox="1"/>
          <p:nvPr/>
        </p:nvSpPr>
        <p:spPr>
          <a:xfrm>
            <a:off x="7298227" y="3837887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2/5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FF1B04-FB56-12B7-0B4B-6A507B46F54E}"/>
              </a:ext>
            </a:extLst>
          </p:cNvPr>
          <p:cNvSpPr txBox="1"/>
          <p:nvPr/>
        </p:nvSpPr>
        <p:spPr>
          <a:xfrm>
            <a:off x="9309645" y="290337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01ACEC-9A45-66CD-1DD6-444AECA5BE7B}"/>
              </a:ext>
            </a:extLst>
          </p:cNvPr>
          <p:cNvSpPr txBox="1"/>
          <p:nvPr/>
        </p:nvSpPr>
        <p:spPr>
          <a:xfrm>
            <a:off x="10811694" y="289614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DA193E7-EDDC-EE8D-7FCF-4E822C3C2E03}"/>
                  </a:ext>
                </a:extLst>
              </p:cNvPr>
              <p:cNvSpPr txBox="1"/>
              <p:nvPr/>
            </p:nvSpPr>
            <p:spPr>
              <a:xfrm>
                <a:off x="9985489" y="3688203"/>
                <a:ext cx="817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DA193E7-EDDC-EE8D-7FCF-4E822C3C2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489" y="3688203"/>
                <a:ext cx="817147" cy="523220"/>
              </a:xfrm>
              <a:prstGeom prst="rect">
                <a:avLst/>
              </a:prstGeom>
              <a:blipFill>
                <a:blip r:embed="rId2"/>
                <a:stretch>
                  <a:fillRect t="-19048" r="-1538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ECC4BF-2D12-2DAB-6BF4-1E62EA400B33}"/>
                  </a:ext>
                </a:extLst>
              </p:cNvPr>
              <p:cNvSpPr txBox="1"/>
              <p:nvPr/>
            </p:nvSpPr>
            <p:spPr>
              <a:xfrm rot="1124504">
                <a:off x="7762231" y="3072389"/>
                <a:ext cx="1265776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ECC4BF-2D12-2DAB-6BF4-1E62EA400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4504">
                <a:off x="7762231" y="3072389"/>
                <a:ext cx="1265776" cy="524118"/>
              </a:xfrm>
              <a:prstGeom prst="rect">
                <a:avLst/>
              </a:prstGeom>
              <a:blipFill>
                <a:blip r:embed="rId3"/>
                <a:stretch>
                  <a:fillRect t="-1370" r="-8257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98E9B0-C75C-EFC3-9EC0-32F596D35226}"/>
                  </a:ext>
                </a:extLst>
              </p:cNvPr>
              <p:cNvSpPr txBox="1"/>
              <p:nvPr/>
            </p:nvSpPr>
            <p:spPr>
              <a:xfrm rot="19279833">
                <a:off x="8498095" y="4239392"/>
                <a:ext cx="1221295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=3/2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98E9B0-C75C-EFC3-9EC0-32F596D35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79833">
                <a:off x="8498095" y="4239392"/>
                <a:ext cx="1221295" cy="524118"/>
              </a:xfrm>
              <a:prstGeom prst="rect">
                <a:avLst/>
              </a:prstGeom>
              <a:blipFill>
                <a:blip r:embed="rId4"/>
                <a:stretch>
                  <a:fillRect t="-12903" r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638DF3-51AF-9D85-FA61-2B0AABE18585}"/>
                  </a:ext>
                </a:extLst>
              </p:cNvPr>
              <p:cNvSpPr txBox="1"/>
              <p:nvPr/>
            </p:nvSpPr>
            <p:spPr>
              <a:xfrm>
                <a:off x="5761294" y="4787114"/>
                <a:ext cx="14366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=-6/25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638DF3-51AF-9D85-FA61-2B0AABE18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294" y="4787114"/>
                <a:ext cx="1436611" cy="523220"/>
              </a:xfrm>
              <a:prstGeom prst="rect">
                <a:avLst/>
              </a:prstGeom>
              <a:blipFill>
                <a:blip r:embed="rId5"/>
                <a:stretch>
                  <a:fillRect t="-13953" r="-8772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99B1D2C-1A51-09B1-F587-3FAD915C8873}"/>
                  </a:ext>
                </a:extLst>
              </p:cNvPr>
              <p:cNvSpPr txBox="1"/>
              <p:nvPr/>
            </p:nvSpPr>
            <p:spPr>
              <a:xfrm rot="19711095">
                <a:off x="6385714" y="3346119"/>
                <a:ext cx="1221295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99B1D2C-1A51-09B1-F587-3FAD915C8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11095">
                <a:off x="6385714" y="3346119"/>
                <a:ext cx="1221295" cy="524118"/>
              </a:xfrm>
              <a:prstGeom prst="rect">
                <a:avLst/>
              </a:prstGeom>
              <a:blipFill>
                <a:blip r:embed="rId6"/>
                <a:stretch>
                  <a:fillRect t="-12644" r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65DADC18-587F-14A3-C2EA-3B277A8F6BDB}"/>
              </a:ext>
            </a:extLst>
          </p:cNvPr>
          <p:cNvSpPr txBox="1"/>
          <p:nvPr/>
        </p:nvSpPr>
        <p:spPr>
          <a:xfrm>
            <a:off x="4739060" y="4531900"/>
            <a:ext cx="98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-6/25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3B368-7CA3-9AB3-2611-E684F1300318}"/>
              </a:ext>
            </a:extLst>
          </p:cNvPr>
          <p:cNvSpPr txBox="1"/>
          <p:nvPr/>
        </p:nvSpPr>
        <p:spPr>
          <a:xfrm rot="3287014">
            <a:off x="4440135" y="322245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-6/25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3FB5CF-8EAA-DC8D-6BBC-4532308DB77A}"/>
              </a:ext>
            </a:extLst>
          </p:cNvPr>
          <p:cNvSpPr txBox="1"/>
          <p:nvPr/>
        </p:nvSpPr>
        <p:spPr>
          <a:xfrm>
            <a:off x="2555530" y="3231990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8/25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22C902-15FA-30C0-30A3-10B465AFB9FC}"/>
              </a:ext>
            </a:extLst>
          </p:cNvPr>
          <p:cNvSpPr txBox="1"/>
          <p:nvPr/>
        </p:nvSpPr>
        <p:spPr>
          <a:xfrm>
            <a:off x="3705929" y="3150655"/>
            <a:ext cx="856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total = 4/25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F62178-4324-EC9D-AC1A-8371E92617B4}"/>
                  </a:ext>
                </a:extLst>
              </p:cNvPr>
              <p:cNvSpPr txBox="1"/>
              <p:nvPr/>
            </p:nvSpPr>
            <p:spPr>
              <a:xfrm>
                <a:off x="9054414" y="3069497"/>
                <a:ext cx="2087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F62178-4324-EC9D-AC1A-8371E9261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414" y="3069497"/>
                <a:ext cx="208756" cy="261610"/>
              </a:xfrm>
              <a:prstGeom prst="rect">
                <a:avLst/>
              </a:prstGeom>
              <a:blipFill>
                <a:blip r:embed="rId7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5F5D9D-8B64-F3AC-7296-5774A48E51CB}"/>
                  </a:ext>
                </a:extLst>
              </p:cNvPr>
              <p:cNvSpPr txBox="1"/>
              <p:nvPr/>
            </p:nvSpPr>
            <p:spPr>
              <a:xfrm>
                <a:off x="9105738" y="3813782"/>
                <a:ext cx="170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5F5D9D-8B64-F3AC-7296-5774A48E5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738" y="3813782"/>
                <a:ext cx="170426" cy="261610"/>
              </a:xfrm>
              <a:prstGeom prst="rect">
                <a:avLst/>
              </a:prstGeom>
              <a:blipFill>
                <a:blip r:embed="rId8"/>
                <a:stretch>
                  <a:fillRect l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FA45F3D-21CE-785F-8B96-4589E3287523}"/>
                  </a:ext>
                </a:extLst>
              </p:cNvPr>
              <p:cNvSpPr txBox="1"/>
              <p:nvPr/>
            </p:nvSpPr>
            <p:spPr>
              <a:xfrm>
                <a:off x="7019956" y="2572407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FA45F3D-21CE-785F-8B96-4589E3287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56" y="2572407"/>
                <a:ext cx="352597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A97009-6207-B16C-73D0-CB1596B0A8C0}"/>
                  </a:ext>
                </a:extLst>
              </p:cNvPr>
              <p:cNvSpPr txBox="1"/>
              <p:nvPr/>
            </p:nvSpPr>
            <p:spPr>
              <a:xfrm>
                <a:off x="7019955" y="2891156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A97009-6207-B16C-73D0-CB1596B0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55" y="2891156"/>
                <a:ext cx="352597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CFEF987-E108-8A8F-2BED-805586FAD135}"/>
                  </a:ext>
                </a:extLst>
              </p:cNvPr>
              <p:cNvSpPr txBox="1"/>
              <p:nvPr/>
            </p:nvSpPr>
            <p:spPr>
              <a:xfrm>
                <a:off x="6565189" y="4319128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CFEF987-E108-8A8F-2BED-805586FAD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89" y="4319128"/>
                <a:ext cx="352597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347FB2-DAB6-6AE2-F60B-7C26B9CAEF6C}"/>
                  </a:ext>
                </a:extLst>
              </p:cNvPr>
              <p:cNvSpPr txBox="1"/>
              <p:nvPr/>
            </p:nvSpPr>
            <p:spPr>
              <a:xfrm>
                <a:off x="5445197" y="3348823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347FB2-DAB6-6AE2-F60B-7C26B9CA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97" y="3348823"/>
                <a:ext cx="352597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E53E77-357B-1A5B-45F3-EA35672548D9}"/>
                  </a:ext>
                </a:extLst>
              </p:cNvPr>
              <p:cNvSpPr txBox="1"/>
              <p:nvPr/>
            </p:nvSpPr>
            <p:spPr>
              <a:xfrm>
                <a:off x="5432147" y="3842280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E53E77-357B-1A5B-45F3-EA3567254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47" y="3842280"/>
                <a:ext cx="352597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A4F16A-9728-7744-3694-F99163DE0815}"/>
                  </a:ext>
                </a:extLst>
              </p:cNvPr>
              <p:cNvSpPr txBox="1"/>
              <p:nvPr/>
            </p:nvSpPr>
            <p:spPr>
              <a:xfrm>
                <a:off x="5462937" y="4320694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A4F16A-9728-7744-3694-F99163DE0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37" y="4320694"/>
                <a:ext cx="352597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A725EE-3AEB-0390-8AA6-324970112B8A}"/>
                  </a:ext>
                </a:extLst>
              </p:cNvPr>
              <p:cNvSpPr txBox="1"/>
              <p:nvPr/>
            </p:nvSpPr>
            <p:spPr>
              <a:xfrm>
                <a:off x="3697232" y="2564607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A725EE-3AEB-0390-8AA6-324970112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32" y="2564607"/>
                <a:ext cx="352597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7E8057-86AA-6743-54D1-20DB6662BC86}"/>
                  </a:ext>
                </a:extLst>
              </p:cNvPr>
              <p:cNvSpPr txBox="1"/>
              <p:nvPr/>
            </p:nvSpPr>
            <p:spPr>
              <a:xfrm>
                <a:off x="3680566" y="4298852"/>
                <a:ext cx="4119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7E8057-86AA-6743-54D1-20DB6662B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566" y="4298852"/>
                <a:ext cx="411908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C442A3D-7985-7343-021D-A66FF5D5F57D}"/>
                  </a:ext>
                </a:extLst>
              </p:cNvPr>
              <p:cNvSpPr txBox="1"/>
              <p:nvPr/>
            </p:nvSpPr>
            <p:spPr>
              <a:xfrm>
                <a:off x="878385" y="3523479"/>
                <a:ext cx="4119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C442A3D-7985-7343-021D-A66FF5D5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85" y="3523479"/>
                <a:ext cx="41190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A97B9A-B2FD-35E5-BAA7-ECC2971C8F5D}"/>
                  </a:ext>
                </a:extLst>
              </p:cNvPr>
              <p:cNvSpPr txBox="1"/>
              <p:nvPr/>
            </p:nvSpPr>
            <p:spPr>
              <a:xfrm>
                <a:off x="1555681" y="3360531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A97B9A-B2FD-35E5-BAA7-ECC2971C8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81" y="3360531"/>
                <a:ext cx="352854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2B09CE6-E61A-5DB8-5E99-89E7B61C4EAD}"/>
                  </a:ext>
                </a:extLst>
              </p:cNvPr>
              <p:cNvSpPr txBox="1"/>
              <p:nvPr/>
            </p:nvSpPr>
            <p:spPr>
              <a:xfrm>
                <a:off x="3130542" y="4298852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2B09CE6-E61A-5DB8-5E99-89E7B61C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542" y="4298852"/>
                <a:ext cx="352854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820AF2-8C86-4A71-AEC5-59EA80A24EB3}"/>
                  </a:ext>
                </a:extLst>
              </p:cNvPr>
              <p:cNvSpPr txBox="1"/>
              <p:nvPr/>
            </p:nvSpPr>
            <p:spPr>
              <a:xfrm>
                <a:off x="4654349" y="2569102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820AF2-8C86-4A71-AEC5-59EA80A24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49" y="2569102"/>
                <a:ext cx="35612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B9AEB3A-2B51-9F8F-7DDF-8C06BE95D36E}"/>
                  </a:ext>
                </a:extLst>
              </p:cNvPr>
              <p:cNvSpPr txBox="1"/>
              <p:nvPr/>
            </p:nvSpPr>
            <p:spPr>
              <a:xfrm>
                <a:off x="4659868" y="4154449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B9AEB3A-2B51-9F8F-7DDF-8C06BE95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868" y="4154449"/>
                <a:ext cx="356123" cy="2616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68CC74F-4119-1FF6-C974-91E0A82E2FD5}"/>
                  </a:ext>
                </a:extLst>
              </p:cNvPr>
              <p:cNvSpPr txBox="1"/>
              <p:nvPr/>
            </p:nvSpPr>
            <p:spPr>
              <a:xfrm>
                <a:off x="6060310" y="4307766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68CC74F-4119-1FF6-C974-91E0A82E2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310" y="4307766"/>
                <a:ext cx="356123" cy="2616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FA607F9-4039-38A4-D048-2F4A491B1624}"/>
                  </a:ext>
                </a:extLst>
              </p:cNvPr>
              <p:cNvSpPr txBox="1"/>
              <p:nvPr/>
            </p:nvSpPr>
            <p:spPr>
              <a:xfrm>
                <a:off x="6400134" y="3231990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FA607F9-4039-38A4-D048-2F4A491B1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134" y="3231990"/>
                <a:ext cx="356123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758E8E-000F-EC31-0BD9-DB60C3610452}"/>
                  </a:ext>
                </a:extLst>
              </p:cNvPr>
              <p:cNvSpPr txBox="1"/>
              <p:nvPr/>
            </p:nvSpPr>
            <p:spPr>
              <a:xfrm>
                <a:off x="7687825" y="2623448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758E8E-000F-EC31-0BD9-DB60C361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825" y="2623448"/>
                <a:ext cx="356123" cy="2616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1D5FAC-EC26-D539-BB7A-3A9FC9A5CE33}"/>
                  </a:ext>
                </a:extLst>
              </p:cNvPr>
              <p:cNvSpPr txBox="1"/>
              <p:nvPr/>
            </p:nvSpPr>
            <p:spPr>
              <a:xfrm>
                <a:off x="8463867" y="4212742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1D5FAC-EC26-D539-BB7A-3A9FC9A5C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67" y="4212742"/>
                <a:ext cx="356123" cy="2616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42BDA89-FB29-1DAD-3CC9-94E6EEF191F7}"/>
                  </a:ext>
                </a:extLst>
              </p:cNvPr>
              <p:cNvSpPr txBox="1"/>
              <p:nvPr/>
            </p:nvSpPr>
            <p:spPr>
              <a:xfrm>
                <a:off x="4860734" y="2758240"/>
                <a:ext cx="1143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42BDA89-FB29-1DAD-3CC9-94E6EEF1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34" y="2758240"/>
                <a:ext cx="1143262" cy="523220"/>
              </a:xfrm>
              <a:prstGeom prst="rect">
                <a:avLst/>
              </a:prstGeom>
              <a:blipFill>
                <a:blip r:embed="rId26"/>
                <a:stretch>
                  <a:fillRect t="-11628" r="-10989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D95F3A79-7913-033B-0E6E-59FE17DDC5C4}"/>
              </a:ext>
            </a:extLst>
          </p:cNvPr>
          <p:cNvSpPr txBox="1"/>
          <p:nvPr/>
        </p:nvSpPr>
        <p:spPr>
          <a:xfrm>
            <a:off x="713139" y="3948036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total = 16/25</a:t>
            </a:r>
          </a:p>
        </p:txBody>
      </p:sp>
    </p:spTree>
    <p:extLst>
      <p:ext uri="{BB962C8B-B14F-4D97-AF65-F5344CB8AC3E}">
        <p14:creationId xmlns:p14="http://schemas.microsoft.com/office/powerpoint/2010/main" val="97558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DADF-4D5A-706F-2ABF-06705645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019B46-FD05-E305-C590-960E250FB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practice some differentiation.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mean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019B46-FD05-E305-C590-960E250FB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44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1430-1B3A-89D7-195F-9B8F3309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Wolfram Alpha’s Symbolic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CB163-7A87-5C80-CCD4-F4204D9CA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;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mean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CB163-7A87-5C80-CCD4-F4204D9CA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56C429F-5531-E985-1FD8-EF557DD6A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026" y="3429000"/>
            <a:ext cx="6381890" cy="25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E031-8016-91B6-0848-AA23B744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Forward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mean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Evaluate on: a = 0.6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ED32C9-4580-1310-D157-4F86BE525DD6}"/>
              </a:ext>
            </a:extLst>
          </p:cNvPr>
          <p:cNvSpPr txBox="1"/>
          <p:nvPr/>
        </p:nvSpPr>
        <p:spPr>
          <a:xfrm>
            <a:off x="1232007" y="3426593"/>
            <a:ext cx="3561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E0954-0762-F0E2-CFD8-019E9F4D6A17}"/>
              </a:ext>
            </a:extLst>
          </p:cNvPr>
          <p:cNvSpPr txBox="1"/>
          <p:nvPr/>
        </p:nvSpPr>
        <p:spPr>
          <a:xfrm>
            <a:off x="3504280" y="3423783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E516-BD57-92D7-4E4A-0AC0147EC89F}"/>
              </a:ext>
            </a:extLst>
          </p:cNvPr>
          <p:cNvSpPr txBox="1"/>
          <p:nvPr/>
        </p:nvSpPr>
        <p:spPr>
          <a:xfrm>
            <a:off x="4618157" y="3423783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2C3659-573F-4554-D1A9-A309C7847F34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 flipV="1">
            <a:off x="1588195" y="3685393"/>
            <a:ext cx="356188" cy="2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5539A4-4C47-385E-CD08-30A1C5F4D4CC}"/>
              </a:ext>
            </a:extLst>
          </p:cNvPr>
          <p:cNvSpPr txBox="1"/>
          <p:nvPr/>
        </p:nvSpPr>
        <p:spPr>
          <a:xfrm>
            <a:off x="1944383" y="3423783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183F2-E42F-A9BA-37BE-90BB7326115F}"/>
              </a:ext>
            </a:extLst>
          </p:cNvPr>
          <p:cNvCxnSpPr>
            <a:cxnSpLocks/>
          </p:cNvCxnSpPr>
          <p:nvPr/>
        </p:nvCxnSpPr>
        <p:spPr>
          <a:xfrm>
            <a:off x="3118167" y="3685393"/>
            <a:ext cx="3938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D2454B-01AC-0848-AA5B-05EFB6FD6F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24350" y="3685393"/>
            <a:ext cx="3938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885DA9-8AD2-0F50-A6E5-27040F77A07F}"/>
              </a:ext>
            </a:extLst>
          </p:cNvPr>
          <p:cNvSpPr txBox="1"/>
          <p:nvPr/>
        </p:nvSpPr>
        <p:spPr>
          <a:xfrm>
            <a:off x="5970952" y="2661783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F423C-41AC-DF05-5D51-74C36AB72C44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 flipV="1">
            <a:off x="5319952" y="2923393"/>
            <a:ext cx="6510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D235A7-9252-4957-8BBE-DFFF656992FE}"/>
              </a:ext>
            </a:extLst>
          </p:cNvPr>
          <p:cNvCxnSpPr>
            <a:cxnSpLocks/>
            <a:stCxn id="6" idx="3"/>
            <a:endCxn id="25" idx="1"/>
          </p:cNvCxnSpPr>
          <p:nvPr/>
        </p:nvCxnSpPr>
        <p:spPr>
          <a:xfrm>
            <a:off x="5319952" y="3685393"/>
            <a:ext cx="25271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D3B4704-CFC8-B291-B409-1F5DCDB64B05}"/>
              </a:ext>
            </a:extLst>
          </p:cNvPr>
          <p:cNvSpPr txBox="1"/>
          <p:nvPr/>
        </p:nvSpPr>
        <p:spPr>
          <a:xfrm>
            <a:off x="7847127" y="3423783"/>
            <a:ext cx="1010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mean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21D199-3ECF-95F6-DACA-98A71EFE902C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>
          <a:xfrm>
            <a:off x="7144736" y="2923393"/>
            <a:ext cx="702391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F14C36-2B39-10F8-ACF9-0409DE8C9927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8857340" y="3685393"/>
            <a:ext cx="7023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45E8E1C-9E31-FD98-62AC-47754261A6DF}"/>
              </a:ext>
            </a:extLst>
          </p:cNvPr>
          <p:cNvSpPr txBox="1"/>
          <p:nvPr/>
        </p:nvSpPr>
        <p:spPr>
          <a:xfrm>
            <a:off x="9564904" y="3423783"/>
            <a:ext cx="2936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0C595-FE89-4669-3C5C-631F5CF5AC2A}"/>
              </a:ext>
            </a:extLst>
          </p:cNvPr>
          <p:cNvSpPr txBox="1"/>
          <p:nvPr/>
        </p:nvSpPr>
        <p:spPr>
          <a:xfrm>
            <a:off x="1012880" y="2772568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A936FB-92D8-1244-6A42-EA7DCEE80E24}"/>
              </a:ext>
            </a:extLst>
          </p:cNvPr>
          <p:cNvSpPr txBox="1"/>
          <p:nvPr/>
        </p:nvSpPr>
        <p:spPr>
          <a:xfrm>
            <a:off x="2119143" y="2772568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1D67B-8EA7-28FA-6B85-38BF73E222AE}"/>
              </a:ext>
            </a:extLst>
          </p:cNvPr>
          <p:cNvSpPr txBox="1"/>
          <p:nvPr/>
        </p:nvSpPr>
        <p:spPr>
          <a:xfrm>
            <a:off x="3405044" y="2769758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-0.36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943F4C-1B84-185B-6D78-35B873067F8F}"/>
              </a:ext>
            </a:extLst>
          </p:cNvPr>
          <p:cNvSpPr txBox="1"/>
          <p:nvPr/>
        </p:nvSpPr>
        <p:spPr>
          <a:xfrm>
            <a:off x="4463823" y="2769758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0.698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3C392-B830-4DB2-71B3-800381F25E6C}"/>
              </a:ext>
            </a:extLst>
          </p:cNvPr>
          <p:cNvSpPr txBox="1"/>
          <p:nvPr/>
        </p:nvSpPr>
        <p:spPr>
          <a:xfrm>
            <a:off x="6062290" y="2138563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0.487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E15088-4B1E-E038-C0EF-224FFE99F5F4}"/>
              </a:ext>
            </a:extLst>
          </p:cNvPr>
          <p:cNvSpPr txBox="1"/>
          <p:nvPr/>
        </p:nvSpPr>
        <p:spPr>
          <a:xfrm>
            <a:off x="7850333" y="2769758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54A630-1546-16E4-7DF0-26C1595B3480}"/>
              </a:ext>
            </a:extLst>
          </p:cNvPr>
          <p:cNvSpPr txBox="1"/>
          <p:nvPr/>
        </p:nvSpPr>
        <p:spPr>
          <a:xfrm>
            <a:off x="9475187" y="2764541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</p:spTree>
    <p:extLst>
      <p:ext uri="{BB962C8B-B14F-4D97-AF65-F5344CB8AC3E}">
        <p14:creationId xmlns:p14="http://schemas.microsoft.com/office/powerpoint/2010/main" val="117617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E031-8016-91B6-0848-AA23B744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Forward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mean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Evaluate on: a = 0.6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  <a:blipFill>
                <a:blip r:embed="rId2"/>
                <a:stretch>
                  <a:fillRect l="-1206" t="-543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ED32C9-4580-1310-D157-4F86BE525DD6}"/>
              </a:ext>
            </a:extLst>
          </p:cNvPr>
          <p:cNvSpPr txBox="1"/>
          <p:nvPr/>
        </p:nvSpPr>
        <p:spPr>
          <a:xfrm>
            <a:off x="539516" y="4587442"/>
            <a:ext cx="3561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E0954-0762-F0E2-CFD8-019E9F4D6A17}"/>
              </a:ext>
            </a:extLst>
          </p:cNvPr>
          <p:cNvSpPr txBox="1"/>
          <p:nvPr/>
        </p:nvSpPr>
        <p:spPr>
          <a:xfrm>
            <a:off x="3513199" y="4587442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E516-BD57-92D7-4E4A-0AC0147EC89F}"/>
              </a:ext>
            </a:extLst>
          </p:cNvPr>
          <p:cNvSpPr txBox="1"/>
          <p:nvPr/>
        </p:nvSpPr>
        <p:spPr>
          <a:xfrm>
            <a:off x="4929006" y="4595469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2C3659-573F-4554-D1A9-A309C7847F34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895704" y="4849052"/>
            <a:ext cx="703964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5539A4-4C47-385E-CD08-30A1C5F4D4CC}"/>
              </a:ext>
            </a:extLst>
          </p:cNvPr>
          <p:cNvSpPr txBox="1"/>
          <p:nvPr/>
        </p:nvSpPr>
        <p:spPr>
          <a:xfrm>
            <a:off x="1599668" y="4595154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183F2-E42F-A9BA-37BE-90BB7326115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773452" y="4849052"/>
            <a:ext cx="747441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D2454B-01AC-0848-AA5B-05EFB6FD6F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33269" y="4849052"/>
            <a:ext cx="695737" cy="8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885DA9-8AD2-0F50-A6E5-27040F77A07F}"/>
              </a:ext>
            </a:extLst>
          </p:cNvPr>
          <p:cNvSpPr txBox="1"/>
          <p:nvPr/>
        </p:nvSpPr>
        <p:spPr>
          <a:xfrm>
            <a:off x="6859351" y="2997237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F423C-41AC-DF05-5D51-74C36AB72C44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624743" y="3258847"/>
            <a:ext cx="1234608" cy="1319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D235A7-9252-4957-8BBE-DFFF656992FE}"/>
              </a:ext>
            </a:extLst>
          </p:cNvPr>
          <p:cNvCxnSpPr>
            <a:cxnSpLocks/>
            <a:stCxn id="6" idx="3"/>
            <a:endCxn id="25" idx="1"/>
          </p:cNvCxnSpPr>
          <p:nvPr/>
        </p:nvCxnSpPr>
        <p:spPr>
          <a:xfrm flipV="1">
            <a:off x="5630801" y="4851862"/>
            <a:ext cx="3685595" cy="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D3B4704-CFC8-B291-B409-1F5DCDB64B05}"/>
              </a:ext>
            </a:extLst>
          </p:cNvPr>
          <p:cNvSpPr txBox="1"/>
          <p:nvPr/>
        </p:nvSpPr>
        <p:spPr>
          <a:xfrm>
            <a:off x="9316396" y="4590252"/>
            <a:ext cx="1010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mean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21D199-3ECF-95F6-DACA-98A71EFE902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033135" y="3258847"/>
            <a:ext cx="1283261" cy="1336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F14C36-2B39-10F8-ACF9-0409DE8C9927}"/>
              </a:ext>
            </a:extLst>
          </p:cNvPr>
          <p:cNvCxnSpPr>
            <a:cxnSpLocks/>
            <a:stCxn id="25" idx="3"/>
            <a:endCxn id="35" idx="1"/>
          </p:cNvCxnSpPr>
          <p:nvPr/>
        </p:nvCxnSpPr>
        <p:spPr>
          <a:xfrm flipV="1">
            <a:off x="10326609" y="4840424"/>
            <a:ext cx="948101" cy="11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45E8E1C-9E31-FD98-62AC-47754261A6DF}"/>
              </a:ext>
            </a:extLst>
          </p:cNvPr>
          <p:cNvSpPr txBox="1"/>
          <p:nvPr/>
        </p:nvSpPr>
        <p:spPr>
          <a:xfrm>
            <a:off x="11274710" y="4578814"/>
            <a:ext cx="2936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0C595-FE89-4669-3C5C-631F5CF5AC2A}"/>
              </a:ext>
            </a:extLst>
          </p:cNvPr>
          <p:cNvSpPr txBox="1"/>
          <p:nvPr/>
        </p:nvSpPr>
        <p:spPr>
          <a:xfrm>
            <a:off x="320389" y="393341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A936FB-92D8-1244-6A42-EA7DCEE80E24}"/>
              </a:ext>
            </a:extLst>
          </p:cNvPr>
          <p:cNvSpPr txBox="1"/>
          <p:nvPr/>
        </p:nvSpPr>
        <p:spPr>
          <a:xfrm>
            <a:off x="1774428" y="394393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1D67B-8EA7-28FA-6B85-38BF73E222AE}"/>
              </a:ext>
            </a:extLst>
          </p:cNvPr>
          <p:cNvSpPr txBox="1"/>
          <p:nvPr/>
        </p:nvSpPr>
        <p:spPr>
          <a:xfrm>
            <a:off x="3413963" y="3933417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-0.36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943F4C-1B84-185B-6D78-35B873067F8F}"/>
              </a:ext>
            </a:extLst>
          </p:cNvPr>
          <p:cNvSpPr txBox="1"/>
          <p:nvPr/>
        </p:nvSpPr>
        <p:spPr>
          <a:xfrm>
            <a:off x="4776400" y="3488685"/>
            <a:ext cx="1007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p=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0.698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3C392-B830-4DB2-71B3-800381F25E6C}"/>
              </a:ext>
            </a:extLst>
          </p:cNvPr>
          <p:cNvSpPr txBox="1"/>
          <p:nvPr/>
        </p:nvSpPr>
        <p:spPr>
          <a:xfrm>
            <a:off x="6950689" y="247401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0.487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E15088-4B1E-E038-C0EF-224FFE99F5F4}"/>
              </a:ext>
            </a:extLst>
          </p:cNvPr>
          <p:cNvSpPr txBox="1"/>
          <p:nvPr/>
        </p:nvSpPr>
        <p:spPr>
          <a:xfrm>
            <a:off x="9319602" y="393622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54A630-1546-16E4-7DF0-26C1595B3480}"/>
              </a:ext>
            </a:extLst>
          </p:cNvPr>
          <p:cNvSpPr txBox="1"/>
          <p:nvPr/>
        </p:nvSpPr>
        <p:spPr>
          <a:xfrm>
            <a:off x="11184993" y="3919572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/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/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/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/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/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/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/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/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/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/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/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/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/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4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E031-8016-91B6-0848-AA23B744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Backward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mean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Evaluate on: a = 0.6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  <a:blipFill>
                <a:blip r:embed="rId2"/>
                <a:stretch>
                  <a:fillRect l="-1206" t="-543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ED32C9-4580-1310-D157-4F86BE525DD6}"/>
              </a:ext>
            </a:extLst>
          </p:cNvPr>
          <p:cNvSpPr txBox="1"/>
          <p:nvPr/>
        </p:nvSpPr>
        <p:spPr>
          <a:xfrm>
            <a:off x="539516" y="4587442"/>
            <a:ext cx="3561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E0954-0762-F0E2-CFD8-019E9F4D6A17}"/>
              </a:ext>
            </a:extLst>
          </p:cNvPr>
          <p:cNvSpPr txBox="1"/>
          <p:nvPr/>
        </p:nvSpPr>
        <p:spPr>
          <a:xfrm>
            <a:off x="3513199" y="4587442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E516-BD57-92D7-4E4A-0AC0147EC89F}"/>
              </a:ext>
            </a:extLst>
          </p:cNvPr>
          <p:cNvSpPr txBox="1"/>
          <p:nvPr/>
        </p:nvSpPr>
        <p:spPr>
          <a:xfrm>
            <a:off x="4929006" y="4595469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2C3659-573F-4554-D1A9-A309C7847F34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895704" y="4849052"/>
            <a:ext cx="703964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5539A4-4C47-385E-CD08-30A1C5F4D4CC}"/>
              </a:ext>
            </a:extLst>
          </p:cNvPr>
          <p:cNvSpPr txBox="1"/>
          <p:nvPr/>
        </p:nvSpPr>
        <p:spPr>
          <a:xfrm>
            <a:off x="1599668" y="4595154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183F2-E42F-A9BA-37BE-90BB7326115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773452" y="4849052"/>
            <a:ext cx="747441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D2454B-01AC-0848-AA5B-05EFB6FD6F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33269" y="4849052"/>
            <a:ext cx="695737" cy="8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885DA9-8AD2-0F50-A6E5-27040F77A07F}"/>
              </a:ext>
            </a:extLst>
          </p:cNvPr>
          <p:cNvSpPr txBox="1"/>
          <p:nvPr/>
        </p:nvSpPr>
        <p:spPr>
          <a:xfrm>
            <a:off x="6859351" y="2997237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F423C-41AC-DF05-5D51-74C36AB72C44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624743" y="3258847"/>
            <a:ext cx="1234608" cy="1319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D235A7-9252-4957-8BBE-DFFF656992FE}"/>
              </a:ext>
            </a:extLst>
          </p:cNvPr>
          <p:cNvCxnSpPr>
            <a:cxnSpLocks/>
            <a:stCxn id="6" idx="3"/>
            <a:endCxn id="25" idx="1"/>
          </p:cNvCxnSpPr>
          <p:nvPr/>
        </p:nvCxnSpPr>
        <p:spPr>
          <a:xfrm flipV="1">
            <a:off x="5630801" y="4851862"/>
            <a:ext cx="3685595" cy="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D3B4704-CFC8-B291-B409-1F5DCDB64B05}"/>
              </a:ext>
            </a:extLst>
          </p:cNvPr>
          <p:cNvSpPr txBox="1"/>
          <p:nvPr/>
        </p:nvSpPr>
        <p:spPr>
          <a:xfrm>
            <a:off x="9316396" y="4590252"/>
            <a:ext cx="1010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mean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21D199-3ECF-95F6-DACA-98A71EFE902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033135" y="3258847"/>
            <a:ext cx="1283261" cy="1336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F14C36-2B39-10F8-ACF9-0409DE8C9927}"/>
              </a:ext>
            </a:extLst>
          </p:cNvPr>
          <p:cNvCxnSpPr>
            <a:cxnSpLocks/>
            <a:stCxn id="25" idx="3"/>
            <a:endCxn id="35" idx="1"/>
          </p:cNvCxnSpPr>
          <p:nvPr/>
        </p:nvCxnSpPr>
        <p:spPr>
          <a:xfrm flipV="1">
            <a:off x="10326609" y="4840424"/>
            <a:ext cx="948101" cy="11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45E8E1C-9E31-FD98-62AC-47754261A6DF}"/>
              </a:ext>
            </a:extLst>
          </p:cNvPr>
          <p:cNvSpPr txBox="1"/>
          <p:nvPr/>
        </p:nvSpPr>
        <p:spPr>
          <a:xfrm>
            <a:off x="11274710" y="4578814"/>
            <a:ext cx="2936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0C595-FE89-4669-3C5C-631F5CF5AC2A}"/>
              </a:ext>
            </a:extLst>
          </p:cNvPr>
          <p:cNvSpPr txBox="1"/>
          <p:nvPr/>
        </p:nvSpPr>
        <p:spPr>
          <a:xfrm>
            <a:off x="320389" y="393341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A936FB-92D8-1244-6A42-EA7DCEE80E24}"/>
              </a:ext>
            </a:extLst>
          </p:cNvPr>
          <p:cNvSpPr txBox="1"/>
          <p:nvPr/>
        </p:nvSpPr>
        <p:spPr>
          <a:xfrm>
            <a:off x="1774428" y="394393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1D67B-8EA7-28FA-6B85-38BF73E222AE}"/>
              </a:ext>
            </a:extLst>
          </p:cNvPr>
          <p:cNvSpPr txBox="1"/>
          <p:nvPr/>
        </p:nvSpPr>
        <p:spPr>
          <a:xfrm>
            <a:off x="3413963" y="3933417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-0.36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943F4C-1B84-185B-6D78-35B873067F8F}"/>
              </a:ext>
            </a:extLst>
          </p:cNvPr>
          <p:cNvSpPr txBox="1"/>
          <p:nvPr/>
        </p:nvSpPr>
        <p:spPr>
          <a:xfrm>
            <a:off x="4776400" y="3488685"/>
            <a:ext cx="1007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p=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0.698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3C392-B830-4DB2-71B3-800381F25E6C}"/>
              </a:ext>
            </a:extLst>
          </p:cNvPr>
          <p:cNvSpPr txBox="1"/>
          <p:nvPr/>
        </p:nvSpPr>
        <p:spPr>
          <a:xfrm>
            <a:off x="6950689" y="247401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0.487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E15088-4B1E-E038-C0EF-224FFE99F5F4}"/>
              </a:ext>
            </a:extLst>
          </p:cNvPr>
          <p:cNvSpPr txBox="1"/>
          <p:nvPr/>
        </p:nvSpPr>
        <p:spPr>
          <a:xfrm>
            <a:off x="9319602" y="393622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54A630-1546-16E4-7DF0-26C1595B3480}"/>
              </a:ext>
            </a:extLst>
          </p:cNvPr>
          <p:cNvSpPr txBox="1"/>
          <p:nvPr/>
        </p:nvSpPr>
        <p:spPr>
          <a:xfrm>
            <a:off x="11184993" y="3919572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004BD-BAE7-4F27-439F-08BE7E52D9AE}"/>
                  </a:ext>
                </a:extLst>
              </p:cNvPr>
              <p:cNvSpPr txBox="1"/>
              <p:nvPr/>
            </p:nvSpPr>
            <p:spPr>
              <a:xfrm>
                <a:off x="10406645" y="4856764"/>
                <a:ext cx="817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004BD-BAE7-4F27-439F-08BE7E52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645" y="4856764"/>
                <a:ext cx="817147" cy="523220"/>
              </a:xfrm>
              <a:prstGeom prst="rect">
                <a:avLst/>
              </a:prstGeom>
              <a:blipFill>
                <a:blip r:embed="rId3"/>
                <a:stretch>
                  <a:fillRect t="-19048" r="-1538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CE096F-C7E7-6A81-9D06-37C8A593E803}"/>
                  </a:ext>
                </a:extLst>
              </p:cNvPr>
              <p:cNvSpPr txBox="1"/>
              <p:nvPr/>
            </p:nvSpPr>
            <p:spPr>
              <a:xfrm rot="2827467">
                <a:off x="7776666" y="3747750"/>
                <a:ext cx="1036053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CE096F-C7E7-6A81-9D06-37C8A593E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27467">
                <a:off x="7776666" y="3747750"/>
                <a:ext cx="1036053" cy="664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/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/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/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/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/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/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/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/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/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/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/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/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/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49ABC0-8FB2-7427-F25C-80DD1D9E2974}"/>
                  </a:ext>
                </a:extLst>
              </p:cNvPr>
              <p:cNvSpPr txBox="1"/>
              <p:nvPr/>
            </p:nvSpPr>
            <p:spPr>
              <a:xfrm>
                <a:off x="6882811" y="4856764"/>
                <a:ext cx="1036053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49ABC0-8FB2-7427-F25C-80DD1D9E2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11" y="4856764"/>
                <a:ext cx="1036053" cy="664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CD99E-5543-E84B-52C3-18A21C49F656}"/>
                  </a:ext>
                </a:extLst>
              </p:cNvPr>
              <p:cNvSpPr txBox="1"/>
              <p:nvPr/>
            </p:nvSpPr>
            <p:spPr>
              <a:xfrm rot="18772335">
                <a:off x="5747741" y="3768635"/>
                <a:ext cx="1468864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0.698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CD99E-5543-E84B-52C3-18A21C49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72335">
                <a:off x="5747741" y="3768635"/>
                <a:ext cx="1468864" cy="664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C5E2CA-9245-1323-FD0A-A08D59FA8C65}"/>
                  </a:ext>
                </a:extLst>
              </p:cNvPr>
              <p:cNvSpPr txBox="1"/>
              <p:nvPr/>
            </p:nvSpPr>
            <p:spPr>
              <a:xfrm>
                <a:off x="4053601" y="4968997"/>
                <a:ext cx="1035861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0.836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C5E2CA-9245-1323-FD0A-A08D59FA8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01" y="4968997"/>
                <a:ext cx="1035861" cy="94295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ED280-A9F2-9EAD-B6E0-FB326348D541}"/>
                  </a:ext>
                </a:extLst>
              </p:cNvPr>
              <p:cNvSpPr txBox="1"/>
              <p:nvPr/>
            </p:nvSpPr>
            <p:spPr>
              <a:xfrm>
                <a:off x="2537490" y="4974098"/>
                <a:ext cx="1208985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−0.836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ED280-A9F2-9EAD-B6E0-FB326348D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490" y="4974098"/>
                <a:ext cx="1208985" cy="9429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ADC10E-6118-7FC8-C7FA-7E475FAF394D}"/>
                  </a:ext>
                </a:extLst>
              </p:cNvPr>
              <p:cNvSpPr txBox="1"/>
              <p:nvPr/>
            </p:nvSpPr>
            <p:spPr>
              <a:xfrm>
                <a:off x="656407" y="4947355"/>
                <a:ext cx="1208985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−1.003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ADC10E-6118-7FC8-C7FA-7E475FAF3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7" y="4947355"/>
                <a:ext cx="1208985" cy="9429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6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52" grpId="0"/>
      <p:bldP spid="53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E031-8016-91B6-0848-AA23B744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Backward</a:t>
            </a:r>
            <a:r>
              <a:rPr lang="en-US" dirty="0"/>
              <a:t> (step 1)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mean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Evaluate on: a = 0.6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  <a:blipFill>
                <a:blip r:embed="rId2"/>
                <a:stretch>
                  <a:fillRect l="-1206" t="-543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ED32C9-4580-1310-D157-4F86BE525DD6}"/>
              </a:ext>
            </a:extLst>
          </p:cNvPr>
          <p:cNvSpPr txBox="1"/>
          <p:nvPr/>
        </p:nvSpPr>
        <p:spPr>
          <a:xfrm>
            <a:off x="539516" y="4587442"/>
            <a:ext cx="3561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E0954-0762-F0E2-CFD8-019E9F4D6A17}"/>
              </a:ext>
            </a:extLst>
          </p:cNvPr>
          <p:cNvSpPr txBox="1"/>
          <p:nvPr/>
        </p:nvSpPr>
        <p:spPr>
          <a:xfrm>
            <a:off x="3513199" y="4587442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E516-BD57-92D7-4E4A-0AC0147EC89F}"/>
              </a:ext>
            </a:extLst>
          </p:cNvPr>
          <p:cNvSpPr txBox="1"/>
          <p:nvPr/>
        </p:nvSpPr>
        <p:spPr>
          <a:xfrm>
            <a:off x="4929006" y="4595469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2C3659-573F-4554-D1A9-A309C7847F34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895704" y="4849052"/>
            <a:ext cx="703964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5539A4-4C47-385E-CD08-30A1C5F4D4CC}"/>
              </a:ext>
            </a:extLst>
          </p:cNvPr>
          <p:cNvSpPr txBox="1"/>
          <p:nvPr/>
        </p:nvSpPr>
        <p:spPr>
          <a:xfrm>
            <a:off x="1599668" y="4595154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183F2-E42F-A9BA-37BE-90BB7326115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773452" y="4849052"/>
            <a:ext cx="747441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D2454B-01AC-0848-AA5B-05EFB6FD6F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33269" y="4849052"/>
            <a:ext cx="695737" cy="8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885DA9-8AD2-0F50-A6E5-27040F77A07F}"/>
              </a:ext>
            </a:extLst>
          </p:cNvPr>
          <p:cNvSpPr txBox="1"/>
          <p:nvPr/>
        </p:nvSpPr>
        <p:spPr>
          <a:xfrm>
            <a:off x="6859351" y="2997237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F423C-41AC-DF05-5D51-74C36AB72C44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624743" y="3258847"/>
            <a:ext cx="1234608" cy="1319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D235A7-9252-4957-8BBE-DFFF656992FE}"/>
              </a:ext>
            </a:extLst>
          </p:cNvPr>
          <p:cNvCxnSpPr>
            <a:cxnSpLocks/>
            <a:stCxn id="6" idx="3"/>
            <a:endCxn id="25" idx="1"/>
          </p:cNvCxnSpPr>
          <p:nvPr/>
        </p:nvCxnSpPr>
        <p:spPr>
          <a:xfrm flipV="1">
            <a:off x="5630801" y="4851862"/>
            <a:ext cx="3685595" cy="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D3B4704-CFC8-B291-B409-1F5DCDB64B05}"/>
              </a:ext>
            </a:extLst>
          </p:cNvPr>
          <p:cNvSpPr txBox="1"/>
          <p:nvPr/>
        </p:nvSpPr>
        <p:spPr>
          <a:xfrm>
            <a:off x="9316396" y="4590252"/>
            <a:ext cx="1010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mean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21D199-3ECF-95F6-DACA-98A71EFE902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033135" y="3258847"/>
            <a:ext cx="1283261" cy="1336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F14C36-2B39-10F8-ACF9-0409DE8C9927}"/>
              </a:ext>
            </a:extLst>
          </p:cNvPr>
          <p:cNvCxnSpPr>
            <a:cxnSpLocks/>
            <a:stCxn id="25" idx="3"/>
            <a:endCxn id="35" idx="1"/>
          </p:cNvCxnSpPr>
          <p:nvPr/>
        </p:nvCxnSpPr>
        <p:spPr>
          <a:xfrm flipV="1">
            <a:off x="10326609" y="4840424"/>
            <a:ext cx="948101" cy="11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45E8E1C-9E31-FD98-62AC-47754261A6DF}"/>
              </a:ext>
            </a:extLst>
          </p:cNvPr>
          <p:cNvSpPr txBox="1"/>
          <p:nvPr/>
        </p:nvSpPr>
        <p:spPr>
          <a:xfrm>
            <a:off x="11274710" y="4578814"/>
            <a:ext cx="2936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0C595-FE89-4669-3C5C-631F5CF5AC2A}"/>
              </a:ext>
            </a:extLst>
          </p:cNvPr>
          <p:cNvSpPr txBox="1"/>
          <p:nvPr/>
        </p:nvSpPr>
        <p:spPr>
          <a:xfrm>
            <a:off x="320389" y="393341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A936FB-92D8-1244-6A42-EA7DCEE80E24}"/>
              </a:ext>
            </a:extLst>
          </p:cNvPr>
          <p:cNvSpPr txBox="1"/>
          <p:nvPr/>
        </p:nvSpPr>
        <p:spPr>
          <a:xfrm>
            <a:off x="1774428" y="394393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1D67B-8EA7-28FA-6B85-38BF73E222AE}"/>
              </a:ext>
            </a:extLst>
          </p:cNvPr>
          <p:cNvSpPr txBox="1"/>
          <p:nvPr/>
        </p:nvSpPr>
        <p:spPr>
          <a:xfrm>
            <a:off x="3413963" y="3933417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-0.36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943F4C-1B84-185B-6D78-35B873067F8F}"/>
              </a:ext>
            </a:extLst>
          </p:cNvPr>
          <p:cNvSpPr txBox="1"/>
          <p:nvPr/>
        </p:nvSpPr>
        <p:spPr>
          <a:xfrm>
            <a:off x="4776400" y="3488685"/>
            <a:ext cx="1007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p=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0.698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3C392-B830-4DB2-71B3-800381F25E6C}"/>
              </a:ext>
            </a:extLst>
          </p:cNvPr>
          <p:cNvSpPr txBox="1"/>
          <p:nvPr/>
        </p:nvSpPr>
        <p:spPr>
          <a:xfrm>
            <a:off x="6950689" y="247401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0.487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E15088-4B1E-E038-C0EF-224FFE99F5F4}"/>
              </a:ext>
            </a:extLst>
          </p:cNvPr>
          <p:cNvSpPr txBox="1"/>
          <p:nvPr/>
        </p:nvSpPr>
        <p:spPr>
          <a:xfrm>
            <a:off x="9319602" y="393622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54A630-1546-16E4-7DF0-26C1595B3480}"/>
              </a:ext>
            </a:extLst>
          </p:cNvPr>
          <p:cNvSpPr txBox="1"/>
          <p:nvPr/>
        </p:nvSpPr>
        <p:spPr>
          <a:xfrm>
            <a:off x="11184993" y="3919572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004BD-BAE7-4F27-439F-08BE7E52D9AE}"/>
                  </a:ext>
                </a:extLst>
              </p:cNvPr>
              <p:cNvSpPr txBox="1"/>
              <p:nvPr/>
            </p:nvSpPr>
            <p:spPr>
              <a:xfrm>
                <a:off x="10406645" y="4856764"/>
                <a:ext cx="817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004BD-BAE7-4F27-439F-08BE7E52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645" y="4856764"/>
                <a:ext cx="817147" cy="523220"/>
              </a:xfrm>
              <a:prstGeom prst="rect">
                <a:avLst/>
              </a:prstGeom>
              <a:blipFill>
                <a:blip r:embed="rId3"/>
                <a:stretch>
                  <a:fillRect t="-19048" r="-1538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CE096F-C7E7-6A81-9D06-37C8A593E803}"/>
                  </a:ext>
                </a:extLst>
              </p:cNvPr>
              <p:cNvSpPr txBox="1"/>
              <p:nvPr/>
            </p:nvSpPr>
            <p:spPr>
              <a:xfrm rot="2827467">
                <a:off x="7776666" y="3747750"/>
                <a:ext cx="1036053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CE096F-C7E7-6A81-9D06-37C8A593E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27467">
                <a:off x="7776666" y="3747750"/>
                <a:ext cx="1036053" cy="664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/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/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/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/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/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/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/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/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/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/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/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/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/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49ABC0-8FB2-7427-F25C-80DD1D9E2974}"/>
                  </a:ext>
                </a:extLst>
              </p:cNvPr>
              <p:cNvSpPr txBox="1"/>
              <p:nvPr/>
            </p:nvSpPr>
            <p:spPr>
              <a:xfrm>
                <a:off x="6882811" y="4856764"/>
                <a:ext cx="1036053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49ABC0-8FB2-7427-F25C-80DD1D9E2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11" y="4856764"/>
                <a:ext cx="1036053" cy="664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CD99E-5543-E84B-52C3-18A21C49F656}"/>
                  </a:ext>
                </a:extLst>
              </p:cNvPr>
              <p:cNvSpPr txBox="1"/>
              <p:nvPr/>
            </p:nvSpPr>
            <p:spPr>
              <a:xfrm rot="18772335">
                <a:off x="5747741" y="3768635"/>
                <a:ext cx="1468864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0.698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CD99E-5543-E84B-52C3-18A21C49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72335">
                <a:off x="5747741" y="3768635"/>
                <a:ext cx="1468864" cy="664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C5E2CA-9245-1323-FD0A-A08D59FA8C65}"/>
                  </a:ext>
                </a:extLst>
              </p:cNvPr>
              <p:cNvSpPr txBox="1"/>
              <p:nvPr/>
            </p:nvSpPr>
            <p:spPr>
              <a:xfrm>
                <a:off x="4053601" y="4968997"/>
                <a:ext cx="1035861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0.836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C5E2CA-9245-1323-FD0A-A08D59FA8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01" y="4968997"/>
                <a:ext cx="1035861" cy="94295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ED280-A9F2-9EAD-B6E0-FB326348D541}"/>
                  </a:ext>
                </a:extLst>
              </p:cNvPr>
              <p:cNvSpPr txBox="1"/>
              <p:nvPr/>
            </p:nvSpPr>
            <p:spPr>
              <a:xfrm>
                <a:off x="2537490" y="4974098"/>
                <a:ext cx="1208985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−0.836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ED280-A9F2-9EAD-B6E0-FB326348D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490" y="4974098"/>
                <a:ext cx="1208985" cy="9429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ADC10E-6118-7FC8-C7FA-7E475FAF394D}"/>
                  </a:ext>
                </a:extLst>
              </p:cNvPr>
              <p:cNvSpPr txBox="1"/>
              <p:nvPr/>
            </p:nvSpPr>
            <p:spPr>
              <a:xfrm>
                <a:off x="656407" y="4947355"/>
                <a:ext cx="1208985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−1.003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ADC10E-6118-7FC8-C7FA-7E475FAF3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7" y="4947355"/>
                <a:ext cx="1208985" cy="9429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92774B8-52D1-E520-41B4-1138F1F9048B}"/>
              </a:ext>
            </a:extLst>
          </p:cNvPr>
          <p:cNvSpPr/>
          <p:nvPr/>
        </p:nvSpPr>
        <p:spPr>
          <a:xfrm>
            <a:off x="8362861" y="3799575"/>
            <a:ext cx="2822131" cy="211237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C0D51C-39F2-0ACA-89EC-A56A02C76F0C}"/>
              </a:ext>
            </a:extLst>
          </p:cNvPr>
          <p:cNvCxnSpPr>
            <a:cxnSpLocks/>
          </p:cNvCxnSpPr>
          <p:nvPr/>
        </p:nvCxnSpPr>
        <p:spPr>
          <a:xfrm flipH="1">
            <a:off x="2512559" y="6291393"/>
            <a:ext cx="9679441" cy="0"/>
          </a:xfrm>
          <a:prstGeom prst="straightConnector1">
            <a:avLst/>
          </a:prstGeom>
          <a:ln w="609600">
            <a:solidFill>
              <a:schemeClr val="accent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360CFB-6274-706F-592C-0AFA1F3CBD84}"/>
              </a:ext>
            </a:extLst>
          </p:cNvPr>
          <p:cNvCxnSpPr>
            <a:cxnSpLocks/>
          </p:cNvCxnSpPr>
          <p:nvPr/>
        </p:nvCxnSpPr>
        <p:spPr>
          <a:xfrm>
            <a:off x="2470765" y="600799"/>
            <a:ext cx="9739164" cy="0"/>
          </a:xfrm>
          <a:prstGeom prst="straightConnector1">
            <a:avLst/>
          </a:prstGeom>
          <a:ln w="609600">
            <a:solidFill>
              <a:schemeClr val="accent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/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0" bIns="228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/>
              <p:nvPr/>
            </p:nvSpPr>
            <p:spPr>
              <a:xfrm>
                <a:off x="360469" y="676999"/>
                <a:ext cx="18165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0.487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69" y="676999"/>
                <a:ext cx="1816523" cy="830997"/>
              </a:xfrm>
              <a:prstGeom prst="rect">
                <a:avLst/>
              </a:prstGeom>
              <a:blipFill>
                <a:blip r:embed="rId3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/>
              <p:nvPr/>
            </p:nvSpPr>
            <p:spPr>
              <a:xfrm>
                <a:off x="356400" y="3768700"/>
                <a:ext cx="18165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0.698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0" y="3768700"/>
                <a:ext cx="1816523" cy="830997"/>
              </a:xfrm>
              <a:prstGeom prst="rect">
                <a:avLst/>
              </a:prstGeom>
              <a:blipFill>
                <a:blip r:embed="rId4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1EAE3-F462-DF41-1BC1-65F810732E48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8621358" y="3105986"/>
            <a:ext cx="30103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/>
              <p:nvPr/>
            </p:nvSpPr>
            <p:spPr>
              <a:xfrm>
                <a:off x="9822912" y="2198730"/>
                <a:ext cx="18165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0.592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912" y="2198730"/>
                <a:ext cx="1816523" cy="830997"/>
              </a:xfrm>
              <a:prstGeom prst="rect">
                <a:avLst/>
              </a:prstGeom>
              <a:blipFill>
                <a:blip r:embed="rId5"/>
                <a:stretch>
                  <a:fillRect l="-555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A57E9763-1FD7-D899-FB71-EBEC93206F6C}"/>
              </a:ext>
            </a:extLst>
          </p:cNvPr>
          <p:cNvSpPr/>
          <p:nvPr/>
        </p:nvSpPr>
        <p:spPr>
          <a:xfrm>
            <a:off x="16394" y="15628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45837E2-5EC3-AFF2-33D1-996B144A1BF2}"/>
              </a:ext>
            </a:extLst>
          </p:cNvPr>
          <p:cNvSpPr/>
          <p:nvPr/>
        </p:nvSpPr>
        <p:spPr>
          <a:xfrm flipV="1">
            <a:off x="0" y="35313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34">
            <a:extLst>
              <a:ext uri="{FF2B5EF4-FFF2-40B4-BE49-F238E27FC236}">
                <a16:creationId xmlns:a16="http://schemas.microsoft.com/office/drawing/2014/main" id="{0952F895-6483-5AD1-3641-9C9800A28254}"/>
              </a:ext>
            </a:extLst>
          </p:cNvPr>
          <p:cNvSpPr txBox="1">
            <a:spLocks/>
          </p:cNvSpPr>
          <p:nvPr/>
        </p:nvSpPr>
        <p:spPr>
          <a:xfrm>
            <a:off x="1882923" y="18256"/>
            <a:ext cx="10327006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Forward pass (activations)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34">
            <a:extLst>
              <a:ext uri="{FF2B5EF4-FFF2-40B4-BE49-F238E27FC236}">
                <a16:creationId xmlns:a16="http://schemas.microsoft.com/office/drawing/2014/main" id="{83BA8AAD-EF6B-976F-7186-D52DB15E948C}"/>
              </a:ext>
            </a:extLst>
          </p:cNvPr>
          <p:cNvSpPr txBox="1">
            <a:spLocks/>
          </p:cNvSpPr>
          <p:nvPr/>
        </p:nvSpPr>
        <p:spPr>
          <a:xfrm>
            <a:off x="1555967" y="5708850"/>
            <a:ext cx="10448893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Backward pass (gradients)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7A661-800E-0F02-5AEF-38B1B5D9F112}"/>
                  </a:ext>
                </a:extLst>
              </p:cNvPr>
              <p:cNvSpPr txBox="1"/>
              <p:nvPr/>
            </p:nvSpPr>
            <p:spPr>
              <a:xfrm>
                <a:off x="3997092" y="1238236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7A661-800E-0F02-5AEF-38B1B5D9F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092" y="1238236"/>
                <a:ext cx="960833" cy="830997"/>
              </a:xfrm>
              <a:prstGeom prst="rect">
                <a:avLst/>
              </a:prstGeom>
              <a:blipFill>
                <a:blip r:embed="rId6"/>
                <a:stretch>
                  <a:fillRect l="-3896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6E1352-CE51-3C6C-F398-7CA1E57CFDD1}"/>
                  </a:ext>
                </a:extLst>
              </p:cNvPr>
              <p:cNvSpPr txBox="1"/>
              <p:nvPr/>
            </p:nvSpPr>
            <p:spPr>
              <a:xfrm>
                <a:off x="3980698" y="2783413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6E1352-CE51-3C6C-F398-7CA1E57CF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698" y="2783413"/>
                <a:ext cx="960833" cy="830997"/>
              </a:xfrm>
              <a:prstGeom prst="rect">
                <a:avLst/>
              </a:prstGeom>
              <a:blipFill>
                <a:blip r:embed="rId7"/>
                <a:stretch>
                  <a:fillRect l="-389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/>
              <p:nvPr/>
            </p:nvSpPr>
            <p:spPr>
              <a:xfrm>
                <a:off x="5035062" y="2484292"/>
                <a:ext cx="3467448" cy="142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62" y="2484292"/>
                <a:ext cx="3467448" cy="1429237"/>
              </a:xfrm>
              <a:prstGeom prst="rect">
                <a:avLst/>
              </a:prstGeom>
              <a:blipFill>
                <a:blip r:embed="rId8"/>
                <a:stretch>
                  <a:fillRect l="-4380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/>
              <p:nvPr/>
            </p:nvSpPr>
            <p:spPr>
              <a:xfrm>
                <a:off x="8596041" y="2199599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041" y="2199599"/>
                <a:ext cx="960833" cy="830997"/>
              </a:xfrm>
              <a:prstGeom prst="rect">
                <a:avLst/>
              </a:prstGeom>
              <a:blipFill>
                <a:blip r:embed="rId9"/>
                <a:stretch>
                  <a:fillRect l="-519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9A9EB0-6980-4A3E-B9E2-452FA99DDF38}"/>
                  </a:ext>
                </a:extLst>
              </p:cNvPr>
              <p:cNvSpPr txBox="1"/>
              <p:nvPr/>
            </p:nvSpPr>
            <p:spPr>
              <a:xfrm>
                <a:off x="2000941" y="1617132"/>
                <a:ext cx="583814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9A9EB0-6980-4A3E-B9E2-452FA99DD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41" y="1617132"/>
                <a:ext cx="583814" cy="1244828"/>
              </a:xfrm>
              <a:prstGeom prst="rect">
                <a:avLst/>
              </a:prstGeom>
              <a:blipFill>
                <a:blip r:embed="rId10"/>
                <a:stretch>
                  <a:fillRect l="-1276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4526E-39A7-670B-C528-9446D9AC9AE7}"/>
                  </a:ext>
                </a:extLst>
              </p:cNvPr>
              <p:cNvSpPr txBox="1"/>
              <p:nvPr/>
            </p:nvSpPr>
            <p:spPr>
              <a:xfrm>
                <a:off x="606521" y="1653734"/>
                <a:ext cx="1435842" cy="1251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4526E-39A7-670B-C528-9446D9AC9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21" y="1653734"/>
                <a:ext cx="1435842" cy="1251112"/>
              </a:xfrm>
              <a:prstGeom prst="rect">
                <a:avLst/>
              </a:prstGeom>
              <a:blipFill>
                <a:blip r:embed="rId11"/>
                <a:stretch>
                  <a:fillRect l="-3509" r="-19298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F5FC5C-F4B4-79AB-5E06-63694D313A84}"/>
                  </a:ext>
                </a:extLst>
              </p:cNvPr>
              <p:cNvSpPr txBox="1"/>
              <p:nvPr/>
            </p:nvSpPr>
            <p:spPr>
              <a:xfrm>
                <a:off x="530790" y="4996698"/>
                <a:ext cx="1713561" cy="1251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F5FC5C-F4B4-79AB-5E06-63694D31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90" y="4996698"/>
                <a:ext cx="1713561" cy="1251112"/>
              </a:xfrm>
              <a:prstGeom prst="rect">
                <a:avLst/>
              </a:prstGeom>
              <a:blipFill>
                <a:blip r:embed="rId12"/>
                <a:stretch>
                  <a:fillRect r="-808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CAE795-8441-C32E-8F77-8ACAB66EDF59}"/>
                  </a:ext>
                </a:extLst>
              </p:cNvPr>
              <p:cNvSpPr txBox="1"/>
              <p:nvPr/>
            </p:nvSpPr>
            <p:spPr>
              <a:xfrm>
                <a:off x="2049328" y="4936173"/>
                <a:ext cx="583814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CAE795-8441-C32E-8F77-8ACAB66ED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28" y="4936173"/>
                <a:ext cx="583814" cy="1244828"/>
              </a:xfrm>
              <a:prstGeom prst="rect">
                <a:avLst/>
              </a:prstGeom>
              <a:blipFill>
                <a:blip r:embed="rId13"/>
                <a:stretch>
                  <a:fillRect l="-1276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  <p:bldP spid="19" grpId="0"/>
      <p:bldP spid="2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84DF-372F-8A5A-FCD0-FB474CAB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to Know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5324-98EA-AF9D-9B6C-821DDF1E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McCoullough</a:t>
            </a:r>
            <a:r>
              <a:rPr lang="en-US" b="1" dirty="0"/>
              <a:t>-Pitts</a:t>
            </a:r>
            <a:r>
              <a:rPr lang="en-US" dirty="0"/>
              <a:t> neuron model (weighted sum then nonlinearity)</a:t>
            </a:r>
          </a:p>
          <a:p>
            <a:r>
              <a:rPr lang="en-US" b="1" dirty="0"/>
              <a:t>Binary logic</a:t>
            </a:r>
            <a:r>
              <a:rPr lang="en-US" dirty="0"/>
              <a:t> neural networks</a:t>
            </a:r>
          </a:p>
          <a:p>
            <a:r>
              <a:rPr lang="en-US" b="1" dirty="0"/>
              <a:t>Universal computations</a:t>
            </a:r>
            <a:r>
              <a:rPr lang="en-US" dirty="0"/>
              <a:t> (two+ layers and nonlinearities are needed)</a:t>
            </a:r>
          </a:p>
          <a:p>
            <a:r>
              <a:rPr lang="en-US" b="1" dirty="0"/>
              <a:t>Gradient descent</a:t>
            </a:r>
          </a:p>
          <a:p>
            <a:r>
              <a:rPr lang="en-US" b="1" dirty="0"/>
              <a:t>Modular machine learning</a:t>
            </a:r>
            <a:r>
              <a:rPr lang="en-US" dirty="0"/>
              <a:t>: </a:t>
            </a:r>
            <a:r>
              <a:rPr lang="en-US" dirty="0" err="1"/>
              <a:t>Pytorch</a:t>
            </a:r>
            <a:r>
              <a:rPr lang="en-US" dirty="0"/>
              <a:t> tensors, </a:t>
            </a:r>
            <a:r>
              <a:rPr lang="en-US" dirty="0" err="1"/>
              <a:t>autograd</a:t>
            </a:r>
            <a:r>
              <a:rPr lang="en-US" dirty="0"/>
              <a:t>, and modules</a:t>
            </a:r>
          </a:p>
          <a:p>
            <a:r>
              <a:rPr lang="en-US" b="1" dirty="0"/>
              <a:t>Losses</a:t>
            </a:r>
            <a:r>
              <a:rPr lang="en-US" dirty="0"/>
              <a:t>: what makes a good/bad loss; MSE, L1, and cross-entropy loss</a:t>
            </a:r>
          </a:p>
          <a:p>
            <a:r>
              <a:rPr lang="en-US" b="1" dirty="0"/>
              <a:t>The backpropagation algorithm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4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E031-8016-91B6-0848-AA23B744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Backward</a:t>
            </a:r>
            <a:r>
              <a:rPr lang="en-US" dirty="0"/>
              <a:t> (step 2)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mean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Evaluate on: a = 0.6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  <a:blipFill>
                <a:blip r:embed="rId2"/>
                <a:stretch>
                  <a:fillRect l="-1206" t="-543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ED32C9-4580-1310-D157-4F86BE525DD6}"/>
              </a:ext>
            </a:extLst>
          </p:cNvPr>
          <p:cNvSpPr txBox="1"/>
          <p:nvPr/>
        </p:nvSpPr>
        <p:spPr>
          <a:xfrm>
            <a:off x="539516" y="4587442"/>
            <a:ext cx="3561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E0954-0762-F0E2-CFD8-019E9F4D6A17}"/>
              </a:ext>
            </a:extLst>
          </p:cNvPr>
          <p:cNvSpPr txBox="1"/>
          <p:nvPr/>
        </p:nvSpPr>
        <p:spPr>
          <a:xfrm>
            <a:off x="3513199" y="4587442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E516-BD57-92D7-4E4A-0AC0147EC89F}"/>
              </a:ext>
            </a:extLst>
          </p:cNvPr>
          <p:cNvSpPr txBox="1"/>
          <p:nvPr/>
        </p:nvSpPr>
        <p:spPr>
          <a:xfrm>
            <a:off x="4929006" y="4595469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2C3659-573F-4554-D1A9-A309C7847F34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895704" y="4849052"/>
            <a:ext cx="703964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5539A4-4C47-385E-CD08-30A1C5F4D4CC}"/>
              </a:ext>
            </a:extLst>
          </p:cNvPr>
          <p:cNvSpPr txBox="1"/>
          <p:nvPr/>
        </p:nvSpPr>
        <p:spPr>
          <a:xfrm>
            <a:off x="1599668" y="4595154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183F2-E42F-A9BA-37BE-90BB7326115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773452" y="4849052"/>
            <a:ext cx="747441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D2454B-01AC-0848-AA5B-05EFB6FD6F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33269" y="4849052"/>
            <a:ext cx="695737" cy="8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885DA9-8AD2-0F50-A6E5-27040F77A07F}"/>
              </a:ext>
            </a:extLst>
          </p:cNvPr>
          <p:cNvSpPr txBox="1"/>
          <p:nvPr/>
        </p:nvSpPr>
        <p:spPr>
          <a:xfrm>
            <a:off x="6859351" y="2997237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F423C-41AC-DF05-5D51-74C36AB72C44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624743" y="3258847"/>
            <a:ext cx="1234608" cy="1319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D235A7-9252-4957-8BBE-DFFF656992FE}"/>
              </a:ext>
            </a:extLst>
          </p:cNvPr>
          <p:cNvCxnSpPr>
            <a:cxnSpLocks/>
            <a:stCxn id="6" idx="3"/>
            <a:endCxn id="25" idx="1"/>
          </p:cNvCxnSpPr>
          <p:nvPr/>
        </p:nvCxnSpPr>
        <p:spPr>
          <a:xfrm flipV="1">
            <a:off x="5630801" y="4851862"/>
            <a:ext cx="3685595" cy="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D3B4704-CFC8-B291-B409-1F5DCDB64B05}"/>
              </a:ext>
            </a:extLst>
          </p:cNvPr>
          <p:cNvSpPr txBox="1"/>
          <p:nvPr/>
        </p:nvSpPr>
        <p:spPr>
          <a:xfrm>
            <a:off x="9316396" y="4590252"/>
            <a:ext cx="1010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mean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21D199-3ECF-95F6-DACA-98A71EFE902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033135" y="3258847"/>
            <a:ext cx="1283261" cy="1336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F14C36-2B39-10F8-ACF9-0409DE8C9927}"/>
              </a:ext>
            </a:extLst>
          </p:cNvPr>
          <p:cNvCxnSpPr>
            <a:cxnSpLocks/>
            <a:stCxn id="25" idx="3"/>
            <a:endCxn id="35" idx="1"/>
          </p:cNvCxnSpPr>
          <p:nvPr/>
        </p:nvCxnSpPr>
        <p:spPr>
          <a:xfrm flipV="1">
            <a:off x="10326609" y="4840424"/>
            <a:ext cx="948101" cy="11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45E8E1C-9E31-FD98-62AC-47754261A6DF}"/>
              </a:ext>
            </a:extLst>
          </p:cNvPr>
          <p:cNvSpPr txBox="1"/>
          <p:nvPr/>
        </p:nvSpPr>
        <p:spPr>
          <a:xfrm>
            <a:off x="11274710" y="4578814"/>
            <a:ext cx="2936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0C595-FE89-4669-3C5C-631F5CF5AC2A}"/>
              </a:ext>
            </a:extLst>
          </p:cNvPr>
          <p:cNvSpPr txBox="1"/>
          <p:nvPr/>
        </p:nvSpPr>
        <p:spPr>
          <a:xfrm>
            <a:off x="320389" y="393341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A936FB-92D8-1244-6A42-EA7DCEE80E24}"/>
              </a:ext>
            </a:extLst>
          </p:cNvPr>
          <p:cNvSpPr txBox="1"/>
          <p:nvPr/>
        </p:nvSpPr>
        <p:spPr>
          <a:xfrm>
            <a:off x="1774428" y="394393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1D67B-8EA7-28FA-6B85-38BF73E222AE}"/>
              </a:ext>
            </a:extLst>
          </p:cNvPr>
          <p:cNvSpPr txBox="1"/>
          <p:nvPr/>
        </p:nvSpPr>
        <p:spPr>
          <a:xfrm>
            <a:off x="3413963" y="3933417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-0.36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943F4C-1B84-185B-6D78-35B873067F8F}"/>
              </a:ext>
            </a:extLst>
          </p:cNvPr>
          <p:cNvSpPr txBox="1"/>
          <p:nvPr/>
        </p:nvSpPr>
        <p:spPr>
          <a:xfrm>
            <a:off x="4776400" y="3488685"/>
            <a:ext cx="1007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p=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0.698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3C392-B830-4DB2-71B3-800381F25E6C}"/>
              </a:ext>
            </a:extLst>
          </p:cNvPr>
          <p:cNvSpPr txBox="1"/>
          <p:nvPr/>
        </p:nvSpPr>
        <p:spPr>
          <a:xfrm>
            <a:off x="6950689" y="247401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0.487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E15088-4B1E-E038-C0EF-224FFE99F5F4}"/>
              </a:ext>
            </a:extLst>
          </p:cNvPr>
          <p:cNvSpPr txBox="1"/>
          <p:nvPr/>
        </p:nvSpPr>
        <p:spPr>
          <a:xfrm>
            <a:off x="9319602" y="393622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54A630-1546-16E4-7DF0-26C1595B3480}"/>
              </a:ext>
            </a:extLst>
          </p:cNvPr>
          <p:cNvSpPr txBox="1"/>
          <p:nvPr/>
        </p:nvSpPr>
        <p:spPr>
          <a:xfrm>
            <a:off x="11184993" y="3919572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004BD-BAE7-4F27-439F-08BE7E52D9AE}"/>
                  </a:ext>
                </a:extLst>
              </p:cNvPr>
              <p:cNvSpPr txBox="1"/>
              <p:nvPr/>
            </p:nvSpPr>
            <p:spPr>
              <a:xfrm>
                <a:off x="10406645" y="4856764"/>
                <a:ext cx="817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004BD-BAE7-4F27-439F-08BE7E52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645" y="4856764"/>
                <a:ext cx="817147" cy="523220"/>
              </a:xfrm>
              <a:prstGeom prst="rect">
                <a:avLst/>
              </a:prstGeom>
              <a:blipFill>
                <a:blip r:embed="rId3"/>
                <a:stretch>
                  <a:fillRect t="-19048" r="-1538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CE096F-C7E7-6A81-9D06-37C8A593E803}"/>
                  </a:ext>
                </a:extLst>
              </p:cNvPr>
              <p:cNvSpPr txBox="1"/>
              <p:nvPr/>
            </p:nvSpPr>
            <p:spPr>
              <a:xfrm rot="2827467">
                <a:off x="7776666" y="3747750"/>
                <a:ext cx="1036053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CE096F-C7E7-6A81-9D06-37C8A593E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27467">
                <a:off x="7776666" y="3747750"/>
                <a:ext cx="1036053" cy="664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/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/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/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/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/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/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/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/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/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/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/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/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/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49ABC0-8FB2-7427-F25C-80DD1D9E2974}"/>
                  </a:ext>
                </a:extLst>
              </p:cNvPr>
              <p:cNvSpPr txBox="1"/>
              <p:nvPr/>
            </p:nvSpPr>
            <p:spPr>
              <a:xfrm>
                <a:off x="6882811" y="4856764"/>
                <a:ext cx="1036053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49ABC0-8FB2-7427-F25C-80DD1D9E2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11" y="4856764"/>
                <a:ext cx="1036053" cy="664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CD99E-5543-E84B-52C3-18A21C49F656}"/>
                  </a:ext>
                </a:extLst>
              </p:cNvPr>
              <p:cNvSpPr txBox="1"/>
              <p:nvPr/>
            </p:nvSpPr>
            <p:spPr>
              <a:xfrm rot="18772335">
                <a:off x="5747741" y="3768635"/>
                <a:ext cx="1468864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0.698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CD99E-5543-E84B-52C3-18A21C49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72335">
                <a:off x="5747741" y="3768635"/>
                <a:ext cx="1468864" cy="664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C5E2CA-9245-1323-FD0A-A08D59FA8C65}"/>
                  </a:ext>
                </a:extLst>
              </p:cNvPr>
              <p:cNvSpPr txBox="1"/>
              <p:nvPr/>
            </p:nvSpPr>
            <p:spPr>
              <a:xfrm>
                <a:off x="4053601" y="4968997"/>
                <a:ext cx="1035861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0.836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C5E2CA-9245-1323-FD0A-A08D59FA8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01" y="4968997"/>
                <a:ext cx="1035861" cy="94295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ED280-A9F2-9EAD-B6E0-FB326348D541}"/>
                  </a:ext>
                </a:extLst>
              </p:cNvPr>
              <p:cNvSpPr txBox="1"/>
              <p:nvPr/>
            </p:nvSpPr>
            <p:spPr>
              <a:xfrm>
                <a:off x="2537490" y="4974098"/>
                <a:ext cx="1208985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−0.836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ED280-A9F2-9EAD-B6E0-FB326348D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490" y="4974098"/>
                <a:ext cx="1208985" cy="9429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ADC10E-6118-7FC8-C7FA-7E475FAF394D}"/>
                  </a:ext>
                </a:extLst>
              </p:cNvPr>
              <p:cNvSpPr txBox="1"/>
              <p:nvPr/>
            </p:nvSpPr>
            <p:spPr>
              <a:xfrm>
                <a:off x="656407" y="4947355"/>
                <a:ext cx="1208985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−1.003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ADC10E-6118-7FC8-C7FA-7E475FAF3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7" y="4947355"/>
                <a:ext cx="1208985" cy="9429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92774B8-52D1-E520-41B4-1138F1F9048B}"/>
              </a:ext>
            </a:extLst>
          </p:cNvPr>
          <p:cNvSpPr/>
          <p:nvPr/>
        </p:nvSpPr>
        <p:spPr>
          <a:xfrm>
            <a:off x="6050981" y="2181306"/>
            <a:ext cx="2822131" cy="211237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C0D51C-39F2-0ACA-89EC-A56A02C76F0C}"/>
              </a:ext>
            </a:extLst>
          </p:cNvPr>
          <p:cNvCxnSpPr>
            <a:cxnSpLocks/>
          </p:cNvCxnSpPr>
          <p:nvPr/>
        </p:nvCxnSpPr>
        <p:spPr>
          <a:xfrm flipH="1">
            <a:off x="2512559" y="6291393"/>
            <a:ext cx="9679441" cy="0"/>
          </a:xfrm>
          <a:prstGeom prst="straightConnector1">
            <a:avLst/>
          </a:prstGeom>
          <a:ln w="609600">
            <a:solidFill>
              <a:schemeClr val="accent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360CFB-6274-706F-592C-0AFA1F3CBD84}"/>
              </a:ext>
            </a:extLst>
          </p:cNvPr>
          <p:cNvCxnSpPr>
            <a:cxnSpLocks/>
          </p:cNvCxnSpPr>
          <p:nvPr/>
        </p:nvCxnSpPr>
        <p:spPr>
          <a:xfrm>
            <a:off x="2470765" y="600799"/>
            <a:ext cx="9739164" cy="0"/>
          </a:xfrm>
          <a:prstGeom prst="straightConnector1">
            <a:avLst/>
          </a:prstGeom>
          <a:ln w="609600">
            <a:solidFill>
              <a:schemeClr val="accent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/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0" bIns="228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square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/>
              <p:nvPr/>
            </p:nvSpPr>
            <p:spPr>
              <a:xfrm>
                <a:off x="356400" y="3768700"/>
                <a:ext cx="18165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0.698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0" y="3768700"/>
                <a:ext cx="1816523" cy="830997"/>
              </a:xfrm>
              <a:prstGeom prst="rect">
                <a:avLst/>
              </a:prstGeom>
              <a:blipFill>
                <a:blip r:embed="rId3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1EAE3-F462-DF41-1BC1-65F810732E48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8621358" y="3105986"/>
            <a:ext cx="30103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/>
              <p:nvPr/>
            </p:nvSpPr>
            <p:spPr>
              <a:xfrm>
                <a:off x="9822912" y="2198730"/>
                <a:ext cx="18165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0.592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912" y="2198730"/>
                <a:ext cx="1816523" cy="830997"/>
              </a:xfrm>
              <a:prstGeom prst="rect">
                <a:avLst/>
              </a:prstGeom>
              <a:blipFill>
                <a:blip r:embed="rId4"/>
                <a:stretch>
                  <a:fillRect l="-555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>
            <a:extLst>
              <a:ext uri="{FF2B5EF4-FFF2-40B4-BE49-F238E27FC236}">
                <a16:creationId xmlns:a16="http://schemas.microsoft.com/office/drawing/2014/main" id="{245837E2-5EC3-AFF2-33D1-996B144A1BF2}"/>
              </a:ext>
            </a:extLst>
          </p:cNvPr>
          <p:cNvSpPr/>
          <p:nvPr/>
        </p:nvSpPr>
        <p:spPr>
          <a:xfrm flipV="1">
            <a:off x="0" y="35313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34">
            <a:extLst>
              <a:ext uri="{FF2B5EF4-FFF2-40B4-BE49-F238E27FC236}">
                <a16:creationId xmlns:a16="http://schemas.microsoft.com/office/drawing/2014/main" id="{0952F895-6483-5AD1-3641-9C9800A28254}"/>
              </a:ext>
            </a:extLst>
          </p:cNvPr>
          <p:cNvSpPr txBox="1">
            <a:spLocks/>
          </p:cNvSpPr>
          <p:nvPr/>
        </p:nvSpPr>
        <p:spPr>
          <a:xfrm>
            <a:off x="1882923" y="18256"/>
            <a:ext cx="10327006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Forward pass (activations)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34">
            <a:extLst>
              <a:ext uri="{FF2B5EF4-FFF2-40B4-BE49-F238E27FC236}">
                <a16:creationId xmlns:a16="http://schemas.microsoft.com/office/drawing/2014/main" id="{83BA8AAD-EF6B-976F-7186-D52DB15E948C}"/>
              </a:ext>
            </a:extLst>
          </p:cNvPr>
          <p:cNvSpPr txBox="1">
            <a:spLocks/>
          </p:cNvSpPr>
          <p:nvPr/>
        </p:nvSpPr>
        <p:spPr>
          <a:xfrm>
            <a:off x="1555967" y="5708850"/>
            <a:ext cx="10448893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Backward pass (gradients)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6E1352-CE51-3C6C-F398-7CA1E57CFDD1}"/>
                  </a:ext>
                </a:extLst>
              </p:cNvPr>
              <p:cNvSpPr txBox="1"/>
              <p:nvPr/>
            </p:nvSpPr>
            <p:spPr>
              <a:xfrm>
                <a:off x="3980698" y="2783413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6E1352-CE51-3C6C-F398-7CA1E57CF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698" y="2783413"/>
                <a:ext cx="960833" cy="830997"/>
              </a:xfrm>
              <a:prstGeom prst="rect">
                <a:avLst/>
              </a:prstGeom>
              <a:blipFill>
                <a:blip r:embed="rId5"/>
                <a:stretch>
                  <a:fillRect l="-389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/>
              <p:nvPr/>
            </p:nvSpPr>
            <p:spPr>
              <a:xfrm>
                <a:off x="5230439" y="2283616"/>
                <a:ext cx="34674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39" y="2283616"/>
                <a:ext cx="3467448" cy="830997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/>
              <p:nvPr/>
            </p:nvSpPr>
            <p:spPr>
              <a:xfrm>
                <a:off x="8685262" y="2069275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62" y="2069275"/>
                <a:ext cx="960833" cy="830997"/>
              </a:xfrm>
              <a:prstGeom prst="rect">
                <a:avLst/>
              </a:prstGeom>
              <a:blipFill>
                <a:blip r:embed="rId7"/>
                <a:stretch>
                  <a:fillRect l="-11842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F5FC5C-F4B4-79AB-5E06-63694D313A84}"/>
                  </a:ext>
                </a:extLst>
              </p:cNvPr>
              <p:cNvSpPr txBox="1"/>
              <p:nvPr/>
            </p:nvSpPr>
            <p:spPr>
              <a:xfrm>
                <a:off x="22023" y="4791617"/>
                <a:ext cx="1713561" cy="1251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F5FC5C-F4B4-79AB-5E06-63694D31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" y="4791617"/>
                <a:ext cx="1713561" cy="1251112"/>
              </a:xfrm>
              <a:prstGeom prst="rect">
                <a:avLst/>
              </a:prstGeom>
              <a:blipFill>
                <a:blip r:embed="rId8"/>
                <a:stretch>
                  <a:fillRect r="-808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CAE795-8441-C32E-8F77-8ACAB66EDF59}"/>
                  </a:ext>
                </a:extLst>
              </p:cNvPr>
              <p:cNvSpPr txBox="1"/>
              <p:nvPr/>
            </p:nvSpPr>
            <p:spPr>
              <a:xfrm>
                <a:off x="1576652" y="4737072"/>
                <a:ext cx="4105611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∙1.396</m:t>
                      </m:r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=0.698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CAE795-8441-C32E-8F77-8ACAB66ED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52" y="4737072"/>
                <a:ext cx="4105611" cy="1244828"/>
              </a:xfrm>
              <a:prstGeom prst="rect">
                <a:avLst/>
              </a:prstGeom>
              <a:blipFill>
                <a:blip r:embed="rId9"/>
                <a:stretch>
                  <a:fillRect l="-1543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53233D-9DD7-B206-DAE9-91031BC10544}"/>
                  </a:ext>
                </a:extLst>
              </p:cNvPr>
              <p:cNvSpPr txBox="1"/>
              <p:nvPr/>
            </p:nvSpPr>
            <p:spPr>
              <a:xfrm>
                <a:off x="10000610" y="3198911"/>
                <a:ext cx="1834990" cy="1251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53233D-9DD7-B206-DAE9-91031BC1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610" y="3198911"/>
                <a:ext cx="1834990" cy="1251112"/>
              </a:xfrm>
              <a:prstGeom prst="rect">
                <a:avLst/>
              </a:prstGeom>
              <a:blipFill>
                <a:blip r:embed="rId10"/>
                <a:stretch>
                  <a:fillRect l="-2740" r="-2055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25621D-5C53-985A-28AE-8FAA61AAAA0B}"/>
                  </a:ext>
                </a:extLst>
              </p:cNvPr>
              <p:cNvSpPr txBox="1"/>
              <p:nvPr/>
            </p:nvSpPr>
            <p:spPr>
              <a:xfrm>
                <a:off x="8593064" y="3203152"/>
                <a:ext cx="1435842" cy="1251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25621D-5C53-985A-28AE-8FAA61AAA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064" y="3203152"/>
                <a:ext cx="1435842" cy="1251112"/>
              </a:xfrm>
              <a:prstGeom prst="rect">
                <a:avLst/>
              </a:prstGeom>
              <a:blipFill>
                <a:blip r:embed="rId11"/>
                <a:stretch>
                  <a:fillRect l="-3509" r="-19298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7C8E3D-89BA-D5C8-7974-97C40A8BE0C1}"/>
                  </a:ext>
                </a:extLst>
              </p:cNvPr>
              <p:cNvSpPr txBox="1"/>
              <p:nvPr/>
            </p:nvSpPr>
            <p:spPr>
              <a:xfrm>
                <a:off x="5603112" y="3105985"/>
                <a:ext cx="2522934" cy="1243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7C8E3D-89BA-D5C8-7974-97C40A8BE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12" y="3105985"/>
                <a:ext cx="2522934" cy="1243867"/>
              </a:xfrm>
              <a:prstGeom prst="rect">
                <a:avLst/>
              </a:prstGeom>
              <a:blipFill>
                <a:blip r:embed="rId12"/>
                <a:stretch>
                  <a:fillRect l="-2010" r="-503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8D6666-6176-2DC9-7E39-DA9A1624E3EE}"/>
                  </a:ext>
                </a:extLst>
              </p:cNvPr>
              <p:cNvSpPr txBox="1"/>
              <p:nvPr/>
            </p:nvSpPr>
            <p:spPr>
              <a:xfrm>
                <a:off x="5928109" y="4286064"/>
                <a:ext cx="16321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1.396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8D6666-6176-2DC9-7E39-DA9A1624E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109" y="4286064"/>
                <a:ext cx="1632177" cy="646331"/>
              </a:xfrm>
              <a:prstGeom prst="rect">
                <a:avLst/>
              </a:prstGeom>
              <a:blipFill>
                <a:blip r:embed="rId13"/>
                <a:stretch>
                  <a:fillRect l="-10769" t="-13462" r="-3077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0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0" grpId="0"/>
      <p:bldP spid="3" grpId="0"/>
      <p:bldP spid="15" grpId="0"/>
      <p:bldP spid="16" grpId="0"/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E031-8016-91B6-0848-AA23B744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Backward</a:t>
            </a:r>
            <a:r>
              <a:rPr lang="en-US" dirty="0"/>
              <a:t> (step 3)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mean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Evaluate on: a = 0.6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737EF-F0F9-7CB5-E95B-FD32FABAC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3"/>
                <a:ext cx="10515600" cy="1165086"/>
              </a:xfrm>
              <a:blipFill>
                <a:blip r:embed="rId2"/>
                <a:stretch>
                  <a:fillRect l="-1206" t="-543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ED32C9-4580-1310-D157-4F86BE525DD6}"/>
              </a:ext>
            </a:extLst>
          </p:cNvPr>
          <p:cNvSpPr txBox="1"/>
          <p:nvPr/>
        </p:nvSpPr>
        <p:spPr>
          <a:xfrm>
            <a:off x="539516" y="4587442"/>
            <a:ext cx="3561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E0954-0762-F0E2-CFD8-019E9F4D6A17}"/>
              </a:ext>
            </a:extLst>
          </p:cNvPr>
          <p:cNvSpPr txBox="1"/>
          <p:nvPr/>
        </p:nvSpPr>
        <p:spPr>
          <a:xfrm>
            <a:off x="3513199" y="4587442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E516-BD57-92D7-4E4A-0AC0147EC89F}"/>
              </a:ext>
            </a:extLst>
          </p:cNvPr>
          <p:cNvSpPr txBox="1"/>
          <p:nvPr/>
        </p:nvSpPr>
        <p:spPr>
          <a:xfrm>
            <a:off x="4929006" y="4595469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2C3659-573F-4554-D1A9-A309C7847F34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895704" y="4849052"/>
            <a:ext cx="703964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5539A4-4C47-385E-CD08-30A1C5F4D4CC}"/>
              </a:ext>
            </a:extLst>
          </p:cNvPr>
          <p:cNvSpPr txBox="1"/>
          <p:nvPr/>
        </p:nvSpPr>
        <p:spPr>
          <a:xfrm>
            <a:off x="1599668" y="4595154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183F2-E42F-A9BA-37BE-90BB7326115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773452" y="4849052"/>
            <a:ext cx="747441" cy="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D2454B-01AC-0848-AA5B-05EFB6FD6F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33269" y="4849052"/>
            <a:ext cx="695737" cy="8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885DA9-8AD2-0F50-A6E5-27040F77A07F}"/>
              </a:ext>
            </a:extLst>
          </p:cNvPr>
          <p:cNvSpPr txBox="1"/>
          <p:nvPr/>
        </p:nvSpPr>
        <p:spPr>
          <a:xfrm>
            <a:off x="6859351" y="2997237"/>
            <a:ext cx="1173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square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F423C-41AC-DF05-5D51-74C36AB72C44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624743" y="3258847"/>
            <a:ext cx="1234608" cy="1319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D235A7-9252-4957-8BBE-DFFF656992FE}"/>
              </a:ext>
            </a:extLst>
          </p:cNvPr>
          <p:cNvCxnSpPr>
            <a:cxnSpLocks/>
            <a:stCxn id="6" idx="3"/>
            <a:endCxn id="25" idx="1"/>
          </p:cNvCxnSpPr>
          <p:nvPr/>
        </p:nvCxnSpPr>
        <p:spPr>
          <a:xfrm flipV="1">
            <a:off x="5630801" y="4851862"/>
            <a:ext cx="3685595" cy="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D3B4704-CFC8-B291-B409-1F5DCDB64B05}"/>
              </a:ext>
            </a:extLst>
          </p:cNvPr>
          <p:cNvSpPr txBox="1"/>
          <p:nvPr/>
        </p:nvSpPr>
        <p:spPr>
          <a:xfrm>
            <a:off x="9316396" y="4590252"/>
            <a:ext cx="1010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mean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21D199-3ECF-95F6-DACA-98A71EFE902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033135" y="3258847"/>
            <a:ext cx="1283261" cy="1336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F14C36-2B39-10F8-ACF9-0409DE8C9927}"/>
              </a:ext>
            </a:extLst>
          </p:cNvPr>
          <p:cNvCxnSpPr>
            <a:cxnSpLocks/>
            <a:stCxn id="25" idx="3"/>
            <a:endCxn id="35" idx="1"/>
          </p:cNvCxnSpPr>
          <p:nvPr/>
        </p:nvCxnSpPr>
        <p:spPr>
          <a:xfrm flipV="1">
            <a:off x="10326609" y="4840424"/>
            <a:ext cx="948101" cy="11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45E8E1C-9E31-FD98-62AC-47754261A6DF}"/>
              </a:ext>
            </a:extLst>
          </p:cNvPr>
          <p:cNvSpPr txBox="1"/>
          <p:nvPr/>
        </p:nvSpPr>
        <p:spPr>
          <a:xfrm>
            <a:off x="11274710" y="4578814"/>
            <a:ext cx="2936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0C595-FE89-4669-3C5C-631F5CF5AC2A}"/>
              </a:ext>
            </a:extLst>
          </p:cNvPr>
          <p:cNvSpPr txBox="1"/>
          <p:nvPr/>
        </p:nvSpPr>
        <p:spPr>
          <a:xfrm>
            <a:off x="320389" y="393341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A936FB-92D8-1244-6A42-EA7DCEE80E24}"/>
              </a:ext>
            </a:extLst>
          </p:cNvPr>
          <p:cNvSpPr txBox="1"/>
          <p:nvPr/>
        </p:nvSpPr>
        <p:spPr>
          <a:xfrm>
            <a:off x="1774428" y="394393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1D67B-8EA7-28FA-6B85-38BF73E222AE}"/>
              </a:ext>
            </a:extLst>
          </p:cNvPr>
          <p:cNvSpPr txBox="1"/>
          <p:nvPr/>
        </p:nvSpPr>
        <p:spPr>
          <a:xfrm>
            <a:off x="3413963" y="3933417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-0.36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943F4C-1B84-185B-6D78-35B873067F8F}"/>
              </a:ext>
            </a:extLst>
          </p:cNvPr>
          <p:cNvSpPr txBox="1"/>
          <p:nvPr/>
        </p:nvSpPr>
        <p:spPr>
          <a:xfrm>
            <a:off x="4776400" y="3488685"/>
            <a:ext cx="1007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p=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0.698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3C392-B830-4DB2-71B3-800381F25E6C}"/>
              </a:ext>
            </a:extLst>
          </p:cNvPr>
          <p:cNvSpPr txBox="1"/>
          <p:nvPr/>
        </p:nvSpPr>
        <p:spPr>
          <a:xfrm>
            <a:off x="6950689" y="247401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0.487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E15088-4B1E-E038-C0EF-224FFE99F5F4}"/>
              </a:ext>
            </a:extLst>
          </p:cNvPr>
          <p:cNvSpPr txBox="1"/>
          <p:nvPr/>
        </p:nvSpPr>
        <p:spPr>
          <a:xfrm>
            <a:off x="9319602" y="393622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54A630-1546-16E4-7DF0-26C1595B3480}"/>
              </a:ext>
            </a:extLst>
          </p:cNvPr>
          <p:cNvSpPr txBox="1"/>
          <p:nvPr/>
        </p:nvSpPr>
        <p:spPr>
          <a:xfrm>
            <a:off x="11184993" y="3919572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0.592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004BD-BAE7-4F27-439F-08BE7E52D9AE}"/>
                  </a:ext>
                </a:extLst>
              </p:cNvPr>
              <p:cNvSpPr txBox="1"/>
              <p:nvPr/>
            </p:nvSpPr>
            <p:spPr>
              <a:xfrm>
                <a:off x="10406645" y="4856764"/>
                <a:ext cx="817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004BD-BAE7-4F27-439F-08BE7E52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645" y="4856764"/>
                <a:ext cx="817147" cy="523220"/>
              </a:xfrm>
              <a:prstGeom prst="rect">
                <a:avLst/>
              </a:prstGeom>
              <a:blipFill>
                <a:blip r:embed="rId3"/>
                <a:stretch>
                  <a:fillRect t="-19048" r="-1538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CE096F-C7E7-6A81-9D06-37C8A593E803}"/>
                  </a:ext>
                </a:extLst>
              </p:cNvPr>
              <p:cNvSpPr txBox="1"/>
              <p:nvPr/>
            </p:nvSpPr>
            <p:spPr>
              <a:xfrm rot="2827467">
                <a:off x="7776666" y="3747750"/>
                <a:ext cx="1036053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CE096F-C7E7-6A81-9D06-37C8A593E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27467">
                <a:off x="7776666" y="3747750"/>
                <a:ext cx="1036053" cy="664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/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8BABE5-1FFF-3F15-1C08-FE2AE074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4578814"/>
                <a:ext cx="35285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/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BC683D-EB94-014D-1E24-9BE20D3FD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77" y="4562789"/>
                <a:ext cx="352854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/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F6285F-F6CE-B7F7-9716-DB50E0A14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19" y="4562789"/>
                <a:ext cx="352854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/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AB18D2-40FA-E903-8956-38DF3788D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8" y="4600169"/>
                <a:ext cx="352854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/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8C3EE6-782B-6ABE-64BB-F3BEBDC50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90" y="3034839"/>
                <a:ext cx="352854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/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104EE2-E310-E68B-1064-214BBF33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753" y="4571841"/>
                <a:ext cx="35285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/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384EAC-6CEB-1B94-E3F4-0DA3523AA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112" y="4562789"/>
                <a:ext cx="352854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/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B41FE9-2F40-7C96-B038-E332973B1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630" y="4123229"/>
                <a:ext cx="352854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/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1728A1-1E4F-0EBD-6FE6-3999AAC56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779" y="4828592"/>
                <a:ext cx="352854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/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5117-9D85-66E0-E4CC-FFD1BF8F2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91" y="3063194"/>
                <a:ext cx="352854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/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B9949E-17D5-9D27-6E74-1593BA8B9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5" y="4578814"/>
                <a:ext cx="35285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/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3676F4-CB79-A5F6-23D9-209E006F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11" y="4562789"/>
                <a:ext cx="352854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/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76715-DCD1-43E5-E8E5-8D66BFE0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48" y="4578814"/>
                <a:ext cx="352854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49ABC0-8FB2-7427-F25C-80DD1D9E2974}"/>
                  </a:ext>
                </a:extLst>
              </p:cNvPr>
              <p:cNvSpPr txBox="1"/>
              <p:nvPr/>
            </p:nvSpPr>
            <p:spPr>
              <a:xfrm>
                <a:off x="6882811" y="4856764"/>
                <a:ext cx="1036053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49ABC0-8FB2-7427-F25C-80DD1D9E2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11" y="4856764"/>
                <a:ext cx="1036053" cy="664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CD99E-5543-E84B-52C3-18A21C49F656}"/>
                  </a:ext>
                </a:extLst>
              </p:cNvPr>
              <p:cNvSpPr txBox="1"/>
              <p:nvPr/>
            </p:nvSpPr>
            <p:spPr>
              <a:xfrm rot="18772335">
                <a:off x="5747741" y="3768635"/>
                <a:ext cx="1468864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0.698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CD99E-5543-E84B-52C3-18A21C49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72335">
                <a:off x="5747741" y="3768635"/>
                <a:ext cx="1468864" cy="664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C5E2CA-9245-1323-FD0A-A08D59FA8C65}"/>
                  </a:ext>
                </a:extLst>
              </p:cNvPr>
              <p:cNvSpPr txBox="1"/>
              <p:nvPr/>
            </p:nvSpPr>
            <p:spPr>
              <a:xfrm>
                <a:off x="4053601" y="4968997"/>
                <a:ext cx="1035861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0.836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C5E2CA-9245-1323-FD0A-A08D59FA8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01" y="4968997"/>
                <a:ext cx="1035861" cy="94295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ED280-A9F2-9EAD-B6E0-FB326348D541}"/>
                  </a:ext>
                </a:extLst>
              </p:cNvPr>
              <p:cNvSpPr txBox="1"/>
              <p:nvPr/>
            </p:nvSpPr>
            <p:spPr>
              <a:xfrm>
                <a:off x="2537490" y="4974098"/>
                <a:ext cx="1208985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−0.836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ED280-A9F2-9EAD-B6E0-FB326348D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490" y="4974098"/>
                <a:ext cx="1208985" cy="9429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ADC10E-6118-7FC8-C7FA-7E475FAF394D}"/>
                  </a:ext>
                </a:extLst>
              </p:cNvPr>
              <p:cNvSpPr txBox="1"/>
              <p:nvPr/>
            </p:nvSpPr>
            <p:spPr>
              <a:xfrm>
                <a:off x="656407" y="4947355"/>
                <a:ext cx="1208985" cy="942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−1.003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ADC10E-6118-7FC8-C7FA-7E475FAF3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7" y="4947355"/>
                <a:ext cx="1208985" cy="9429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92774B8-52D1-E520-41B4-1138F1F9048B}"/>
              </a:ext>
            </a:extLst>
          </p:cNvPr>
          <p:cNvSpPr/>
          <p:nvPr/>
        </p:nvSpPr>
        <p:spPr>
          <a:xfrm>
            <a:off x="4323855" y="3880393"/>
            <a:ext cx="1899982" cy="192006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C0D51C-39F2-0ACA-89EC-A56A02C76F0C}"/>
              </a:ext>
            </a:extLst>
          </p:cNvPr>
          <p:cNvCxnSpPr>
            <a:cxnSpLocks/>
          </p:cNvCxnSpPr>
          <p:nvPr/>
        </p:nvCxnSpPr>
        <p:spPr>
          <a:xfrm flipH="1">
            <a:off x="2512559" y="6291393"/>
            <a:ext cx="9679441" cy="0"/>
          </a:xfrm>
          <a:prstGeom prst="straightConnector1">
            <a:avLst/>
          </a:prstGeom>
          <a:ln w="609600">
            <a:solidFill>
              <a:schemeClr val="accent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360CFB-6274-706F-592C-0AFA1F3CBD84}"/>
              </a:ext>
            </a:extLst>
          </p:cNvPr>
          <p:cNvCxnSpPr>
            <a:cxnSpLocks/>
          </p:cNvCxnSpPr>
          <p:nvPr/>
        </p:nvCxnSpPr>
        <p:spPr>
          <a:xfrm>
            <a:off x="2470765" y="600799"/>
            <a:ext cx="9739164" cy="0"/>
          </a:xfrm>
          <a:prstGeom prst="straightConnector1">
            <a:avLst/>
          </a:prstGeom>
          <a:ln w="609600">
            <a:solidFill>
              <a:schemeClr val="accent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/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0" bIns="228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⊡</m:t>
                          </m:r>
                        </m:sup>
                      </m:sSup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1EAE3-F462-DF41-1BC1-65F810732E48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8621359" y="3075211"/>
            <a:ext cx="3383501" cy="30774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/>
              <p:nvPr/>
            </p:nvSpPr>
            <p:spPr>
              <a:xfrm>
                <a:off x="8496586" y="1371199"/>
                <a:ext cx="18165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0.698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586" y="1371199"/>
                <a:ext cx="1816523" cy="830997"/>
              </a:xfrm>
              <a:prstGeom prst="rect">
                <a:avLst/>
              </a:prstGeom>
              <a:blipFill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itle 34">
            <a:extLst>
              <a:ext uri="{FF2B5EF4-FFF2-40B4-BE49-F238E27FC236}">
                <a16:creationId xmlns:a16="http://schemas.microsoft.com/office/drawing/2014/main" id="{0952F895-6483-5AD1-3641-9C9800A28254}"/>
              </a:ext>
            </a:extLst>
          </p:cNvPr>
          <p:cNvSpPr txBox="1">
            <a:spLocks/>
          </p:cNvSpPr>
          <p:nvPr/>
        </p:nvSpPr>
        <p:spPr>
          <a:xfrm>
            <a:off x="1882923" y="18256"/>
            <a:ext cx="10327006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Forward pass (activations)</a:t>
            </a:r>
          </a:p>
        </p:txBody>
      </p:sp>
      <p:sp>
        <p:nvSpPr>
          <p:cNvPr id="2" name="Title 34">
            <a:extLst>
              <a:ext uri="{FF2B5EF4-FFF2-40B4-BE49-F238E27FC236}">
                <a16:creationId xmlns:a16="http://schemas.microsoft.com/office/drawing/2014/main" id="{83BA8AAD-EF6B-976F-7186-D52DB15E948C}"/>
              </a:ext>
            </a:extLst>
          </p:cNvPr>
          <p:cNvSpPr txBox="1">
            <a:spLocks/>
          </p:cNvSpPr>
          <p:nvPr/>
        </p:nvSpPr>
        <p:spPr>
          <a:xfrm>
            <a:off x="1555967" y="5708850"/>
            <a:ext cx="10448893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Backward pass (gradients)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7A661-800E-0F02-5AEF-38B1B5D9F112}"/>
                  </a:ext>
                </a:extLst>
              </p:cNvPr>
              <p:cNvSpPr txBox="1"/>
              <p:nvPr/>
            </p:nvSpPr>
            <p:spPr>
              <a:xfrm>
                <a:off x="3714915" y="2098375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7A661-800E-0F02-5AEF-38B1B5D9F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15" y="2098375"/>
                <a:ext cx="960833" cy="830997"/>
              </a:xfrm>
              <a:prstGeom prst="rect">
                <a:avLst/>
              </a:prstGeom>
              <a:blipFill>
                <a:blip r:embed="rId4"/>
                <a:stretch>
                  <a:fillRect l="-389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/>
              <p:nvPr/>
            </p:nvSpPr>
            <p:spPr>
              <a:xfrm>
                <a:off x="5161693" y="2295721"/>
                <a:ext cx="3293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693" y="2295721"/>
                <a:ext cx="3293780" cy="830997"/>
              </a:xfrm>
              <a:prstGeom prst="rect">
                <a:avLst/>
              </a:prstGeom>
              <a:blipFill>
                <a:blip r:embed="rId5"/>
                <a:stretch>
                  <a:fillRect l="-3846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/>
              <p:nvPr/>
            </p:nvSpPr>
            <p:spPr>
              <a:xfrm>
                <a:off x="8543914" y="1882893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914" y="1882893"/>
                <a:ext cx="960833" cy="830997"/>
              </a:xfrm>
              <a:prstGeom prst="rect">
                <a:avLst/>
              </a:prstGeom>
              <a:blipFill>
                <a:blip r:embed="rId6"/>
                <a:stretch>
                  <a:fillRect l="-909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90310D-852A-320C-E131-726B27CF845E}"/>
                  </a:ext>
                </a:extLst>
              </p:cNvPr>
              <p:cNvSpPr txBox="1"/>
              <p:nvPr/>
            </p:nvSpPr>
            <p:spPr>
              <a:xfrm>
                <a:off x="5634797" y="2929372"/>
                <a:ext cx="1667417" cy="13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90310D-852A-320C-E131-726B27CF8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97" y="2929372"/>
                <a:ext cx="1667417" cy="1365054"/>
              </a:xfrm>
              <a:prstGeom prst="rect">
                <a:avLst/>
              </a:prstGeom>
              <a:blipFill>
                <a:blip r:embed="rId7"/>
                <a:stretch>
                  <a:fillRect l="-752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806BEB-2A0B-5042-6EA9-BDC6A23BC0F8}"/>
                  </a:ext>
                </a:extLst>
              </p:cNvPr>
              <p:cNvSpPr txBox="1"/>
              <p:nvPr/>
            </p:nvSpPr>
            <p:spPr>
              <a:xfrm>
                <a:off x="7204313" y="3227557"/>
                <a:ext cx="4630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806BEB-2A0B-5042-6EA9-BDC6A23B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13" y="3227557"/>
                <a:ext cx="463081" cy="707886"/>
              </a:xfrm>
              <a:prstGeom prst="rect">
                <a:avLst/>
              </a:prstGeom>
              <a:blipFill>
                <a:blip r:embed="rId8"/>
                <a:stretch>
                  <a:fillRect l="-18919" r="-45946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DA2043-C00C-EE51-9FA9-19D41D68C8A0}"/>
                  </a:ext>
                </a:extLst>
              </p:cNvPr>
              <p:cNvSpPr txBox="1"/>
              <p:nvPr/>
            </p:nvSpPr>
            <p:spPr>
              <a:xfrm>
                <a:off x="670598" y="3212124"/>
                <a:ext cx="3504664" cy="136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DA2043-C00C-EE51-9FA9-19D41D68C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8" y="3212124"/>
                <a:ext cx="3504664" cy="1366271"/>
              </a:xfrm>
              <a:prstGeom prst="rect">
                <a:avLst/>
              </a:prstGeom>
              <a:blipFill>
                <a:blip r:embed="rId9"/>
                <a:stretch>
                  <a:fillRect l="-361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B20DDF-CD2E-C000-3537-916D482559BA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8621359" y="927100"/>
            <a:ext cx="3029679" cy="2178885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12F6E5-8234-F3D2-911F-A4B94F0AE533}"/>
                  </a:ext>
                </a:extLst>
              </p:cNvPr>
              <p:cNvSpPr txBox="1"/>
              <p:nvPr/>
            </p:nvSpPr>
            <p:spPr>
              <a:xfrm>
                <a:off x="11639265" y="2214156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12F6E5-8234-F3D2-911F-A4B94F0AE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265" y="2214156"/>
                <a:ext cx="960833" cy="830997"/>
              </a:xfrm>
              <a:prstGeom prst="rect">
                <a:avLst/>
              </a:prstGeom>
              <a:blipFill>
                <a:blip r:embed="rId10"/>
                <a:stretch>
                  <a:fillRect l="-3896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54CCE7-A0C1-0676-974A-690564085CAC}"/>
                  </a:ext>
                </a:extLst>
              </p:cNvPr>
              <p:cNvSpPr txBox="1"/>
              <p:nvPr/>
            </p:nvSpPr>
            <p:spPr>
              <a:xfrm>
                <a:off x="11646950" y="450012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54CCE7-A0C1-0676-974A-69056408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6950" y="450012"/>
                <a:ext cx="960833" cy="830997"/>
              </a:xfrm>
              <a:prstGeom prst="rect">
                <a:avLst/>
              </a:prstGeom>
              <a:blipFill>
                <a:blip r:embed="rId11"/>
                <a:stretch>
                  <a:fillRect l="-5263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4D8845-D19A-E52C-DB5F-6E3A6CED0F21}"/>
                  </a:ext>
                </a:extLst>
              </p:cNvPr>
              <p:cNvSpPr txBox="1"/>
              <p:nvPr/>
            </p:nvSpPr>
            <p:spPr>
              <a:xfrm>
                <a:off x="10687659" y="3211483"/>
                <a:ext cx="1569632" cy="88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4D8845-D19A-E52C-DB5F-6E3A6CED0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659" y="3211483"/>
                <a:ext cx="1569632" cy="8803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FF06AE-F603-4299-8D6C-CA6F246F4AC9}"/>
                  </a:ext>
                </a:extLst>
              </p:cNvPr>
              <p:cNvSpPr txBox="1"/>
              <p:nvPr/>
            </p:nvSpPr>
            <p:spPr>
              <a:xfrm>
                <a:off x="8569823" y="3214569"/>
                <a:ext cx="1028684" cy="854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FF06AE-F603-4299-8D6C-CA6F246F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823" y="3214569"/>
                <a:ext cx="1028684" cy="854593"/>
              </a:xfrm>
              <a:prstGeom prst="rect">
                <a:avLst/>
              </a:prstGeom>
              <a:blipFill>
                <a:blip r:embed="rId1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1AA8E4-6498-563F-D2C8-CFE37345B267}"/>
                  </a:ext>
                </a:extLst>
              </p:cNvPr>
              <p:cNvSpPr txBox="1"/>
              <p:nvPr/>
            </p:nvSpPr>
            <p:spPr>
              <a:xfrm>
                <a:off x="9389119" y="3392015"/>
                <a:ext cx="10286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.198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1AA8E4-6498-563F-D2C8-CFE37345B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119" y="3392015"/>
                <a:ext cx="102868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FEA1A7-6248-0E43-945A-FA302BF62A3F}"/>
                  </a:ext>
                </a:extLst>
              </p:cNvPr>
              <p:cNvSpPr txBox="1"/>
              <p:nvPr/>
            </p:nvSpPr>
            <p:spPr>
              <a:xfrm>
                <a:off x="10381888" y="1589085"/>
                <a:ext cx="1913503" cy="854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=0.698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FEA1A7-6248-0E43-945A-FA302BF62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88" y="1589085"/>
                <a:ext cx="1913503" cy="854914"/>
              </a:xfrm>
              <a:prstGeom prst="rect">
                <a:avLst/>
              </a:prstGeom>
              <a:blipFill>
                <a:blip r:embed="rId1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5D15430-A666-4DDC-5FEB-6272A358D0F6}"/>
              </a:ext>
            </a:extLst>
          </p:cNvPr>
          <p:cNvSpPr txBox="1"/>
          <p:nvPr/>
        </p:nvSpPr>
        <p:spPr>
          <a:xfrm>
            <a:off x="8842749" y="4139710"/>
            <a:ext cx="307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gradient accumulation!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0A4995-18A1-FF38-B65B-EF760E03A4D0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540962" y="3105985"/>
            <a:ext cx="43260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25F565-BFE4-B887-201E-DAF6D48395B5}"/>
                  </a:ext>
                </a:extLst>
              </p:cNvPr>
              <p:cNvSpPr txBox="1"/>
              <p:nvPr/>
            </p:nvSpPr>
            <p:spPr>
              <a:xfrm>
                <a:off x="329029" y="2069248"/>
                <a:ext cx="193514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−0.36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25F565-BFE4-B887-201E-DAF6D4839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9" y="2069248"/>
                <a:ext cx="1935145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FF8A27F-C700-2545-0DF5-EC9AEBC63BB6}"/>
                  </a:ext>
                </a:extLst>
              </p:cNvPr>
              <p:cNvSpPr txBox="1"/>
              <p:nvPr/>
            </p:nvSpPr>
            <p:spPr>
              <a:xfrm>
                <a:off x="5775235" y="4193613"/>
                <a:ext cx="191085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0.698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FF8A27F-C700-2545-0DF5-EC9AEBC63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235" y="4193613"/>
                <a:ext cx="1910859" cy="707886"/>
              </a:xfrm>
              <a:prstGeom prst="rect">
                <a:avLst/>
              </a:prstGeom>
              <a:blipFill>
                <a:blip r:embed="rId17"/>
                <a:stretch>
                  <a:fillRect l="-658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764934-AFEA-87AC-F07D-0422B40869FC}"/>
                  </a:ext>
                </a:extLst>
              </p:cNvPr>
              <p:cNvSpPr txBox="1"/>
              <p:nvPr/>
            </p:nvSpPr>
            <p:spPr>
              <a:xfrm>
                <a:off x="951668" y="4629201"/>
                <a:ext cx="35046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.836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764934-AFEA-87AC-F07D-0422B4086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4629201"/>
                <a:ext cx="3504664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8" grpId="0"/>
      <p:bldP spid="30" grpId="0"/>
      <p:bldP spid="32" grpId="0"/>
      <p:bldP spid="13" grpId="0"/>
      <p:bldP spid="22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360CFB-6274-706F-592C-0AFA1F3CBD84}"/>
              </a:ext>
            </a:extLst>
          </p:cNvPr>
          <p:cNvCxnSpPr>
            <a:cxnSpLocks/>
          </p:cNvCxnSpPr>
          <p:nvPr/>
        </p:nvCxnSpPr>
        <p:spPr>
          <a:xfrm>
            <a:off x="2470765" y="600799"/>
            <a:ext cx="9739164" cy="0"/>
          </a:xfrm>
          <a:prstGeom prst="straightConnector1">
            <a:avLst/>
          </a:prstGeom>
          <a:ln w="609600">
            <a:solidFill>
              <a:schemeClr val="accent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/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0" tIns="0" rIns="0" b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/>
              <p:nvPr/>
            </p:nvSpPr>
            <p:spPr>
              <a:xfrm>
                <a:off x="933830" y="676999"/>
                <a:ext cx="6697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30" y="676999"/>
                <a:ext cx="669799" cy="830997"/>
              </a:xfrm>
              <a:prstGeom prst="rect">
                <a:avLst/>
              </a:prstGeom>
              <a:blipFill>
                <a:blip r:embed="rId3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/>
              <p:nvPr/>
            </p:nvSpPr>
            <p:spPr>
              <a:xfrm>
                <a:off x="925016" y="3768700"/>
                <a:ext cx="6792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16" y="3768700"/>
                <a:ext cx="679289" cy="830997"/>
              </a:xfrm>
              <a:prstGeom prst="rect">
                <a:avLst/>
              </a:prstGeom>
              <a:blipFill>
                <a:blip r:embed="rId4"/>
                <a:stretch>
                  <a:fillRect l="-16364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1EAE3-F462-DF41-1BC1-65F810732E48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8621358" y="3105986"/>
            <a:ext cx="30103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/>
              <p:nvPr/>
            </p:nvSpPr>
            <p:spPr>
              <a:xfrm>
                <a:off x="9724023" y="2190027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23" y="2190027"/>
                <a:ext cx="632802" cy="830997"/>
              </a:xfrm>
              <a:prstGeom prst="rect">
                <a:avLst/>
              </a:prstGeom>
              <a:blipFill>
                <a:blip r:embed="rId5"/>
                <a:stretch>
                  <a:fillRect l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A57E9763-1FD7-D899-FB71-EBEC93206F6C}"/>
              </a:ext>
            </a:extLst>
          </p:cNvPr>
          <p:cNvSpPr/>
          <p:nvPr/>
        </p:nvSpPr>
        <p:spPr>
          <a:xfrm>
            <a:off x="16394" y="15628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45837E2-5EC3-AFF2-33D1-996B144A1BF2}"/>
              </a:ext>
            </a:extLst>
          </p:cNvPr>
          <p:cNvSpPr/>
          <p:nvPr/>
        </p:nvSpPr>
        <p:spPr>
          <a:xfrm flipV="1">
            <a:off x="0" y="35313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34">
            <a:extLst>
              <a:ext uri="{FF2B5EF4-FFF2-40B4-BE49-F238E27FC236}">
                <a16:creationId xmlns:a16="http://schemas.microsoft.com/office/drawing/2014/main" id="{0952F895-6483-5AD1-3641-9C9800A28254}"/>
              </a:ext>
            </a:extLst>
          </p:cNvPr>
          <p:cNvSpPr txBox="1">
            <a:spLocks/>
          </p:cNvSpPr>
          <p:nvPr/>
        </p:nvSpPr>
        <p:spPr>
          <a:xfrm>
            <a:off x="1882923" y="18256"/>
            <a:ext cx="10327006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Forward pass (activations)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34">
            <a:extLst>
              <a:ext uri="{FF2B5EF4-FFF2-40B4-BE49-F238E27FC236}">
                <a16:creationId xmlns:a16="http://schemas.microsoft.com/office/drawing/2014/main" id="{2A2AE7CE-C7C3-7DB0-6F32-A3AC460804F2}"/>
              </a:ext>
            </a:extLst>
          </p:cNvPr>
          <p:cNvSpPr txBox="1">
            <a:spLocks/>
          </p:cNvSpPr>
          <p:nvPr/>
        </p:nvSpPr>
        <p:spPr>
          <a:xfrm>
            <a:off x="1555967" y="5708850"/>
            <a:ext cx="10448893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Backward pass (gradients)</a:t>
            </a:r>
          </a:p>
        </p:txBody>
      </p:sp>
    </p:spTree>
    <p:extLst>
      <p:ext uri="{BB962C8B-B14F-4D97-AF65-F5344CB8AC3E}">
        <p14:creationId xmlns:p14="http://schemas.microsoft.com/office/powerpoint/2010/main" val="29331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360CFB-6274-706F-592C-0AFA1F3CBD84}"/>
              </a:ext>
            </a:extLst>
          </p:cNvPr>
          <p:cNvCxnSpPr>
            <a:cxnSpLocks/>
          </p:cNvCxnSpPr>
          <p:nvPr/>
        </p:nvCxnSpPr>
        <p:spPr>
          <a:xfrm>
            <a:off x="2470765" y="600799"/>
            <a:ext cx="9739164" cy="0"/>
          </a:xfrm>
          <a:prstGeom prst="straightConnector1">
            <a:avLst/>
          </a:prstGeom>
          <a:ln w="609600">
            <a:solidFill>
              <a:schemeClr val="accent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/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0" tIns="0" rIns="0" b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/>
              <p:nvPr/>
            </p:nvSpPr>
            <p:spPr>
              <a:xfrm>
                <a:off x="933830" y="676999"/>
                <a:ext cx="6697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30" y="676999"/>
                <a:ext cx="669799" cy="830997"/>
              </a:xfrm>
              <a:prstGeom prst="rect">
                <a:avLst/>
              </a:prstGeom>
              <a:blipFill>
                <a:blip r:embed="rId3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/>
              <p:nvPr/>
            </p:nvSpPr>
            <p:spPr>
              <a:xfrm>
                <a:off x="925016" y="3768700"/>
                <a:ext cx="6792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16" y="3768700"/>
                <a:ext cx="679289" cy="830997"/>
              </a:xfrm>
              <a:prstGeom prst="rect">
                <a:avLst/>
              </a:prstGeom>
              <a:blipFill>
                <a:blip r:embed="rId4"/>
                <a:stretch>
                  <a:fillRect l="-16364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1EAE3-F462-DF41-1BC1-65F810732E48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8621358" y="3105986"/>
            <a:ext cx="30103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/>
              <p:nvPr/>
            </p:nvSpPr>
            <p:spPr>
              <a:xfrm>
                <a:off x="9724023" y="2190027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23" y="2190027"/>
                <a:ext cx="632802" cy="830997"/>
              </a:xfrm>
              <a:prstGeom prst="rect">
                <a:avLst/>
              </a:prstGeom>
              <a:blipFill>
                <a:blip r:embed="rId5"/>
                <a:stretch>
                  <a:fillRect l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04358E-C7FE-1C55-CFC2-E848C8BF9919}"/>
                  </a:ext>
                </a:extLst>
              </p:cNvPr>
              <p:cNvSpPr txBox="1"/>
              <p:nvPr/>
            </p:nvSpPr>
            <p:spPr>
              <a:xfrm>
                <a:off x="8723355" y="3185898"/>
                <a:ext cx="832536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04358E-C7FE-1C55-CFC2-E848C8BF9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355" y="3185898"/>
                <a:ext cx="832536" cy="1145698"/>
              </a:xfrm>
              <a:prstGeom prst="rect">
                <a:avLst/>
              </a:prstGeom>
              <a:blipFill>
                <a:blip r:embed="rId6"/>
                <a:stretch>
                  <a:fillRect l="-7463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A57E9763-1FD7-D899-FB71-EBEC93206F6C}"/>
              </a:ext>
            </a:extLst>
          </p:cNvPr>
          <p:cNvSpPr/>
          <p:nvPr/>
        </p:nvSpPr>
        <p:spPr>
          <a:xfrm>
            <a:off x="16394" y="15628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45837E2-5EC3-AFF2-33D1-996B144A1BF2}"/>
              </a:ext>
            </a:extLst>
          </p:cNvPr>
          <p:cNvSpPr/>
          <p:nvPr/>
        </p:nvSpPr>
        <p:spPr>
          <a:xfrm flipV="1">
            <a:off x="0" y="35313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1E3C54-9462-46DB-9AF0-4892B78D2355}"/>
              </a:ext>
            </a:extLst>
          </p:cNvPr>
          <p:cNvSpPr txBox="1"/>
          <p:nvPr/>
        </p:nvSpPr>
        <p:spPr>
          <a:xfrm>
            <a:off x="9446362" y="3218327"/>
            <a:ext cx="24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upstream gradient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51AFA4-E965-DF50-04C5-71568C1CC620}"/>
              </a:ext>
            </a:extLst>
          </p:cNvPr>
          <p:cNvCxnSpPr>
            <a:cxnSpLocks/>
          </p:cNvCxnSpPr>
          <p:nvPr/>
        </p:nvCxnSpPr>
        <p:spPr>
          <a:xfrm flipH="1">
            <a:off x="2512559" y="6291393"/>
            <a:ext cx="9679441" cy="0"/>
          </a:xfrm>
          <a:prstGeom prst="straightConnector1">
            <a:avLst/>
          </a:prstGeom>
          <a:ln w="609600">
            <a:solidFill>
              <a:schemeClr val="accent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6D815E-4060-F798-2DFD-EE5BB3FAE65A}"/>
              </a:ext>
            </a:extLst>
          </p:cNvPr>
          <p:cNvCxnSpPr>
            <a:cxnSpLocks/>
          </p:cNvCxnSpPr>
          <p:nvPr/>
        </p:nvCxnSpPr>
        <p:spPr>
          <a:xfrm flipH="1">
            <a:off x="9496650" y="4168546"/>
            <a:ext cx="232344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A284FFB-49FA-FD54-5740-5043D002118B}"/>
              </a:ext>
            </a:extLst>
          </p:cNvPr>
          <p:cNvSpPr txBox="1"/>
          <p:nvPr/>
        </p:nvSpPr>
        <p:spPr>
          <a:xfrm>
            <a:off x="9446362" y="3600860"/>
            <a:ext cx="197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(accumulated)</a:t>
            </a:r>
          </a:p>
        </p:txBody>
      </p:sp>
      <p:sp>
        <p:nvSpPr>
          <p:cNvPr id="6" name="Title 34">
            <a:extLst>
              <a:ext uri="{FF2B5EF4-FFF2-40B4-BE49-F238E27FC236}">
                <a16:creationId xmlns:a16="http://schemas.microsoft.com/office/drawing/2014/main" id="{1E23C8FD-8A21-2A66-2336-83E70F89709A}"/>
              </a:ext>
            </a:extLst>
          </p:cNvPr>
          <p:cNvSpPr txBox="1">
            <a:spLocks/>
          </p:cNvSpPr>
          <p:nvPr/>
        </p:nvSpPr>
        <p:spPr>
          <a:xfrm>
            <a:off x="1882923" y="18256"/>
            <a:ext cx="10327006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Forward pass (activations)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34">
            <a:extLst>
              <a:ext uri="{FF2B5EF4-FFF2-40B4-BE49-F238E27FC236}">
                <a16:creationId xmlns:a16="http://schemas.microsoft.com/office/drawing/2014/main" id="{5030FD38-A9A0-2FCC-273F-40A9662E696C}"/>
              </a:ext>
            </a:extLst>
          </p:cNvPr>
          <p:cNvSpPr txBox="1">
            <a:spLocks/>
          </p:cNvSpPr>
          <p:nvPr/>
        </p:nvSpPr>
        <p:spPr>
          <a:xfrm>
            <a:off x="1555967" y="5708850"/>
            <a:ext cx="10448893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Backward pass (gradients)</a:t>
            </a:r>
          </a:p>
        </p:txBody>
      </p:sp>
    </p:spTree>
    <p:extLst>
      <p:ext uri="{BB962C8B-B14F-4D97-AF65-F5344CB8AC3E}">
        <p14:creationId xmlns:p14="http://schemas.microsoft.com/office/powerpoint/2010/main" val="1081463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360CFB-6274-706F-592C-0AFA1F3CBD84}"/>
              </a:ext>
            </a:extLst>
          </p:cNvPr>
          <p:cNvCxnSpPr>
            <a:cxnSpLocks/>
            <a:endCxn id="35" idx="3"/>
          </p:cNvCxnSpPr>
          <p:nvPr/>
        </p:nvCxnSpPr>
        <p:spPr>
          <a:xfrm>
            <a:off x="2470765" y="600799"/>
            <a:ext cx="9739164" cy="0"/>
          </a:xfrm>
          <a:prstGeom prst="straightConnector1">
            <a:avLst/>
          </a:prstGeom>
          <a:ln w="609600">
            <a:solidFill>
              <a:schemeClr val="accent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/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0" tIns="0" rIns="0" b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/>
              <p:nvPr/>
            </p:nvSpPr>
            <p:spPr>
              <a:xfrm>
                <a:off x="933830" y="676999"/>
                <a:ext cx="6697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30" y="676999"/>
                <a:ext cx="669799" cy="830997"/>
              </a:xfrm>
              <a:prstGeom prst="rect">
                <a:avLst/>
              </a:prstGeom>
              <a:blipFill>
                <a:blip r:embed="rId3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/>
              <p:nvPr/>
            </p:nvSpPr>
            <p:spPr>
              <a:xfrm>
                <a:off x="925016" y="3768700"/>
                <a:ext cx="6792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16" y="3768700"/>
                <a:ext cx="679289" cy="830997"/>
              </a:xfrm>
              <a:prstGeom prst="rect">
                <a:avLst/>
              </a:prstGeom>
              <a:blipFill>
                <a:blip r:embed="rId4"/>
                <a:stretch>
                  <a:fillRect l="-16364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1EAE3-F462-DF41-1BC1-65F810732E48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8621358" y="3105986"/>
            <a:ext cx="30103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/>
              <p:nvPr/>
            </p:nvSpPr>
            <p:spPr>
              <a:xfrm>
                <a:off x="9724023" y="2190027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23" y="2190027"/>
                <a:ext cx="632802" cy="830997"/>
              </a:xfrm>
              <a:prstGeom prst="rect">
                <a:avLst/>
              </a:prstGeom>
              <a:blipFill>
                <a:blip r:embed="rId5"/>
                <a:stretch>
                  <a:fillRect l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04358E-C7FE-1C55-CFC2-E848C8BF9919}"/>
                  </a:ext>
                </a:extLst>
              </p:cNvPr>
              <p:cNvSpPr txBox="1"/>
              <p:nvPr/>
            </p:nvSpPr>
            <p:spPr>
              <a:xfrm>
                <a:off x="8723355" y="3185898"/>
                <a:ext cx="832536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04358E-C7FE-1C55-CFC2-E848C8BF9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355" y="3185898"/>
                <a:ext cx="832536" cy="1145698"/>
              </a:xfrm>
              <a:prstGeom prst="rect">
                <a:avLst/>
              </a:prstGeom>
              <a:blipFill>
                <a:blip r:embed="rId6"/>
                <a:stretch>
                  <a:fillRect l="-7463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A57E9763-1FD7-D899-FB71-EBEC93206F6C}"/>
              </a:ext>
            </a:extLst>
          </p:cNvPr>
          <p:cNvSpPr/>
          <p:nvPr/>
        </p:nvSpPr>
        <p:spPr>
          <a:xfrm>
            <a:off x="16394" y="15628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03E83A-D13F-0D9F-F5A6-A264CAA88778}"/>
                  </a:ext>
                </a:extLst>
              </p:cNvPr>
              <p:cNvSpPr txBox="1"/>
              <p:nvPr/>
            </p:nvSpPr>
            <p:spPr>
              <a:xfrm>
                <a:off x="5579984" y="1609681"/>
                <a:ext cx="804579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03E83A-D13F-0D9F-F5A6-A264CAA8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84" y="1609681"/>
                <a:ext cx="804579" cy="1145698"/>
              </a:xfrm>
              <a:prstGeom prst="rect">
                <a:avLst/>
              </a:prstGeom>
              <a:blipFill>
                <a:blip r:embed="rId7"/>
                <a:stretch>
                  <a:fillRect l="-9375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4C368B-47A2-6057-C812-152EB68B1124}"/>
                  </a:ext>
                </a:extLst>
              </p:cNvPr>
              <p:cNvSpPr txBox="1"/>
              <p:nvPr/>
            </p:nvSpPr>
            <p:spPr>
              <a:xfrm>
                <a:off x="5601440" y="3441186"/>
                <a:ext cx="811312" cy="1240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4C368B-47A2-6057-C812-152EB68B1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440" y="3441186"/>
                <a:ext cx="811312" cy="1240404"/>
              </a:xfrm>
              <a:prstGeom prst="rect">
                <a:avLst/>
              </a:prstGeom>
              <a:blipFill>
                <a:blip r:embed="rId8"/>
                <a:stretch>
                  <a:fillRect l="-937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>
            <a:extLst>
              <a:ext uri="{FF2B5EF4-FFF2-40B4-BE49-F238E27FC236}">
                <a16:creationId xmlns:a16="http://schemas.microsoft.com/office/drawing/2014/main" id="{245837E2-5EC3-AFF2-33D1-996B144A1BF2}"/>
              </a:ext>
            </a:extLst>
          </p:cNvPr>
          <p:cNvSpPr/>
          <p:nvPr/>
        </p:nvSpPr>
        <p:spPr>
          <a:xfrm flipV="1">
            <a:off x="0" y="35313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964A4C-02C4-205F-650D-75E995C70ED4}"/>
              </a:ext>
            </a:extLst>
          </p:cNvPr>
          <p:cNvGrpSpPr/>
          <p:nvPr/>
        </p:nvGrpSpPr>
        <p:grpSpPr>
          <a:xfrm>
            <a:off x="973352" y="1838281"/>
            <a:ext cx="2480336" cy="4264705"/>
            <a:chOff x="973352" y="1838281"/>
            <a:chExt cx="2480336" cy="4264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4B19AF7-1D52-71AC-ECA0-0F02FB5C1334}"/>
                    </a:ext>
                  </a:extLst>
                </p:cNvPr>
                <p:cNvSpPr txBox="1"/>
                <p:nvPr/>
              </p:nvSpPr>
              <p:spPr>
                <a:xfrm>
                  <a:off x="973352" y="1838281"/>
                  <a:ext cx="2480336" cy="1145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f>
                          <m:fPr>
                            <m:ctrlP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4B19AF7-1D52-71AC-ECA0-0F02FB5C1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52" y="1838281"/>
                  <a:ext cx="2480336" cy="1145697"/>
                </a:xfrm>
                <a:prstGeom prst="rect">
                  <a:avLst/>
                </a:prstGeom>
                <a:blipFill>
                  <a:blip r:embed="rId9"/>
                  <a:stretch>
                    <a:fillRect l="-4061" b="-98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05488F9-3021-D5AA-987E-13517FC4C386}"/>
                    </a:ext>
                  </a:extLst>
                </p:cNvPr>
                <p:cNvSpPr txBox="1"/>
                <p:nvPr/>
              </p:nvSpPr>
              <p:spPr>
                <a:xfrm>
                  <a:off x="992719" y="4862583"/>
                  <a:ext cx="2460969" cy="1240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f>
                          <m:fPr>
                            <m:ctrlP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05488F9-3021-D5AA-987E-13517FC4C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719" y="4862583"/>
                  <a:ext cx="2460969" cy="1240403"/>
                </a:xfrm>
                <a:prstGeom prst="rect">
                  <a:avLst/>
                </a:prstGeom>
                <a:blipFill>
                  <a:blip r:embed="rId10"/>
                  <a:stretch>
                    <a:fillRect l="-6667" b="-13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1E3C54-9462-46DB-9AF0-4892B78D2355}"/>
              </a:ext>
            </a:extLst>
          </p:cNvPr>
          <p:cNvSpPr txBox="1"/>
          <p:nvPr/>
        </p:nvSpPr>
        <p:spPr>
          <a:xfrm>
            <a:off x="9446362" y="3218327"/>
            <a:ext cx="24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upstream gradient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14BC93-77F9-365D-3DCE-397CD79385E1}"/>
              </a:ext>
            </a:extLst>
          </p:cNvPr>
          <p:cNvSpPr txBox="1"/>
          <p:nvPr/>
        </p:nvSpPr>
        <p:spPr>
          <a:xfrm>
            <a:off x="4812255" y="2917943"/>
            <a:ext cx="22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“local” gradients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E6642F-745C-1330-B40D-4CBABB577FBD}"/>
              </a:ext>
            </a:extLst>
          </p:cNvPr>
          <p:cNvSpPr txBox="1"/>
          <p:nvPr/>
        </p:nvSpPr>
        <p:spPr>
          <a:xfrm>
            <a:off x="891347" y="3218327"/>
            <a:ext cx="2988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downstream gradients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51AFA4-E965-DF50-04C5-71568C1CC620}"/>
              </a:ext>
            </a:extLst>
          </p:cNvPr>
          <p:cNvCxnSpPr>
            <a:cxnSpLocks/>
          </p:cNvCxnSpPr>
          <p:nvPr/>
        </p:nvCxnSpPr>
        <p:spPr>
          <a:xfrm flipH="1">
            <a:off x="2512559" y="6291393"/>
            <a:ext cx="9679441" cy="0"/>
          </a:xfrm>
          <a:prstGeom prst="straightConnector1">
            <a:avLst/>
          </a:prstGeom>
          <a:ln w="609600">
            <a:solidFill>
              <a:schemeClr val="accent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34">
            <a:extLst>
              <a:ext uri="{FF2B5EF4-FFF2-40B4-BE49-F238E27FC236}">
                <a16:creationId xmlns:a16="http://schemas.microsoft.com/office/drawing/2014/main" id="{9F7BF370-A982-A559-B8FC-D0F13E23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923" y="18256"/>
            <a:ext cx="10327006" cy="11650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Forward pass (activations)</a:t>
            </a:r>
          </a:p>
        </p:txBody>
      </p:sp>
      <p:sp>
        <p:nvSpPr>
          <p:cNvPr id="36" name="Title 34">
            <a:extLst>
              <a:ext uri="{FF2B5EF4-FFF2-40B4-BE49-F238E27FC236}">
                <a16:creationId xmlns:a16="http://schemas.microsoft.com/office/drawing/2014/main" id="{5B2E005B-1A7C-BA9D-8B4A-B4D9AB05405C}"/>
              </a:ext>
            </a:extLst>
          </p:cNvPr>
          <p:cNvSpPr txBox="1">
            <a:spLocks/>
          </p:cNvSpPr>
          <p:nvPr/>
        </p:nvSpPr>
        <p:spPr>
          <a:xfrm>
            <a:off x="1555967" y="5708850"/>
            <a:ext cx="10448893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Backward pass (gradients)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6D815E-4060-F798-2DFD-EE5BB3FAE65A}"/>
              </a:ext>
            </a:extLst>
          </p:cNvPr>
          <p:cNvCxnSpPr>
            <a:cxnSpLocks/>
          </p:cNvCxnSpPr>
          <p:nvPr/>
        </p:nvCxnSpPr>
        <p:spPr>
          <a:xfrm flipH="1">
            <a:off x="9496650" y="4168546"/>
            <a:ext cx="232344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6FA6FA16-A613-1DB4-B5C4-92337D195A18}"/>
              </a:ext>
            </a:extLst>
          </p:cNvPr>
          <p:cNvSpPr/>
          <p:nvPr/>
        </p:nvSpPr>
        <p:spPr>
          <a:xfrm>
            <a:off x="-3099786" y="-1092558"/>
            <a:ext cx="3754322" cy="3754318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0" rIns="0" bIns="274320" rtlCol="0" anchor="ctr"/>
          <a:lstStyle/>
          <a:p>
            <a:pPr algn="ctr"/>
            <a:endParaRPr lang="en-US" sz="88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E227414-E49F-4283-3413-EDE5F203EB31}"/>
              </a:ext>
            </a:extLst>
          </p:cNvPr>
          <p:cNvSpPr/>
          <p:nvPr/>
        </p:nvSpPr>
        <p:spPr>
          <a:xfrm>
            <a:off x="-3227249" y="3697788"/>
            <a:ext cx="3754322" cy="3754318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0" rIns="0" bIns="274320" rtlCol="0" anchor="ctr"/>
          <a:lstStyle/>
          <a:p>
            <a:pPr algn="ctr"/>
            <a:endParaRPr lang="en-US" sz="88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9BA5CAC-EAA6-9E8D-B2E6-046F5F396C6D}"/>
              </a:ext>
            </a:extLst>
          </p:cNvPr>
          <p:cNvCxnSpPr>
            <a:cxnSpLocks/>
          </p:cNvCxnSpPr>
          <p:nvPr/>
        </p:nvCxnSpPr>
        <p:spPr>
          <a:xfrm flipH="1">
            <a:off x="558197" y="4840129"/>
            <a:ext cx="232344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5CB9F14-E197-C2E8-99D0-6FF11F363951}"/>
              </a:ext>
            </a:extLst>
          </p:cNvPr>
          <p:cNvCxnSpPr>
            <a:cxnSpLocks/>
          </p:cNvCxnSpPr>
          <p:nvPr/>
        </p:nvCxnSpPr>
        <p:spPr>
          <a:xfrm flipH="1">
            <a:off x="509516" y="1762081"/>
            <a:ext cx="232344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1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7" grpId="0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360CFB-6274-706F-592C-0AFA1F3CBD84}"/>
              </a:ext>
            </a:extLst>
          </p:cNvPr>
          <p:cNvCxnSpPr>
            <a:cxnSpLocks/>
            <a:endCxn id="35" idx="3"/>
          </p:cNvCxnSpPr>
          <p:nvPr/>
        </p:nvCxnSpPr>
        <p:spPr>
          <a:xfrm>
            <a:off x="2470765" y="600799"/>
            <a:ext cx="9739164" cy="0"/>
          </a:xfrm>
          <a:prstGeom prst="straightConnector1">
            <a:avLst/>
          </a:prstGeom>
          <a:ln w="609600">
            <a:solidFill>
              <a:schemeClr val="accent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/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0" tIns="0" rIns="0" b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/>
              <p:nvPr/>
            </p:nvSpPr>
            <p:spPr>
              <a:xfrm>
                <a:off x="933830" y="676999"/>
                <a:ext cx="6697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30" y="676999"/>
                <a:ext cx="669799" cy="830997"/>
              </a:xfrm>
              <a:prstGeom prst="rect">
                <a:avLst/>
              </a:prstGeom>
              <a:blipFill>
                <a:blip r:embed="rId3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/>
              <p:nvPr/>
            </p:nvSpPr>
            <p:spPr>
              <a:xfrm>
                <a:off x="925016" y="3768700"/>
                <a:ext cx="6792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16" y="3768700"/>
                <a:ext cx="679289" cy="830997"/>
              </a:xfrm>
              <a:prstGeom prst="rect">
                <a:avLst/>
              </a:prstGeom>
              <a:blipFill>
                <a:blip r:embed="rId4"/>
                <a:stretch>
                  <a:fillRect l="-16364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1EAE3-F462-DF41-1BC1-65F810732E48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8621358" y="3105986"/>
            <a:ext cx="30103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/>
              <p:nvPr/>
            </p:nvSpPr>
            <p:spPr>
              <a:xfrm>
                <a:off x="9724023" y="2190027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23" y="2190027"/>
                <a:ext cx="632802" cy="830997"/>
              </a:xfrm>
              <a:prstGeom prst="rect">
                <a:avLst/>
              </a:prstGeom>
              <a:blipFill>
                <a:blip r:embed="rId5"/>
                <a:stretch>
                  <a:fillRect l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04358E-C7FE-1C55-CFC2-E848C8BF9919}"/>
                  </a:ext>
                </a:extLst>
              </p:cNvPr>
              <p:cNvSpPr txBox="1"/>
              <p:nvPr/>
            </p:nvSpPr>
            <p:spPr>
              <a:xfrm>
                <a:off x="8723355" y="3185898"/>
                <a:ext cx="832536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04358E-C7FE-1C55-CFC2-E848C8BF9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355" y="3185898"/>
                <a:ext cx="832536" cy="1145698"/>
              </a:xfrm>
              <a:prstGeom prst="rect">
                <a:avLst/>
              </a:prstGeom>
              <a:blipFill>
                <a:blip r:embed="rId6"/>
                <a:stretch>
                  <a:fillRect l="-7463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A57E9763-1FD7-D899-FB71-EBEC93206F6C}"/>
              </a:ext>
            </a:extLst>
          </p:cNvPr>
          <p:cNvSpPr/>
          <p:nvPr/>
        </p:nvSpPr>
        <p:spPr>
          <a:xfrm>
            <a:off x="16394" y="15628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03E83A-D13F-0D9F-F5A6-A264CAA88778}"/>
                  </a:ext>
                </a:extLst>
              </p:cNvPr>
              <p:cNvSpPr txBox="1"/>
              <p:nvPr/>
            </p:nvSpPr>
            <p:spPr>
              <a:xfrm>
                <a:off x="5579984" y="1609681"/>
                <a:ext cx="804579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03E83A-D13F-0D9F-F5A6-A264CAA8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84" y="1609681"/>
                <a:ext cx="804579" cy="1145698"/>
              </a:xfrm>
              <a:prstGeom prst="rect">
                <a:avLst/>
              </a:prstGeom>
              <a:blipFill>
                <a:blip r:embed="rId7"/>
                <a:stretch>
                  <a:fillRect l="-9375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4C368B-47A2-6057-C812-152EB68B1124}"/>
                  </a:ext>
                </a:extLst>
              </p:cNvPr>
              <p:cNvSpPr txBox="1"/>
              <p:nvPr/>
            </p:nvSpPr>
            <p:spPr>
              <a:xfrm>
                <a:off x="5601440" y="3441186"/>
                <a:ext cx="811312" cy="1240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4C368B-47A2-6057-C812-152EB68B1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440" y="3441186"/>
                <a:ext cx="811312" cy="1240404"/>
              </a:xfrm>
              <a:prstGeom prst="rect">
                <a:avLst/>
              </a:prstGeom>
              <a:blipFill>
                <a:blip r:embed="rId8"/>
                <a:stretch>
                  <a:fillRect l="-937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>
            <a:extLst>
              <a:ext uri="{FF2B5EF4-FFF2-40B4-BE49-F238E27FC236}">
                <a16:creationId xmlns:a16="http://schemas.microsoft.com/office/drawing/2014/main" id="{245837E2-5EC3-AFF2-33D1-996B144A1BF2}"/>
              </a:ext>
            </a:extLst>
          </p:cNvPr>
          <p:cNvSpPr/>
          <p:nvPr/>
        </p:nvSpPr>
        <p:spPr>
          <a:xfrm flipV="1">
            <a:off x="0" y="35313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964A4C-02C4-205F-650D-75E995C70ED4}"/>
              </a:ext>
            </a:extLst>
          </p:cNvPr>
          <p:cNvGrpSpPr/>
          <p:nvPr/>
        </p:nvGrpSpPr>
        <p:grpSpPr>
          <a:xfrm>
            <a:off x="973352" y="1838281"/>
            <a:ext cx="2480336" cy="4264705"/>
            <a:chOff x="973352" y="1838281"/>
            <a:chExt cx="2480336" cy="4264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4B19AF7-1D52-71AC-ECA0-0F02FB5C1334}"/>
                    </a:ext>
                  </a:extLst>
                </p:cNvPr>
                <p:cNvSpPr txBox="1"/>
                <p:nvPr/>
              </p:nvSpPr>
              <p:spPr>
                <a:xfrm>
                  <a:off x="973352" y="1838281"/>
                  <a:ext cx="2480336" cy="1145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f>
                          <m:fPr>
                            <m:ctrlP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4B19AF7-1D52-71AC-ECA0-0F02FB5C1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52" y="1838281"/>
                  <a:ext cx="2480336" cy="1145697"/>
                </a:xfrm>
                <a:prstGeom prst="rect">
                  <a:avLst/>
                </a:prstGeom>
                <a:blipFill>
                  <a:blip r:embed="rId9"/>
                  <a:stretch>
                    <a:fillRect l="-4061" b="-98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05488F9-3021-D5AA-987E-13517FC4C386}"/>
                    </a:ext>
                  </a:extLst>
                </p:cNvPr>
                <p:cNvSpPr txBox="1"/>
                <p:nvPr/>
              </p:nvSpPr>
              <p:spPr>
                <a:xfrm>
                  <a:off x="992719" y="4862583"/>
                  <a:ext cx="2460969" cy="1240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f>
                          <m:fPr>
                            <m:ctrlP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05488F9-3021-D5AA-987E-13517FC4C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719" y="4862583"/>
                  <a:ext cx="2460969" cy="1240403"/>
                </a:xfrm>
                <a:prstGeom prst="rect">
                  <a:avLst/>
                </a:prstGeom>
                <a:blipFill>
                  <a:blip r:embed="rId10"/>
                  <a:stretch>
                    <a:fillRect l="-6667" b="-13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1E3C54-9462-46DB-9AF0-4892B78D2355}"/>
              </a:ext>
            </a:extLst>
          </p:cNvPr>
          <p:cNvSpPr txBox="1"/>
          <p:nvPr/>
        </p:nvSpPr>
        <p:spPr>
          <a:xfrm>
            <a:off x="9446362" y="3218327"/>
            <a:ext cx="24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upstream gradient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14BC93-77F9-365D-3DCE-397CD79385E1}"/>
              </a:ext>
            </a:extLst>
          </p:cNvPr>
          <p:cNvSpPr txBox="1"/>
          <p:nvPr/>
        </p:nvSpPr>
        <p:spPr>
          <a:xfrm>
            <a:off x="4812255" y="2917943"/>
            <a:ext cx="22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“local” gradients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E6642F-745C-1330-B40D-4CBABB577FBD}"/>
              </a:ext>
            </a:extLst>
          </p:cNvPr>
          <p:cNvSpPr txBox="1"/>
          <p:nvPr/>
        </p:nvSpPr>
        <p:spPr>
          <a:xfrm>
            <a:off x="891347" y="3218327"/>
            <a:ext cx="2988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downstream gradients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51AFA4-E965-DF50-04C5-71568C1CC620}"/>
              </a:ext>
            </a:extLst>
          </p:cNvPr>
          <p:cNvCxnSpPr>
            <a:cxnSpLocks/>
          </p:cNvCxnSpPr>
          <p:nvPr/>
        </p:nvCxnSpPr>
        <p:spPr>
          <a:xfrm flipH="1">
            <a:off x="2512559" y="6291393"/>
            <a:ext cx="9679441" cy="0"/>
          </a:xfrm>
          <a:prstGeom prst="straightConnector1">
            <a:avLst/>
          </a:prstGeom>
          <a:ln w="609600">
            <a:solidFill>
              <a:schemeClr val="accent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34">
            <a:extLst>
              <a:ext uri="{FF2B5EF4-FFF2-40B4-BE49-F238E27FC236}">
                <a16:creationId xmlns:a16="http://schemas.microsoft.com/office/drawing/2014/main" id="{9F7BF370-A982-A559-B8FC-D0F13E23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923" y="18256"/>
            <a:ext cx="10327006" cy="11650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Forward pass (activations)</a:t>
            </a:r>
          </a:p>
        </p:txBody>
      </p:sp>
      <p:sp>
        <p:nvSpPr>
          <p:cNvPr id="36" name="Title 34">
            <a:extLst>
              <a:ext uri="{FF2B5EF4-FFF2-40B4-BE49-F238E27FC236}">
                <a16:creationId xmlns:a16="http://schemas.microsoft.com/office/drawing/2014/main" id="{5B2E005B-1A7C-BA9D-8B4A-B4D9AB05405C}"/>
              </a:ext>
            </a:extLst>
          </p:cNvPr>
          <p:cNvSpPr txBox="1">
            <a:spLocks/>
          </p:cNvSpPr>
          <p:nvPr/>
        </p:nvSpPr>
        <p:spPr>
          <a:xfrm>
            <a:off x="1555967" y="5708850"/>
            <a:ext cx="10448893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Backward pass (gradients)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6D815E-4060-F798-2DFD-EE5BB3FAE65A}"/>
              </a:ext>
            </a:extLst>
          </p:cNvPr>
          <p:cNvCxnSpPr>
            <a:cxnSpLocks/>
          </p:cNvCxnSpPr>
          <p:nvPr/>
        </p:nvCxnSpPr>
        <p:spPr>
          <a:xfrm flipH="1">
            <a:off x="9496650" y="4168546"/>
            <a:ext cx="232344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6FA6FA16-A613-1DB4-B5C4-92337D195A18}"/>
              </a:ext>
            </a:extLst>
          </p:cNvPr>
          <p:cNvSpPr/>
          <p:nvPr/>
        </p:nvSpPr>
        <p:spPr>
          <a:xfrm>
            <a:off x="-3099786" y="-1092558"/>
            <a:ext cx="3754322" cy="3754318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0" rIns="0" bIns="274320" rtlCol="0" anchor="ctr"/>
          <a:lstStyle/>
          <a:p>
            <a:pPr algn="ctr"/>
            <a:endParaRPr lang="en-US" sz="88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E227414-E49F-4283-3413-EDE5F203EB31}"/>
              </a:ext>
            </a:extLst>
          </p:cNvPr>
          <p:cNvSpPr/>
          <p:nvPr/>
        </p:nvSpPr>
        <p:spPr>
          <a:xfrm>
            <a:off x="-3227249" y="3697788"/>
            <a:ext cx="3754322" cy="3754318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0" rIns="0" bIns="274320" rtlCol="0" anchor="ctr"/>
          <a:lstStyle/>
          <a:p>
            <a:pPr algn="ctr"/>
            <a:endParaRPr lang="en-US" sz="88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9BA5CAC-EAA6-9E8D-B2E6-046F5F396C6D}"/>
              </a:ext>
            </a:extLst>
          </p:cNvPr>
          <p:cNvCxnSpPr>
            <a:cxnSpLocks/>
          </p:cNvCxnSpPr>
          <p:nvPr/>
        </p:nvCxnSpPr>
        <p:spPr>
          <a:xfrm flipH="1">
            <a:off x="558197" y="4840129"/>
            <a:ext cx="232344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5CB9F14-E197-C2E8-99D0-6FF11F363951}"/>
              </a:ext>
            </a:extLst>
          </p:cNvPr>
          <p:cNvCxnSpPr>
            <a:cxnSpLocks/>
          </p:cNvCxnSpPr>
          <p:nvPr/>
        </p:nvCxnSpPr>
        <p:spPr>
          <a:xfrm flipH="1">
            <a:off x="509516" y="1762081"/>
            <a:ext cx="232344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7" grpId="0"/>
      <p:bldP spid="44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A70D71-3D0F-F385-E424-1FD52C1F1671}"/>
              </a:ext>
            </a:extLst>
          </p:cNvPr>
          <p:cNvSpPr/>
          <p:nvPr/>
        </p:nvSpPr>
        <p:spPr>
          <a:xfrm>
            <a:off x="0" y="-96253"/>
            <a:ext cx="12192000" cy="6954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32B6D-7A3B-849B-85CC-644C6D37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 simple backpropagation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D5A1-E8BB-D9EA-0B17-63BD9FFDC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https://bit.ly/simple-backprop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78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13C7DF-62D6-B3F6-CB0C-F963B532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4232"/>
            <a:ext cx="12192000" cy="1931068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The Optimization of Deep Networks</a:t>
            </a:r>
          </a:p>
        </p:txBody>
      </p:sp>
    </p:spTree>
    <p:extLst>
      <p:ext uri="{BB962C8B-B14F-4D97-AF65-F5344CB8AC3E}">
        <p14:creationId xmlns:p14="http://schemas.microsoft.com/office/powerpoint/2010/main" val="44071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3CC7-6275-F9C6-D717-8883F6A2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5CB4-A4F2-544C-ECD2-E2C6576F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about the backpropagation algorithm</a:t>
            </a:r>
          </a:p>
          <a:p>
            <a:pPr lvl="1"/>
            <a:r>
              <a:rPr lang="en-US" dirty="0"/>
              <a:t>“Upstream”, “internal” and “downstream” gradient</a:t>
            </a:r>
          </a:p>
          <a:p>
            <a:pPr lvl="1"/>
            <a:r>
              <a:rPr lang="en-US" dirty="0"/>
              <a:t>Topological sort: How to deal with non-tree Directed Acyclic Graphs</a:t>
            </a:r>
          </a:p>
          <a:p>
            <a:pPr lvl="1"/>
            <a:r>
              <a:rPr lang="en-US" dirty="0"/>
              <a:t>Gradient accumulation: why it is needed, and why you need to zero grad</a:t>
            </a:r>
          </a:p>
          <a:p>
            <a:pPr lvl="1"/>
            <a:endParaRPr lang="en-US" dirty="0"/>
          </a:p>
          <a:p>
            <a:r>
              <a:rPr lang="en-US" dirty="0"/>
              <a:t>Beginning of some optimization algorithms</a:t>
            </a:r>
          </a:p>
          <a:p>
            <a:pPr lvl="1"/>
            <a:r>
              <a:rPr lang="en-US" dirty="0"/>
              <a:t>Momentum</a:t>
            </a:r>
          </a:p>
          <a:p>
            <a:pPr lvl="1"/>
            <a:r>
              <a:rPr lang="en-US" dirty="0"/>
              <a:t>ADAM</a:t>
            </a:r>
          </a:p>
        </p:txBody>
      </p:sp>
    </p:spTree>
    <p:extLst>
      <p:ext uri="{BB962C8B-B14F-4D97-AF65-F5344CB8AC3E}">
        <p14:creationId xmlns:p14="http://schemas.microsoft.com/office/powerpoint/2010/main" val="3842598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2954-C8A7-DC03-3473-717E7CE8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0"/>
            <a:ext cx="12192000" cy="1129553"/>
          </a:xfrm>
        </p:spPr>
        <p:txBody>
          <a:bodyPr/>
          <a:lstStyle/>
          <a:p>
            <a:r>
              <a:rPr lang="en-US" dirty="0"/>
              <a:t>Three Big Concerns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6EA4A-2632-AFD2-5553-48C050003B86}"/>
              </a:ext>
            </a:extLst>
          </p:cNvPr>
          <p:cNvSpPr txBox="1"/>
          <p:nvPr/>
        </p:nvSpPr>
        <p:spPr>
          <a:xfrm>
            <a:off x="4780191" y="4696689"/>
            <a:ext cx="2631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Computation:</a:t>
            </a:r>
            <a:br>
              <a:rPr lang="en-US" sz="2800" dirty="0"/>
            </a:br>
            <a:r>
              <a:rPr lang="en-US" sz="2800" dirty="0"/>
              <a:t>learn good rules,</a:t>
            </a:r>
            <a:br>
              <a:rPr lang="en-US" sz="2800" dirty="0"/>
            </a:br>
            <a:r>
              <a:rPr lang="en-US" sz="2800" dirty="0"/>
              <a:t>good features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6F79C3-6717-17C5-6572-E1BA255292CB}"/>
              </a:ext>
            </a:extLst>
          </p:cNvPr>
          <p:cNvGrpSpPr/>
          <p:nvPr/>
        </p:nvGrpSpPr>
        <p:grpSpPr>
          <a:xfrm>
            <a:off x="1482240" y="1911926"/>
            <a:ext cx="3020699" cy="2872061"/>
            <a:chOff x="1482240" y="1911926"/>
            <a:chExt cx="3020699" cy="28720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F295D9-B8B2-5FB4-336D-4508A213F09A}"/>
                </a:ext>
              </a:extLst>
            </p:cNvPr>
            <p:cNvSpPr txBox="1"/>
            <p:nvPr/>
          </p:nvSpPr>
          <p:spPr>
            <a:xfrm>
              <a:off x="1482240" y="1911926"/>
              <a:ext cx="30206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Optimization needs</a:t>
              </a:r>
              <a:br>
                <a:rPr lang="en-US" sz="2800" dirty="0"/>
              </a:br>
              <a:r>
                <a:rPr lang="en-US" sz="2800" dirty="0"/>
                <a:t>to not get stuck</a:t>
              </a:r>
            </a:p>
          </p:txBody>
        </p:sp>
        <p:pic>
          <p:nvPicPr>
            <p:cNvPr id="1028" name="Picture 4" descr="The Big Boat Stuck In The Suez Canal Is The Absurd Joke We All Needed Right  Now">
              <a:extLst>
                <a:ext uri="{FF2B5EF4-FFF2-40B4-BE49-F238E27FC236}">
                  <a16:creationId xmlns:a16="http://schemas.microsoft.com/office/drawing/2014/main" id="{6EC1C284-3651-CF78-E233-01EF798FC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471" y="2997930"/>
              <a:ext cx="2382236" cy="17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9BB5DB-19BF-5AA8-9B59-CB5F2315A3C0}"/>
              </a:ext>
            </a:extLst>
          </p:cNvPr>
          <p:cNvGrpSpPr/>
          <p:nvPr/>
        </p:nvGrpSpPr>
        <p:grpSpPr>
          <a:xfrm>
            <a:off x="7651190" y="1911925"/>
            <a:ext cx="3345873" cy="2611050"/>
            <a:chOff x="7651190" y="1911925"/>
            <a:chExt cx="3345873" cy="26110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3498E9-23BF-183B-17F6-2710CC92F062}"/>
                </a:ext>
              </a:extLst>
            </p:cNvPr>
            <p:cNvSpPr txBox="1"/>
            <p:nvPr/>
          </p:nvSpPr>
          <p:spPr>
            <a:xfrm>
              <a:off x="8041693" y="1911925"/>
              <a:ext cx="25648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Generalization:</a:t>
              </a:r>
              <a:br>
                <a:rPr lang="en-US" sz="2800" dirty="0"/>
              </a:br>
              <a:r>
                <a:rPr lang="en-US" sz="2800" dirty="0"/>
                <a:t>avoid overfitting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83FA69-8F86-DFAE-F567-C7712C69E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1190" y="3098939"/>
              <a:ext cx="3345873" cy="1424036"/>
            </a:xfrm>
            <a:prstGeom prst="rect">
              <a:avLst/>
            </a:prstGeom>
          </p:spPr>
        </p:pic>
      </p:grpSp>
      <p:pic>
        <p:nvPicPr>
          <p:cNvPr id="1030" name="Picture 6" descr="Brain 2 SVG Brain Svg Brain Clipart Brain Files for image 1">
            <a:extLst>
              <a:ext uri="{FF2B5EF4-FFF2-40B4-BE49-F238E27FC236}">
                <a16:creationId xmlns:a16="http://schemas.microsoft.com/office/drawing/2014/main" id="{A77F0FC6-B105-51DD-861A-0D8D5707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191" y="2705312"/>
            <a:ext cx="2631618" cy="19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A76AE6-6168-893D-F173-D8D39D407EA2}"/>
              </a:ext>
            </a:extLst>
          </p:cNvPr>
          <p:cNvSpPr/>
          <p:nvPr/>
        </p:nvSpPr>
        <p:spPr>
          <a:xfrm>
            <a:off x="1080655" y="1463040"/>
            <a:ext cx="3699536" cy="44556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0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B604-6E62-B73B-C173-8EEAA2A2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Zig-zags can be a sign of optimization problems</a:t>
            </a:r>
          </a:p>
        </p:txBody>
      </p:sp>
      <p:grpSp>
        <p:nvGrpSpPr>
          <p:cNvPr id="3" name="Google Shape;314;p32">
            <a:extLst>
              <a:ext uri="{FF2B5EF4-FFF2-40B4-BE49-F238E27FC236}">
                <a16:creationId xmlns:a16="http://schemas.microsoft.com/office/drawing/2014/main" id="{6EEDB98B-1155-01BC-8B50-C28C6F9C229C}"/>
              </a:ext>
            </a:extLst>
          </p:cNvPr>
          <p:cNvGrpSpPr/>
          <p:nvPr/>
        </p:nvGrpSpPr>
        <p:grpSpPr>
          <a:xfrm>
            <a:off x="2382997" y="1378402"/>
            <a:ext cx="7426006" cy="1641185"/>
            <a:chOff x="496600" y="2128225"/>
            <a:chExt cx="8191200" cy="1645800"/>
          </a:xfrm>
        </p:grpSpPr>
        <p:sp>
          <p:nvSpPr>
            <p:cNvPr id="4" name="Google Shape;315;p32">
              <a:extLst>
                <a:ext uri="{FF2B5EF4-FFF2-40B4-BE49-F238E27FC236}">
                  <a16:creationId xmlns:a16="http://schemas.microsoft.com/office/drawing/2014/main" id="{14A2ED0F-1CDD-018B-843D-A3658A94168A}"/>
                </a:ext>
              </a:extLst>
            </p:cNvPr>
            <p:cNvSpPr/>
            <p:nvPr/>
          </p:nvSpPr>
          <p:spPr>
            <a:xfrm rot="5400000">
              <a:off x="4379878" y="1885279"/>
              <a:ext cx="425100" cy="2115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" name="Google Shape;316;p32">
              <a:extLst>
                <a:ext uri="{FF2B5EF4-FFF2-40B4-BE49-F238E27FC236}">
                  <a16:creationId xmlns:a16="http://schemas.microsoft.com/office/drawing/2014/main" id="{46EEE502-8459-7885-5B44-0AFB48094B30}"/>
                </a:ext>
              </a:extLst>
            </p:cNvPr>
            <p:cNvSpPr/>
            <p:nvPr/>
          </p:nvSpPr>
          <p:spPr>
            <a:xfrm rot="5400000">
              <a:off x="3769300" y="-1144475"/>
              <a:ext cx="1645800" cy="819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6" name="Google Shape;317;p32">
              <a:extLst>
                <a:ext uri="{FF2B5EF4-FFF2-40B4-BE49-F238E27FC236}">
                  <a16:creationId xmlns:a16="http://schemas.microsoft.com/office/drawing/2014/main" id="{2C5AF6F0-4B9E-A66D-E420-3B1CDE65FF3F}"/>
                </a:ext>
              </a:extLst>
            </p:cNvPr>
            <p:cNvSpPr/>
            <p:nvPr/>
          </p:nvSpPr>
          <p:spPr>
            <a:xfrm rot="5400000">
              <a:off x="3893866" y="-524487"/>
              <a:ext cx="1397100" cy="6951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7" name="Google Shape;318;p32">
              <a:extLst>
                <a:ext uri="{FF2B5EF4-FFF2-40B4-BE49-F238E27FC236}">
                  <a16:creationId xmlns:a16="http://schemas.microsoft.com/office/drawing/2014/main" id="{43FCFD05-BB24-7A07-7212-03955C9BA059}"/>
                </a:ext>
              </a:extLst>
            </p:cNvPr>
            <p:cNvSpPr/>
            <p:nvPr/>
          </p:nvSpPr>
          <p:spPr>
            <a:xfrm rot="5400000">
              <a:off x="4045030" y="227104"/>
              <a:ext cx="1094400" cy="54480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8" name="Google Shape;319;p32">
              <a:extLst>
                <a:ext uri="{FF2B5EF4-FFF2-40B4-BE49-F238E27FC236}">
                  <a16:creationId xmlns:a16="http://schemas.microsoft.com/office/drawing/2014/main" id="{330CB713-A200-E0A4-E7A6-40D3F2A3EF74}"/>
                </a:ext>
              </a:extLst>
            </p:cNvPr>
            <p:cNvSpPr/>
            <p:nvPr/>
          </p:nvSpPr>
          <p:spPr>
            <a:xfrm rot="5400000">
              <a:off x="4172563" y="862392"/>
              <a:ext cx="839400" cy="4177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9" name="Google Shape;320;p32">
              <a:extLst>
                <a:ext uri="{FF2B5EF4-FFF2-40B4-BE49-F238E27FC236}">
                  <a16:creationId xmlns:a16="http://schemas.microsoft.com/office/drawing/2014/main" id="{E4C88D52-EF31-8391-4093-CB7358BC0A4D}"/>
                </a:ext>
              </a:extLst>
            </p:cNvPr>
            <p:cNvSpPr/>
            <p:nvPr/>
          </p:nvSpPr>
          <p:spPr>
            <a:xfrm rot="5400000">
              <a:off x="4286360" y="1428637"/>
              <a:ext cx="611700" cy="30450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10" name="Google Shape;321;p32">
              <a:extLst>
                <a:ext uri="{FF2B5EF4-FFF2-40B4-BE49-F238E27FC236}">
                  <a16:creationId xmlns:a16="http://schemas.microsoft.com/office/drawing/2014/main" id="{DDCA5F06-BBE0-8F22-C0AA-920F7CBAC4E1}"/>
                </a:ext>
              </a:extLst>
            </p:cNvPr>
            <p:cNvSpPr/>
            <p:nvPr/>
          </p:nvSpPr>
          <p:spPr>
            <a:xfrm>
              <a:off x="2678975" y="3498290"/>
              <a:ext cx="135300" cy="135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11" name="Google Shape;322;p32">
              <a:extLst>
                <a:ext uri="{FF2B5EF4-FFF2-40B4-BE49-F238E27FC236}">
                  <a16:creationId xmlns:a16="http://schemas.microsoft.com/office/drawing/2014/main" id="{D65C89E4-8465-A1B3-6F1F-891ED3B32887}"/>
                </a:ext>
              </a:extLst>
            </p:cNvPr>
            <p:cNvSpPr/>
            <p:nvPr/>
          </p:nvSpPr>
          <p:spPr>
            <a:xfrm>
              <a:off x="4502250" y="2814927"/>
              <a:ext cx="240600" cy="2406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12" name="Google Shape;323;p32">
              <a:extLst>
                <a:ext uri="{FF2B5EF4-FFF2-40B4-BE49-F238E27FC236}">
                  <a16:creationId xmlns:a16="http://schemas.microsoft.com/office/drawing/2014/main" id="{DB376653-8F7D-213D-9B3A-372051D251E0}"/>
                </a:ext>
              </a:extLst>
            </p:cNvPr>
            <p:cNvSpPr/>
            <p:nvPr/>
          </p:nvSpPr>
          <p:spPr>
            <a:xfrm>
              <a:off x="2767400" y="2301250"/>
              <a:ext cx="1879000" cy="1240700"/>
            </a:xfrm>
            <a:custGeom>
              <a:avLst/>
              <a:gdLst/>
              <a:ahLst/>
              <a:cxnLst/>
              <a:rect l="l" t="t" r="r" b="b"/>
              <a:pathLst>
                <a:path w="75160" h="49628" extrusionOk="0">
                  <a:moveTo>
                    <a:pt x="0" y="48481"/>
                  </a:moveTo>
                  <a:lnTo>
                    <a:pt x="4303" y="0"/>
                  </a:lnTo>
                  <a:lnTo>
                    <a:pt x="7172" y="49628"/>
                  </a:lnTo>
                  <a:lnTo>
                    <a:pt x="10328" y="2581"/>
                  </a:lnTo>
                  <a:lnTo>
                    <a:pt x="13196" y="47046"/>
                  </a:lnTo>
                  <a:lnTo>
                    <a:pt x="14344" y="4876"/>
                  </a:lnTo>
                  <a:lnTo>
                    <a:pt x="18360" y="43604"/>
                  </a:lnTo>
                  <a:lnTo>
                    <a:pt x="19507" y="8606"/>
                  </a:lnTo>
                  <a:lnTo>
                    <a:pt x="22663" y="41022"/>
                  </a:lnTo>
                  <a:lnTo>
                    <a:pt x="25245" y="12622"/>
                  </a:lnTo>
                  <a:lnTo>
                    <a:pt x="27827" y="41022"/>
                  </a:lnTo>
                  <a:lnTo>
                    <a:pt x="31269" y="13483"/>
                  </a:lnTo>
                  <a:lnTo>
                    <a:pt x="34712" y="39875"/>
                  </a:lnTo>
                  <a:lnTo>
                    <a:pt x="37867" y="14630"/>
                  </a:lnTo>
                  <a:lnTo>
                    <a:pt x="39015" y="37293"/>
                  </a:lnTo>
                  <a:lnTo>
                    <a:pt x="43318" y="16925"/>
                  </a:lnTo>
                  <a:lnTo>
                    <a:pt x="45326" y="34711"/>
                  </a:lnTo>
                  <a:lnTo>
                    <a:pt x="47621" y="18072"/>
                  </a:lnTo>
                  <a:lnTo>
                    <a:pt x="48481" y="33277"/>
                  </a:lnTo>
                  <a:lnTo>
                    <a:pt x="51350" y="18072"/>
                  </a:lnTo>
                  <a:lnTo>
                    <a:pt x="53358" y="30982"/>
                  </a:lnTo>
                  <a:lnTo>
                    <a:pt x="55366" y="18359"/>
                  </a:lnTo>
                  <a:lnTo>
                    <a:pt x="56801" y="28974"/>
                  </a:lnTo>
                  <a:lnTo>
                    <a:pt x="58809" y="20081"/>
                  </a:lnTo>
                  <a:lnTo>
                    <a:pt x="61390" y="28687"/>
                  </a:lnTo>
                  <a:lnTo>
                    <a:pt x="62825" y="20941"/>
                  </a:lnTo>
                  <a:lnTo>
                    <a:pt x="65407" y="30408"/>
                  </a:lnTo>
                  <a:lnTo>
                    <a:pt x="67702" y="20941"/>
                  </a:lnTo>
                  <a:lnTo>
                    <a:pt x="69997" y="30408"/>
                  </a:lnTo>
                  <a:lnTo>
                    <a:pt x="71431" y="21515"/>
                  </a:lnTo>
                  <a:lnTo>
                    <a:pt x="72005" y="30408"/>
                  </a:lnTo>
                  <a:lnTo>
                    <a:pt x="75160" y="2495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5030A8-22A8-DDDD-219F-C64FA03C7227}"/>
              </a:ext>
            </a:extLst>
          </p:cNvPr>
          <p:cNvSpPr txBox="1"/>
          <p:nvPr/>
        </p:nvSpPr>
        <p:spPr>
          <a:xfrm>
            <a:off x="1192030" y="4031673"/>
            <a:ext cx="1022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would you do if somebody gave you zig-zag directions like this?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ED1D5-6A83-0FE3-2CD2-9929361A6D2A}"/>
              </a:ext>
            </a:extLst>
          </p:cNvPr>
          <p:cNvSpPr txBox="1"/>
          <p:nvPr/>
        </p:nvSpPr>
        <p:spPr>
          <a:xfrm>
            <a:off x="2985669" y="5093800"/>
            <a:ext cx="663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would you do after the 10</a:t>
            </a:r>
            <a:r>
              <a:rPr lang="en-US" sz="2800" baseline="30000" dirty="0"/>
              <a:t>th</a:t>
            </a:r>
            <a:r>
              <a:rPr lang="en-US" sz="2800" dirty="0"/>
              <a:t> zig or zag?</a:t>
            </a:r>
          </a:p>
        </p:txBody>
      </p:sp>
    </p:spTree>
    <p:extLst>
      <p:ext uri="{BB962C8B-B14F-4D97-AF65-F5344CB8AC3E}">
        <p14:creationId xmlns:p14="http://schemas.microsoft.com/office/powerpoint/2010/main" val="9036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B604-6E62-B73B-C173-8EEAA2A2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deal with switchbacks</a:t>
            </a:r>
          </a:p>
        </p:txBody>
      </p:sp>
      <p:grpSp>
        <p:nvGrpSpPr>
          <p:cNvPr id="3" name="Google Shape;314;p32">
            <a:extLst>
              <a:ext uri="{FF2B5EF4-FFF2-40B4-BE49-F238E27FC236}">
                <a16:creationId xmlns:a16="http://schemas.microsoft.com/office/drawing/2014/main" id="{6EEDB98B-1155-01BC-8B50-C28C6F9C229C}"/>
              </a:ext>
            </a:extLst>
          </p:cNvPr>
          <p:cNvGrpSpPr/>
          <p:nvPr/>
        </p:nvGrpSpPr>
        <p:grpSpPr>
          <a:xfrm>
            <a:off x="2382997" y="1378402"/>
            <a:ext cx="7426006" cy="1641185"/>
            <a:chOff x="496600" y="2128225"/>
            <a:chExt cx="8191200" cy="1645800"/>
          </a:xfrm>
        </p:grpSpPr>
        <p:sp>
          <p:nvSpPr>
            <p:cNvPr id="4" name="Google Shape;315;p32">
              <a:extLst>
                <a:ext uri="{FF2B5EF4-FFF2-40B4-BE49-F238E27FC236}">
                  <a16:creationId xmlns:a16="http://schemas.microsoft.com/office/drawing/2014/main" id="{14A2ED0F-1CDD-018B-843D-A3658A94168A}"/>
                </a:ext>
              </a:extLst>
            </p:cNvPr>
            <p:cNvSpPr/>
            <p:nvPr/>
          </p:nvSpPr>
          <p:spPr>
            <a:xfrm rot="5400000">
              <a:off x="4379878" y="1885279"/>
              <a:ext cx="425100" cy="2115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" name="Google Shape;316;p32">
              <a:extLst>
                <a:ext uri="{FF2B5EF4-FFF2-40B4-BE49-F238E27FC236}">
                  <a16:creationId xmlns:a16="http://schemas.microsoft.com/office/drawing/2014/main" id="{46EEE502-8459-7885-5B44-0AFB48094B30}"/>
                </a:ext>
              </a:extLst>
            </p:cNvPr>
            <p:cNvSpPr/>
            <p:nvPr/>
          </p:nvSpPr>
          <p:spPr>
            <a:xfrm rot="5400000">
              <a:off x="3769300" y="-1144475"/>
              <a:ext cx="1645800" cy="819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6" name="Google Shape;317;p32">
              <a:extLst>
                <a:ext uri="{FF2B5EF4-FFF2-40B4-BE49-F238E27FC236}">
                  <a16:creationId xmlns:a16="http://schemas.microsoft.com/office/drawing/2014/main" id="{2C5AF6F0-4B9E-A66D-E420-3B1CDE65FF3F}"/>
                </a:ext>
              </a:extLst>
            </p:cNvPr>
            <p:cNvSpPr/>
            <p:nvPr/>
          </p:nvSpPr>
          <p:spPr>
            <a:xfrm rot="5400000">
              <a:off x="3893866" y="-524487"/>
              <a:ext cx="1397100" cy="6951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7" name="Google Shape;318;p32">
              <a:extLst>
                <a:ext uri="{FF2B5EF4-FFF2-40B4-BE49-F238E27FC236}">
                  <a16:creationId xmlns:a16="http://schemas.microsoft.com/office/drawing/2014/main" id="{43FCFD05-BB24-7A07-7212-03955C9BA059}"/>
                </a:ext>
              </a:extLst>
            </p:cNvPr>
            <p:cNvSpPr/>
            <p:nvPr/>
          </p:nvSpPr>
          <p:spPr>
            <a:xfrm rot="5400000">
              <a:off x="4045030" y="227104"/>
              <a:ext cx="1094400" cy="54480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8" name="Google Shape;319;p32">
              <a:extLst>
                <a:ext uri="{FF2B5EF4-FFF2-40B4-BE49-F238E27FC236}">
                  <a16:creationId xmlns:a16="http://schemas.microsoft.com/office/drawing/2014/main" id="{330CB713-A200-E0A4-E7A6-40D3F2A3EF74}"/>
                </a:ext>
              </a:extLst>
            </p:cNvPr>
            <p:cNvSpPr/>
            <p:nvPr/>
          </p:nvSpPr>
          <p:spPr>
            <a:xfrm rot="5400000">
              <a:off x="4172563" y="862392"/>
              <a:ext cx="839400" cy="4177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9" name="Google Shape;320;p32">
              <a:extLst>
                <a:ext uri="{FF2B5EF4-FFF2-40B4-BE49-F238E27FC236}">
                  <a16:creationId xmlns:a16="http://schemas.microsoft.com/office/drawing/2014/main" id="{E4C88D52-EF31-8391-4093-CB7358BC0A4D}"/>
                </a:ext>
              </a:extLst>
            </p:cNvPr>
            <p:cNvSpPr/>
            <p:nvPr/>
          </p:nvSpPr>
          <p:spPr>
            <a:xfrm rot="5400000">
              <a:off x="4286360" y="1428637"/>
              <a:ext cx="611700" cy="30450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10" name="Google Shape;321;p32">
              <a:extLst>
                <a:ext uri="{FF2B5EF4-FFF2-40B4-BE49-F238E27FC236}">
                  <a16:creationId xmlns:a16="http://schemas.microsoft.com/office/drawing/2014/main" id="{DDCA5F06-BBE0-8F22-C0AA-920F7CBAC4E1}"/>
                </a:ext>
              </a:extLst>
            </p:cNvPr>
            <p:cNvSpPr/>
            <p:nvPr/>
          </p:nvSpPr>
          <p:spPr>
            <a:xfrm>
              <a:off x="2678975" y="3498290"/>
              <a:ext cx="135300" cy="135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11" name="Google Shape;322;p32">
              <a:extLst>
                <a:ext uri="{FF2B5EF4-FFF2-40B4-BE49-F238E27FC236}">
                  <a16:creationId xmlns:a16="http://schemas.microsoft.com/office/drawing/2014/main" id="{D65C89E4-8465-A1B3-6F1F-891ED3B32887}"/>
                </a:ext>
              </a:extLst>
            </p:cNvPr>
            <p:cNvSpPr/>
            <p:nvPr/>
          </p:nvSpPr>
          <p:spPr>
            <a:xfrm>
              <a:off x="4502250" y="2814927"/>
              <a:ext cx="240600" cy="2406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12" name="Google Shape;323;p32">
              <a:extLst>
                <a:ext uri="{FF2B5EF4-FFF2-40B4-BE49-F238E27FC236}">
                  <a16:creationId xmlns:a16="http://schemas.microsoft.com/office/drawing/2014/main" id="{DB376653-8F7D-213D-9B3A-372051D251E0}"/>
                </a:ext>
              </a:extLst>
            </p:cNvPr>
            <p:cNvSpPr/>
            <p:nvPr/>
          </p:nvSpPr>
          <p:spPr>
            <a:xfrm>
              <a:off x="2767400" y="2301250"/>
              <a:ext cx="1879000" cy="1240700"/>
            </a:xfrm>
            <a:custGeom>
              <a:avLst/>
              <a:gdLst/>
              <a:ahLst/>
              <a:cxnLst/>
              <a:rect l="l" t="t" r="r" b="b"/>
              <a:pathLst>
                <a:path w="75160" h="49628" extrusionOk="0">
                  <a:moveTo>
                    <a:pt x="0" y="48481"/>
                  </a:moveTo>
                  <a:lnTo>
                    <a:pt x="4303" y="0"/>
                  </a:lnTo>
                  <a:lnTo>
                    <a:pt x="7172" y="49628"/>
                  </a:lnTo>
                  <a:lnTo>
                    <a:pt x="10328" y="2581"/>
                  </a:lnTo>
                  <a:lnTo>
                    <a:pt x="13196" y="47046"/>
                  </a:lnTo>
                  <a:lnTo>
                    <a:pt x="14344" y="4876"/>
                  </a:lnTo>
                  <a:lnTo>
                    <a:pt x="18360" y="43604"/>
                  </a:lnTo>
                  <a:lnTo>
                    <a:pt x="19507" y="8606"/>
                  </a:lnTo>
                  <a:lnTo>
                    <a:pt x="22663" y="41022"/>
                  </a:lnTo>
                  <a:lnTo>
                    <a:pt x="25245" y="12622"/>
                  </a:lnTo>
                  <a:lnTo>
                    <a:pt x="27827" y="41022"/>
                  </a:lnTo>
                  <a:lnTo>
                    <a:pt x="31269" y="13483"/>
                  </a:lnTo>
                  <a:lnTo>
                    <a:pt x="34712" y="39875"/>
                  </a:lnTo>
                  <a:lnTo>
                    <a:pt x="37867" y="14630"/>
                  </a:lnTo>
                  <a:lnTo>
                    <a:pt x="39015" y="37293"/>
                  </a:lnTo>
                  <a:lnTo>
                    <a:pt x="43318" y="16925"/>
                  </a:lnTo>
                  <a:lnTo>
                    <a:pt x="45326" y="34711"/>
                  </a:lnTo>
                  <a:lnTo>
                    <a:pt x="47621" y="18072"/>
                  </a:lnTo>
                  <a:lnTo>
                    <a:pt x="48481" y="33277"/>
                  </a:lnTo>
                  <a:lnTo>
                    <a:pt x="51350" y="18072"/>
                  </a:lnTo>
                  <a:lnTo>
                    <a:pt x="53358" y="30982"/>
                  </a:lnTo>
                  <a:lnTo>
                    <a:pt x="55366" y="18359"/>
                  </a:lnTo>
                  <a:lnTo>
                    <a:pt x="56801" y="28974"/>
                  </a:lnTo>
                  <a:lnTo>
                    <a:pt x="58809" y="20081"/>
                  </a:lnTo>
                  <a:lnTo>
                    <a:pt x="61390" y="28687"/>
                  </a:lnTo>
                  <a:lnTo>
                    <a:pt x="62825" y="20941"/>
                  </a:lnTo>
                  <a:lnTo>
                    <a:pt x="65407" y="30408"/>
                  </a:lnTo>
                  <a:lnTo>
                    <a:pt x="67702" y="20941"/>
                  </a:lnTo>
                  <a:lnTo>
                    <a:pt x="69997" y="30408"/>
                  </a:lnTo>
                  <a:lnTo>
                    <a:pt x="71431" y="21515"/>
                  </a:lnTo>
                  <a:lnTo>
                    <a:pt x="72005" y="30408"/>
                  </a:lnTo>
                  <a:lnTo>
                    <a:pt x="75160" y="2495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5030A8-22A8-DDDD-219F-C64FA03C7227}"/>
              </a:ext>
            </a:extLst>
          </p:cNvPr>
          <p:cNvSpPr txBox="1"/>
          <p:nvPr/>
        </p:nvSpPr>
        <p:spPr>
          <a:xfrm>
            <a:off x="1648548" y="4031673"/>
            <a:ext cx="9310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you sum (or average) every </a:t>
            </a:r>
            <a:r>
              <a:rPr lang="en-US" sz="2800" u="sng" dirty="0"/>
              <a:t>pair</a:t>
            </a:r>
            <a:r>
              <a:rPr lang="en-US" sz="2800" dirty="0"/>
              <a:t> of steps, you get a nice path.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79BEA9-A88E-84E9-C3E5-F72619CEEA91}"/>
              </a:ext>
            </a:extLst>
          </p:cNvPr>
          <p:cNvCxnSpPr>
            <a:cxnSpLocks/>
          </p:cNvCxnSpPr>
          <p:nvPr/>
        </p:nvCxnSpPr>
        <p:spPr>
          <a:xfrm flipV="1">
            <a:off x="4483206" y="2760285"/>
            <a:ext cx="162244" cy="7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79E61D-60B8-8A43-15F3-C59DFB0790BE}"/>
              </a:ext>
            </a:extLst>
          </p:cNvPr>
          <p:cNvCxnSpPr>
            <a:cxnSpLocks/>
          </p:cNvCxnSpPr>
          <p:nvPr/>
        </p:nvCxnSpPr>
        <p:spPr>
          <a:xfrm flipV="1">
            <a:off x="4605867" y="2711939"/>
            <a:ext cx="162244" cy="7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81BE78-409A-3130-A0E5-07A71BAE4518}"/>
              </a:ext>
            </a:extLst>
          </p:cNvPr>
          <p:cNvCxnSpPr>
            <a:cxnSpLocks/>
          </p:cNvCxnSpPr>
          <p:nvPr/>
        </p:nvCxnSpPr>
        <p:spPr>
          <a:xfrm flipV="1">
            <a:off x="4727571" y="2627233"/>
            <a:ext cx="120705" cy="101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AFBFAA-81E1-6087-0D02-F96DED42D422}"/>
              </a:ext>
            </a:extLst>
          </p:cNvPr>
          <p:cNvCxnSpPr>
            <a:cxnSpLocks/>
          </p:cNvCxnSpPr>
          <p:nvPr/>
        </p:nvCxnSpPr>
        <p:spPr>
          <a:xfrm flipV="1">
            <a:off x="4848276" y="2583127"/>
            <a:ext cx="121704" cy="5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FB0F46-005E-7ACA-A7E3-6A13E05F5E17}"/>
              </a:ext>
            </a:extLst>
          </p:cNvPr>
          <p:cNvCxnSpPr>
            <a:cxnSpLocks/>
          </p:cNvCxnSpPr>
          <p:nvPr/>
        </p:nvCxnSpPr>
        <p:spPr>
          <a:xfrm flipV="1">
            <a:off x="4929558" y="2567481"/>
            <a:ext cx="161127" cy="3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238BE1-FEB8-D471-59BE-375B58FE61F0}"/>
              </a:ext>
            </a:extLst>
          </p:cNvPr>
          <p:cNvCxnSpPr>
            <a:cxnSpLocks/>
          </p:cNvCxnSpPr>
          <p:nvPr/>
        </p:nvCxnSpPr>
        <p:spPr>
          <a:xfrm flipV="1">
            <a:off x="5056101" y="2543574"/>
            <a:ext cx="165010" cy="2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4F32B6-18B2-A9C3-3AAC-9BD50EA83ADA}"/>
              </a:ext>
            </a:extLst>
          </p:cNvPr>
          <p:cNvCxnSpPr>
            <a:cxnSpLocks/>
          </p:cNvCxnSpPr>
          <p:nvPr/>
        </p:nvCxnSpPr>
        <p:spPr>
          <a:xfrm flipV="1">
            <a:off x="5212280" y="2472857"/>
            <a:ext cx="135374" cy="7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425ABC-F93E-6A30-8A9F-3F4D86855450}"/>
              </a:ext>
            </a:extLst>
          </p:cNvPr>
          <p:cNvCxnSpPr>
            <a:cxnSpLocks/>
          </p:cNvCxnSpPr>
          <p:nvPr/>
        </p:nvCxnSpPr>
        <p:spPr>
          <a:xfrm flipV="1">
            <a:off x="5343885" y="2402925"/>
            <a:ext cx="133097" cy="6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D513F3-70FC-0D40-1F75-787E02C19D36}"/>
              </a:ext>
            </a:extLst>
          </p:cNvPr>
          <p:cNvCxnSpPr>
            <a:cxnSpLocks/>
          </p:cNvCxnSpPr>
          <p:nvPr/>
        </p:nvCxnSpPr>
        <p:spPr>
          <a:xfrm flipV="1">
            <a:off x="5490316" y="2371783"/>
            <a:ext cx="66831" cy="2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F2763D-3ECB-1BE0-5C05-E2BF1C2B990B}"/>
              </a:ext>
            </a:extLst>
          </p:cNvPr>
          <p:cNvCxnSpPr>
            <a:cxnSpLocks/>
          </p:cNvCxnSpPr>
          <p:nvPr/>
        </p:nvCxnSpPr>
        <p:spPr>
          <a:xfrm flipV="1">
            <a:off x="5555548" y="2301851"/>
            <a:ext cx="96735" cy="54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832F05-227F-DD80-BF93-2483373163FD}"/>
              </a:ext>
            </a:extLst>
          </p:cNvPr>
          <p:cNvCxnSpPr>
            <a:cxnSpLocks/>
          </p:cNvCxnSpPr>
          <p:nvPr/>
        </p:nvCxnSpPr>
        <p:spPr>
          <a:xfrm flipV="1">
            <a:off x="5634053" y="2262276"/>
            <a:ext cx="118193" cy="6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3D7428-37F0-4EB0-5B7C-234AAF52776F}"/>
              </a:ext>
            </a:extLst>
          </p:cNvPr>
          <p:cNvCxnSpPr>
            <a:cxnSpLocks/>
          </p:cNvCxnSpPr>
          <p:nvPr/>
        </p:nvCxnSpPr>
        <p:spPr>
          <a:xfrm flipV="1">
            <a:off x="5714844" y="2240761"/>
            <a:ext cx="115907" cy="3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4DDBEE7-F298-7678-4008-ACCDF32BBED0}"/>
              </a:ext>
            </a:extLst>
          </p:cNvPr>
          <p:cNvCxnSpPr>
            <a:cxnSpLocks/>
          </p:cNvCxnSpPr>
          <p:nvPr/>
        </p:nvCxnSpPr>
        <p:spPr>
          <a:xfrm>
            <a:off x="5821120" y="2262212"/>
            <a:ext cx="137943" cy="3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F1EDAFE-8A98-6C56-13B3-26443CA7DF86}"/>
              </a:ext>
            </a:extLst>
          </p:cNvPr>
          <p:cNvCxnSpPr>
            <a:cxnSpLocks/>
          </p:cNvCxnSpPr>
          <p:nvPr/>
        </p:nvCxnSpPr>
        <p:spPr>
          <a:xfrm flipV="1">
            <a:off x="5899625" y="2293863"/>
            <a:ext cx="165714" cy="18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72CF88C-999C-8DBF-6E6F-1BE0D171D1D1}"/>
              </a:ext>
            </a:extLst>
          </p:cNvPr>
          <p:cNvSpPr txBox="1"/>
          <p:nvPr/>
        </p:nvSpPr>
        <p:spPr>
          <a:xfrm>
            <a:off x="1541705" y="5305369"/>
            <a:ext cx="952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 better idea: average lots of steps.  Maybe average all the steps.</a:t>
            </a:r>
          </a:p>
        </p:txBody>
      </p:sp>
    </p:spTree>
    <p:extLst>
      <p:ext uri="{BB962C8B-B14F-4D97-AF65-F5344CB8AC3E}">
        <p14:creationId xmlns:p14="http://schemas.microsoft.com/office/powerpoint/2010/main" val="30780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3B50-19E9-77F5-5055-0B8799AD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moving averages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66E70-16F1-0BB4-22EB-3B4616373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66"/>
          <a:stretch/>
        </p:blipFill>
        <p:spPr>
          <a:xfrm>
            <a:off x="6004879" y="1094917"/>
            <a:ext cx="5496125" cy="40666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759ED7-E5CC-CE71-4BF2-77C6955AF16A}"/>
                  </a:ext>
                </a:extLst>
              </p:cNvPr>
              <p:cNvSpPr txBox="1"/>
              <p:nvPr/>
            </p:nvSpPr>
            <p:spPr>
              <a:xfrm>
                <a:off x="6666249" y="5161547"/>
                <a:ext cx="4173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EMA with decay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=0.875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759ED7-E5CC-CE71-4BF2-77C6955AF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249" y="5161547"/>
                <a:ext cx="4173387" cy="523220"/>
              </a:xfrm>
              <a:prstGeom prst="rect">
                <a:avLst/>
              </a:prstGeom>
              <a:blipFill>
                <a:blip r:embed="rId3"/>
                <a:stretch>
                  <a:fillRect l="-2736" t="-11905" r="-30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ECDABC-6B2B-A079-A6DF-05A282827CB2}"/>
                  </a:ext>
                </a:extLst>
              </p:cNvPr>
              <p:cNvSpPr txBox="1"/>
              <p:nvPr/>
            </p:nvSpPr>
            <p:spPr>
              <a:xfrm>
                <a:off x="640119" y="944820"/>
                <a:ext cx="4885632" cy="5241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Uncorrected EMA:</a:t>
                </a:r>
                <a:br>
                  <a:rPr lang="en-US" sz="2800" dirty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(This sort of decay is often used;</a:t>
                </a:r>
                <a:br>
                  <a:rPr lang="en-US" sz="2800" dirty="0"/>
                </a:br>
                <a:r>
                  <a:rPr lang="en-US" sz="2800"/>
                  <a:t>but notice </a:t>
                </a:r>
                <a:r>
                  <a:rPr lang="en-US" sz="2800" dirty="0"/>
                  <a:t>it has a bias</a:t>
                </a:r>
                <a:br>
                  <a:rPr lang="en-US" sz="2800" dirty="0"/>
                </a:br>
                <a:r>
                  <a:rPr lang="en-US" sz="2800" dirty="0"/>
                  <a:t>towards zero at the start)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Corrected EMA without a bias: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ECDABC-6B2B-A079-A6DF-05A282827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19" y="944820"/>
                <a:ext cx="4885632" cy="5241178"/>
              </a:xfrm>
              <a:prstGeom prst="rect">
                <a:avLst/>
              </a:prstGeom>
              <a:blipFill>
                <a:blip r:embed="rId4"/>
                <a:stretch>
                  <a:fillRect l="-2078" t="-1208" r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96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SGD + Momentum</a:t>
            </a:r>
          </a:p>
        </p:txBody>
      </p:sp>
      <p:sp>
        <p:nvSpPr>
          <p:cNvPr id="4" name="Google Shape;275;p30"/>
          <p:cNvSpPr txBox="1"/>
          <p:nvPr/>
        </p:nvSpPr>
        <p:spPr>
          <a:xfrm>
            <a:off x="3145477" y="1220441"/>
            <a:ext cx="110671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3200" dirty="0"/>
              <a:t>SGD</a:t>
            </a:r>
            <a:endParaRPr sz="23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76;p30"/>
              <p:cNvSpPr txBox="1"/>
              <p:nvPr/>
            </p:nvSpPr>
            <p:spPr>
              <a:xfrm>
                <a:off x="2504515" y="5099042"/>
                <a:ext cx="7182971" cy="98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91401" rIns="91401" bIns="91401" anchor="t" anchorCtr="0">
                <a:noAutofit/>
              </a:bodyPr>
              <a:lstStyle/>
              <a:p>
                <a:pPr marL="457086" indent="-342815">
                  <a:buSzPts val="1800"/>
                  <a:buChar char="-"/>
                </a:pPr>
                <a:r>
                  <a:rPr lang="en-US" sz="2400" dirty="0"/>
                  <a:t>Build up “velocity” as a running mean of gradients</a:t>
                </a:r>
              </a:p>
              <a:p>
                <a:pPr marL="457086" indent="-342815">
                  <a:buSzPts val="1800"/>
                  <a:buChar char="-"/>
                </a:pPr>
                <a:r>
                  <a:rPr lang="en-US" sz="2400" dirty="0"/>
                  <a:t>Rho gives “friction”; typically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sz="2400" dirty="0"/>
                  <a:t> or 0.99</a:t>
                </a:r>
                <a:endParaRPr sz="2400" dirty="0"/>
              </a:p>
            </p:txBody>
          </p:sp>
        </mc:Choice>
        <mc:Fallback xmlns="">
          <p:sp>
            <p:nvSpPr>
              <p:cNvPr id="5" name="Google Shape;276;p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515" y="5099042"/>
                <a:ext cx="7182971" cy="984885"/>
              </a:xfrm>
              <a:prstGeom prst="rect">
                <a:avLst/>
              </a:prstGeom>
              <a:blipFill>
                <a:blip r:embed="rId2"/>
                <a:stretch>
                  <a:fillRect b="-1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78;p30"/>
          <p:cNvSpPr txBox="1"/>
          <p:nvPr/>
        </p:nvSpPr>
        <p:spPr>
          <a:xfrm>
            <a:off x="1524000" y="6161366"/>
            <a:ext cx="5943600" cy="2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100" dirty="0" err="1">
                <a:solidFill>
                  <a:schemeClr val="dk1"/>
                </a:solidFill>
              </a:rPr>
              <a:t>Sutskever</a:t>
            </a:r>
            <a:r>
              <a:rPr lang="en" sz="1100" dirty="0">
                <a:solidFill>
                  <a:schemeClr val="dk1"/>
                </a:solidFill>
              </a:rPr>
              <a:t> et al, “On the importance of initialization and momentum in deep learning”, ICML 2013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9" name="Google Shape;280;p30"/>
          <p:cNvSpPr txBox="1"/>
          <p:nvPr/>
        </p:nvSpPr>
        <p:spPr>
          <a:xfrm>
            <a:off x="6437325" y="1220440"/>
            <a:ext cx="3393125" cy="49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3200" dirty="0"/>
              <a:t>SGD + Momentum</a:t>
            </a:r>
            <a:endParaRPr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974" y="3385627"/>
            <a:ext cx="3886529" cy="111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22" y="3087039"/>
            <a:ext cx="3886529" cy="1713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E2F8A5-6708-324F-9130-0778520117BF}"/>
                  </a:ext>
                </a:extLst>
              </p:cNvPr>
              <p:cNvSpPr txBox="1"/>
              <p:nvPr/>
            </p:nvSpPr>
            <p:spPr>
              <a:xfrm>
                <a:off x="1847974" y="2175695"/>
                <a:ext cx="37017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E2F8A5-6708-324F-9130-077852011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74" y="2175695"/>
                <a:ext cx="3701719" cy="492443"/>
              </a:xfrm>
              <a:prstGeom prst="rect">
                <a:avLst/>
              </a:prstGeom>
              <a:blipFill>
                <a:blip r:embed="rId5"/>
                <a:stretch>
                  <a:fillRect l="-102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4949C9-B27E-4E47-9557-7E9EEB91A0D7}"/>
                  </a:ext>
                </a:extLst>
              </p:cNvPr>
              <p:cNvSpPr txBox="1"/>
              <p:nvPr/>
            </p:nvSpPr>
            <p:spPr>
              <a:xfrm>
                <a:off x="6283027" y="1929475"/>
                <a:ext cx="3701718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4949C9-B27E-4E47-9557-7E9EEB91A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27" y="1929475"/>
                <a:ext cx="3701718" cy="984885"/>
              </a:xfrm>
              <a:prstGeom prst="rect">
                <a:avLst/>
              </a:prstGeom>
              <a:blipFill>
                <a:blip r:embed="rId6"/>
                <a:stretch>
                  <a:fillRect l="-68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31F23A3-5516-FF47-80AA-8576FE0FB3F6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1796815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4A7501-DBA6-94AB-5BA6-9153A3AE66F8}"/>
              </a:ext>
            </a:extLst>
          </p:cNvPr>
          <p:cNvSpPr/>
          <p:nvPr/>
        </p:nvSpPr>
        <p:spPr>
          <a:xfrm>
            <a:off x="0" y="-96253"/>
            <a:ext cx="12192000" cy="6954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30FC3-7FBE-535E-8643-0F2AA2A9FB66}"/>
              </a:ext>
            </a:extLst>
          </p:cNvPr>
          <p:cNvSpPr/>
          <p:nvPr/>
        </p:nvSpPr>
        <p:spPr>
          <a:xfrm>
            <a:off x="152400" y="56147"/>
            <a:ext cx="12192000" cy="6954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EC133-CF94-0E59-CB98-4FD2D786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Question: is momentum an exponential moving average?</a:t>
            </a:r>
          </a:p>
        </p:txBody>
      </p:sp>
      <p:sp>
        <p:nvSpPr>
          <p:cNvPr id="3" name="Google Shape;280;p30">
            <a:extLst>
              <a:ext uri="{FF2B5EF4-FFF2-40B4-BE49-F238E27FC236}">
                <a16:creationId xmlns:a16="http://schemas.microsoft.com/office/drawing/2014/main" id="{588C00FD-DD95-3259-B4DA-1DFFBEECC0E8}"/>
              </a:ext>
            </a:extLst>
          </p:cNvPr>
          <p:cNvSpPr txBox="1"/>
          <p:nvPr/>
        </p:nvSpPr>
        <p:spPr>
          <a:xfrm>
            <a:off x="-698261" y="4355526"/>
            <a:ext cx="7157573" cy="37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800" dirty="0"/>
              <a:t>SGD + Momentum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A0EF43-2250-31A3-30B5-8F6B7949C505}"/>
                  </a:ext>
                </a:extLst>
              </p:cNvPr>
              <p:cNvSpPr txBox="1"/>
              <p:nvPr/>
            </p:nvSpPr>
            <p:spPr>
              <a:xfrm>
                <a:off x="-852559" y="5064561"/>
                <a:ext cx="7808530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grad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A0EF43-2250-31A3-30B5-8F6B7949C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2559" y="5064561"/>
                <a:ext cx="7808530" cy="1477328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730449B-9CBE-9D07-9DAD-4FA2C36672E5}"/>
              </a:ext>
            </a:extLst>
          </p:cNvPr>
          <p:cNvSpPr txBox="1"/>
          <p:nvPr/>
        </p:nvSpPr>
        <p:spPr>
          <a:xfrm>
            <a:off x="0" y="1800352"/>
            <a:ext cx="1204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1. What if grad is always 1?  What does v go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CA76D-C3BA-56A6-0895-E3125F7023FD}"/>
              </a:ext>
            </a:extLst>
          </p:cNvPr>
          <p:cNvSpPr txBox="1"/>
          <p:nvPr/>
        </p:nvSpPr>
        <p:spPr>
          <a:xfrm>
            <a:off x="347839" y="2740909"/>
            <a:ext cx="11496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2. What if grad is +1, -1, +1, -1, +1, -1,....., +1?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F1DEAB-C379-5123-7E70-74771CD6DFEF}"/>
                  </a:ext>
                </a:extLst>
              </p:cNvPr>
              <p:cNvSpPr txBox="1"/>
              <p:nvPr/>
            </p:nvSpPr>
            <p:spPr>
              <a:xfrm>
                <a:off x="4320546" y="978497"/>
                <a:ext cx="35509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dirty="0"/>
                  <a:t>Set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=0.99.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F1DEAB-C379-5123-7E70-74771CD6D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546" y="978497"/>
                <a:ext cx="3550908" cy="830997"/>
              </a:xfrm>
              <a:prstGeom prst="rect">
                <a:avLst/>
              </a:prstGeom>
              <a:blipFill>
                <a:blip r:embed="rId3"/>
                <a:stretch>
                  <a:fillRect l="-7500" t="-18182" b="-3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F8AC64B-0CE0-5C0A-19AC-1B6BAAEBC34B}"/>
              </a:ext>
            </a:extLst>
          </p:cNvPr>
          <p:cNvSpPr/>
          <p:nvPr/>
        </p:nvSpPr>
        <p:spPr>
          <a:xfrm>
            <a:off x="347839" y="4016829"/>
            <a:ext cx="5236532" cy="2694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62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6D5A-5216-E8A3-3F8C-B7BF4A04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the limit of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AD8C53-D162-1360-16C8-737D6764D929}"/>
                  </a:ext>
                </a:extLst>
              </p:cNvPr>
              <p:cNvSpPr txBox="1"/>
              <p:nvPr/>
            </p:nvSpPr>
            <p:spPr>
              <a:xfrm>
                <a:off x="2391460" y="1129553"/>
                <a:ext cx="7409080" cy="2959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  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=0.99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=1+0.99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0.99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1+0.99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1+…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1+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−0.99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=100=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AD8C53-D162-1360-16C8-737D6764D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460" y="1129553"/>
                <a:ext cx="7409080" cy="2959977"/>
              </a:xfrm>
              <a:prstGeom prst="rect">
                <a:avLst/>
              </a:prstGeom>
              <a:blipFill>
                <a:blip r:embed="rId2"/>
                <a:stretch>
                  <a:fillRect b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A8A5FD-C0B4-E942-FA7B-F9CD89F32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0" y="1129553"/>
            <a:ext cx="2692400" cy="190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D7E563-1868-B29B-255F-47D158FF1CCF}"/>
                  </a:ext>
                </a:extLst>
              </p:cNvPr>
              <p:cNvSpPr txBox="1"/>
              <p:nvPr/>
            </p:nvSpPr>
            <p:spPr>
              <a:xfrm>
                <a:off x="1285898" y="4406900"/>
                <a:ext cx="9486123" cy="198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Momentum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=0.99 </m:t>
                    </m:r>
                  </m:oMath>
                </a14:m>
                <a:r>
                  <a:rPr lang="en-US" sz="3600" dirty="0"/>
                  <a:t>is the same as</a:t>
                </a:r>
                <a:br>
                  <a:rPr lang="en-US" sz="3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latin typeface="Cambria Math" panose="02040503050406030204" pitchFamily="18" charset="0"/>
                        </a:rPr>
                        <m:t>EMA</m:t>
                      </m:r>
                      <m:d>
                        <m:d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=0.99, </m:t>
                          </m:r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latin typeface="Cambria Math" panose="02040503050406030204" pitchFamily="18" charset="0"/>
                        </a:rPr>
                        <m:t>EMA</m:t>
                      </m:r>
                      <m:d>
                        <m:d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3600" dirty="0">
                        <a:latin typeface="Cambria Math" panose="02040503050406030204" pitchFamily="18" charset="0"/>
                      </a:rPr>
                      <m:t>EMA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D7E563-1868-B29B-255F-47D158FF1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8" y="4406900"/>
                <a:ext cx="9486123" cy="1985287"/>
              </a:xfrm>
              <a:prstGeom prst="rect">
                <a:avLst/>
              </a:prstGeom>
              <a:blipFill>
                <a:blip r:embed="rId4"/>
                <a:stretch>
                  <a:fillRect l="-267" t="-5096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50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Momentum also smooths bumps and valleys</a:t>
            </a:r>
          </a:p>
        </p:txBody>
      </p:sp>
      <p:sp>
        <p:nvSpPr>
          <p:cNvPr id="4" name="Google Shape;237;p27"/>
          <p:cNvSpPr txBox="1"/>
          <p:nvPr/>
        </p:nvSpPr>
        <p:spPr>
          <a:xfrm>
            <a:off x="2021151" y="1847637"/>
            <a:ext cx="3895945" cy="140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800" dirty="0"/>
              <a:t>What if the loss function has</a:t>
            </a:r>
            <a:r>
              <a:rPr lang="en-US" sz="2800" dirty="0"/>
              <a:t> a</a:t>
            </a:r>
            <a:r>
              <a:rPr lang="en" sz="2800" dirty="0"/>
              <a:t> </a:t>
            </a:r>
            <a:r>
              <a:rPr lang="en" sz="2800" b="1" dirty="0"/>
              <a:t>local minim</a:t>
            </a:r>
            <a:r>
              <a:rPr lang="en-US" sz="2800" b="1" dirty="0"/>
              <a:t>um</a:t>
            </a:r>
            <a:r>
              <a:rPr lang="en" sz="2800" b="1" dirty="0"/>
              <a:t> </a:t>
            </a:r>
            <a:r>
              <a:rPr lang="en" sz="2800" dirty="0"/>
              <a:t>or </a:t>
            </a:r>
            <a:r>
              <a:rPr lang="en" sz="2800" b="1" dirty="0"/>
              <a:t>saddle point</a:t>
            </a:r>
            <a:r>
              <a:rPr lang="en" sz="2800" dirty="0"/>
              <a:t>?</a:t>
            </a:r>
            <a:endParaRPr sz="2800" dirty="0"/>
          </a:p>
        </p:txBody>
      </p:sp>
      <p:sp>
        <p:nvSpPr>
          <p:cNvPr id="5" name="Google Shape;238;p27"/>
          <p:cNvSpPr/>
          <p:nvPr/>
        </p:nvSpPr>
        <p:spPr>
          <a:xfrm>
            <a:off x="6949149" y="1154543"/>
            <a:ext cx="3090200" cy="1528145"/>
          </a:xfrm>
          <a:custGeom>
            <a:avLst/>
            <a:gdLst/>
            <a:ahLst/>
            <a:cxnLst/>
            <a:rect l="l" t="t" r="r" b="b"/>
            <a:pathLst>
              <a:path w="62514" h="30914" extrusionOk="0">
                <a:moveTo>
                  <a:pt x="0" y="1460"/>
                </a:moveTo>
                <a:cubicBezTo>
                  <a:pt x="3045" y="1460"/>
                  <a:pt x="13464" y="-1825"/>
                  <a:pt x="18267" y="1460"/>
                </a:cubicBezTo>
                <a:cubicBezTo>
                  <a:pt x="23070" y="4745"/>
                  <a:pt x="23408" y="18968"/>
                  <a:pt x="28820" y="21171"/>
                </a:cubicBezTo>
                <a:cubicBezTo>
                  <a:pt x="34232" y="23374"/>
                  <a:pt x="45125" y="13052"/>
                  <a:pt x="50741" y="14676"/>
                </a:cubicBezTo>
                <a:cubicBezTo>
                  <a:pt x="56357" y="16300"/>
                  <a:pt x="60552" y="28208"/>
                  <a:pt x="62514" y="30914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239;p27"/>
          <p:cNvSpPr/>
          <p:nvPr/>
        </p:nvSpPr>
        <p:spPr>
          <a:xfrm>
            <a:off x="8349191" y="2017129"/>
            <a:ext cx="161358" cy="16135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240;p27"/>
          <p:cNvSpPr/>
          <p:nvPr/>
        </p:nvSpPr>
        <p:spPr>
          <a:xfrm>
            <a:off x="8268512" y="5008157"/>
            <a:ext cx="161358" cy="16135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TextBox 10"/>
          <p:cNvSpPr txBox="1"/>
          <p:nvPr/>
        </p:nvSpPr>
        <p:spPr>
          <a:xfrm>
            <a:off x="8186559" y="1201307"/>
            <a:ext cx="110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Minimum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8751" y="3553422"/>
            <a:ext cx="8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Saddle point</a:t>
            </a:r>
          </a:p>
        </p:txBody>
      </p:sp>
      <p:sp>
        <p:nvSpPr>
          <p:cNvPr id="14" name="Google Shape;237;p27">
            <a:extLst>
              <a:ext uri="{FF2B5EF4-FFF2-40B4-BE49-F238E27FC236}">
                <a16:creationId xmlns:a16="http://schemas.microsoft.com/office/drawing/2014/main" id="{A6AF7C5B-97BF-4643-ABD8-A82D0676C6DB}"/>
              </a:ext>
            </a:extLst>
          </p:cNvPr>
          <p:cNvSpPr txBox="1"/>
          <p:nvPr/>
        </p:nvSpPr>
        <p:spPr>
          <a:xfrm>
            <a:off x="2721834" y="4053753"/>
            <a:ext cx="2782465" cy="103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Gradient is zero, SGD gets stuck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727FF6-E34E-3A4E-901D-4FBDE5D9E4FD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  <p:sp>
        <p:nvSpPr>
          <p:cNvPr id="3" name="Google Shape;308;p32">
            <a:extLst>
              <a:ext uri="{FF2B5EF4-FFF2-40B4-BE49-F238E27FC236}">
                <a16:creationId xmlns:a16="http://schemas.microsoft.com/office/drawing/2014/main" id="{BBA04E0E-EF87-C718-0C87-83EFD9EB1238}"/>
              </a:ext>
            </a:extLst>
          </p:cNvPr>
          <p:cNvSpPr/>
          <p:nvPr/>
        </p:nvSpPr>
        <p:spPr>
          <a:xfrm rot="269099">
            <a:off x="7014596" y="4392890"/>
            <a:ext cx="3386892" cy="1528145"/>
          </a:xfrm>
          <a:custGeom>
            <a:avLst/>
            <a:gdLst/>
            <a:ahLst/>
            <a:cxnLst/>
            <a:rect l="l" t="t" r="r" b="b"/>
            <a:pathLst>
              <a:path w="60892" h="29229" extrusionOk="0">
                <a:moveTo>
                  <a:pt x="0" y="0"/>
                </a:moveTo>
                <a:cubicBezTo>
                  <a:pt x="2030" y="2504"/>
                  <a:pt x="7374" y="12315"/>
                  <a:pt x="12178" y="15021"/>
                </a:cubicBezTo>
                <a:cubicBezTo>
                  <a:pt x="16982" y="17727"/>
                  <a:pt x="23274" y="15968"/>
                  <a:pt x="28822" y="16238"/>
                </a:cubicBezTo>
                <a:cubicBezTo>
                  <a:pt x="34370" y="16509"/>
                  <a:pt x="40121" y="14479"/>
                  <a:pt x="45466" y="16644"/>
                </a:cubicBezTo>
                <a:cubicBezTo>
                  <a:pt x="50811" y="18809"/>
                  <a:pt x="58321" y="27132"/>
                  <a:pt x="60892" y="29229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SGD + Momentum</a:t>
            </a:r>
          </a:p>
        </p:txBody>
      </p:sp>
      <p:pic>
        <p:nvPicPr>
          <p:cNvPr id="16" name="Google Shape;30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21519" y="1547127"/>
            <a:ext cx="3349981" cy="3349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05;p32"/>
          <p:cNvSpPr/>
          <p:nvPr/>
        </p:nvSpPr>
        <p:spPr>
          <a:xfrm>
            <a:off x="1977408" y="2595391"/>
            <a:ext cx="1562443" cy="772649"/>
          </a:xfrm>
          <a:custGeom>
            <a:avLst/>
            <a:gdLst/>
            <a:ahLst/>
            <a:cxnLst/>
            <a:rect l="l" t="t" r="r" b="b"/>
            <a:pathLst>
              <a:path w="62514" h="30914" extrusionOk="0">
                <a:moveTo>
                  <a:pt x="0" y="1460"/>
                </a:moveTo>
                <a:cubicBezTo>
                  <a:pt x="3045" y="1460"/>
                  <a:pt x="13464" y="-1825"/>
                  <a:pt x="18267" y="1460"/>
                </a:cubicBezTo>
                <a:cubicBezTo>
                  <a:pt x="23070" y="4745"/>
                  <a:pt x="23408" y="18968"/>
                  <a:pt x="28820" y="21171"/>
                </a:cubicBezTo>
                <a:cubicBezTo>
                  <a:pt x="34232" y="23374"/>
                  <a:pt x="45125" y="13052"/>
                  <a:pt x="50741" y="14676"/>
                </a:cubicBezTo>
                <a:cubicBezTo>
                  <a:pt x="56357" y="16300"/>
                  <a:pt x="60552" y="28208"/>
                  <a:pt x="62514" y="30914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Google Shape;306;p32"/>
          <p:cNvSpPr txBox="1"/>
          <p:nvPr/>
        </p:nvSpPr>
        <p:spPr>
          <a:xfrm>
            <a:off x="1641269" y="1972930"/>
            <a:ext cx="2234718" cy="5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/>
              <a:t>Local Minima</a:t>
            </a:r>
            <a:endParaRPr sz="2399" dirty="0"/>
          </a:p>
        </p:txBody>
      </p:sp>
      <p:sp>
        <p:nvSpPr>
          <p:cNvPr id="19" name="Google Shape;307;p32"/>
          <p:cNvSpPr txBox="1"/>
          <p:nvPr/>
        </p:nvSpPr>
        <p:spPr>
          <a:xfrm>
            <a:off x="3892058" y="1986265"/>
            <a:ext cx="2234718" cy="5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Saddle points</a:t>
            </a:r>
            <a:endParaRPr sz="2399"/>
          </a:p>
        </p:txBody>
      </p:sp>
      <p:sp>
        <p:nvSpPr>
          <p:cNvPr id="20" name="Google Shape;308;p32"/>
          <p:cNvSpPr/>
          <p:nvPr/>
        </p:nvSpPr>
        <p:spPr>
          <a:xfrm>
            <a:off x="4309174" y="2636733"/>
            <a:ext cx="1521904" cy="730535"/>
          </a:xfrm>
          <a:custGeom>
            <a:avLst/>
            <a:gdLst/>
            <a:ahLst/>
            <a:cxnLst/>
            <a:rect l="l" t="t" r="r" b="b"/>
            <a:pathLst>
              <a:path w="60892" h="29229" extrusionOk="0">
                <a:moveTo>
                  <a:pt x="0" y="0"/>
                </a:moveTo>
                <a:cubicBezTo>
                  <a:pt x="2030" y="2504"/>
                  <a:pt x="7374" y="12315"/>
                  <a:pt x="12178" y="15021"/>
                </a:cubicBezTo>
                <a:cubicBezTo>
                  <a:pt x="16982" y="17727"/>
                  <a:pt x="23274" y="15968"/>
                  <a:pt x="28822" y="16238"/>
                </a:cubicBezTo>
                <a:cubicBezTo>
                  <a:pt x="34370" y="16509"/>
                  <a:pt x="40121" y="14479"/>
                  <a:pt x="45466" y="16644"/>
                </a:cubicBezTo>
                <a:cubicBezTo>
                  <a:pt x="50811" y="18809"/>
                  <a:pt x="58321" y="27132"/>
                  <a:pt x="60892" y="29229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Google Shape;309;p32"/>
          <p:cNvSpPr/>
          <p:nvPr/>
        </p:nvSpPr>
        <p:spPr>
          <a:xfrm>
            <a:off x="2657157" y="2910683"/>
            <a:ext cx="182653" cy="18265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310;p32"/>
          <p:cNvSpPr/>
          <p:nvPr/>
        </p:nvSpPr>
        <p:spPr>
          <a:xfrm>
            <a:off x="4918093" y="2818637"/>
            <a:ext cx="182653" cy="18265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23" name="Google Shape;312;p32"/>
          <p:cNvCxnSpPr/>
          <p:nvPr/>
        </p:nvCxnSpPr>
        <p:spPr>
          <a:xfrm>
            <a:off x="5100745" y="2909963"/>
            <a:ext cx="32961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313;p32"/>
          <p:cNvCxnSpPr/>
          <p:nvPr/>
        </p:nvCxnSpPr>
        <p:spPr>
          <a:xfrm>
            <a:off x="2839810" y="3002009"/>
            <a:ext cx="27892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Google Shape;325;p32"/>
          <p:cNvSpPr txBox="1"/>
          <p:nvPr/>
        </p:nvSpPr>
        <p:spPr>
          <a:xfrm>
            <a:off x="7579148" y="1019542"/>
            <a:ext cx="2234718" cy="5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Gradient Noise</a:t>
            </a:r>
            <a:endParaRPr sz="2399"/>
          </a:p>
        </p:txBody>
      </p:sp>
      <p:cxnSp>
        <p:nvCxnSpPr>
          <p:cNvPr id="26" name="Google Shape;326;p32"/>
          <p:cNvCxnSpPr/>
          <p:nvPr/>
        </p:nvCxnSpPr>
        <p:spPr>
          <a:xfrm>
            <a:off x="7088826" y="5124833"/>
            <a:ext cx="610941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327;p32"/>
          <p:cNvCxnSpPr/>
          <p:nvPr/>
        </p:nvCxnSpPr>
        <p:spPr>
          <a:xfrm>
            <a:off x="8260921" y="5124833"/>
            <a:ext cx="610941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329;p32"/>
          <p:cNvSpPr txBox="1"/>
          <p:nvPr/>
        </p:nvSpPr>
        <p:spPr>
          <a:xfrm>
            <a:off x="8850018" y="4897082"/>
            <a:ext cx="1927697" cy="36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dirty="0" err="1"/>
              <a:t>SGD+Momentum</a:t>
            </a:r>
            <a:endParaRPr sz="1865" dirty="0"/>
          </a:p>
        </p:txBody>
      </p:sp>
      <p:sp>
        <p:nvSpPr>
          <p:cNvPr id="29" name="Google Shape;328;p32"/>
          <p:cNvSpPr txBox="1"/>
          <p:nvPr/>
        </p:nvSpPr>
        <p:spPr>
          <a:xfrm>
            <a:off x="7649980" y="4941733"/>
            <a:ext cx="610941" cy="36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/>
              <a:t>SGD</a:t>
            </a:r>
            <a:endParaRPr sz="1865" dirty="0"/>
          </a:p>
        </p:txBody>
      </p:sp>
      <p:sp>
        <p:nvSpPr>
          <p:cNvPr id="30" name="Google Shape;311;p32"/>
          <p:cNvSpPr txBox="1"/>
          <p:nvPr/>
        </p:nvSpPr>
        <p:spPr>
          <a:xfrm>
            <a:off x="2794657" y="3630399"/>
            <a:ext cx="2965928" cy="87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/>
              <a:t>Poor Conditioning</a:t>
            </a:r>
            <a:endParaRPr sz="2399" dirty="0"/>
          </a:p>
        </p:txBody>
      </p:sp>
      <p:grpSp>
        <p:nvGrpSpPr>
          <p:cNvPr id="31" name="Google Shape;314;p32"/>
          <p:cNvGrpSpPr/>
          <p:nvPr/>
        </p:nvGrpSpPr>
        <p:grpSpPr>
          <a:xfrm>
            <a:off x="1856539" y="4138455"/>
            <a:ext cx="4842196" cy="1070150"/>
            <a:chOff x="496600" y="2128225"/>
            <a:chExt cx="8191200" cy="1645800"/>
          </a:xfrm>
        </p:grpSpPr>
        <p:sp>
          <p:nvSpPr>
            <p:cNvPr id="32" name="Google Shape;315;p32"/>
            <p:cNvSpPr/>
            <p:nvPr/>
          </p:nvSpPr>
          <p:spPr>
            <a:xfrm rot="5400000">
              <a:off x="4379878" y="1885279"/>
              <a:ext cx="425100" cy="2115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3" name="Google Shape;316;p32"/>
            <p:cNvSpPr/>
            <p:nvPr/>
          </p:nvSpPr>
          <p:spPr>
            <a:xfrm rot="5400000">
              <a:off x="3769300" y="-1144475"/>
              <a:ext cx="1645800" cy="819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4" name="Google Shape;317;p32"/>
            <p:cNvSpPr/>
            <p:nvPr/>
          </p:nvSpPr>
          <p:spPr>
            <a:xfrm rot="5400000">
              <a:off x="3893866" y="-524487"/>
              <a:ext cx="1397100" cy="6951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5" name="Google Shape;318;p32"/>
            <p:cNvSpPr/>
            <p:nvPr/>
          </p:nvSpPr>
          <p:spPr>
            <a:xfrm rot="5400000">
              <a:off x="4045030" y="227104"/>
              <a:ext cx="1094400" cy="54480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6" name="Google Shape;319;p32"/>
            <p:cNvSpPr/>
            <p:nvPr/>
          </p:nvSpPr>
          <p:spPr>
            <a:xfrm rot="5400000">
              <a:off x="4172563" y="862392"/>
              <a:ext cx="839400" cy="4177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7" name="Google Shape;320;p32"/>
            <p:cNvSpPr/>
            <p:nvPr/>
          </p:nvSpPr>
          <p:spPr>
            <a:xfrm rot="5400000">
              <a:off x="4286360" y="1428637"/>
              <a:ext cx="611700" cy="30450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8" name="Google Shape;321;p32"/>
            <p:cNvSpPr/>
            <p:nvPr/>
          </p:nvSpPr>
          <p:spPr>
            <a:xfrm>
              <a:off x="2678975" y="3498290"/>
              <a:ext cx="135300" cy="135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9" name="Google Shape;322;p32"/>
            <p:cNvSpPr/>
            <p:nvPr/>
          </p:nvSpPr>
          <p:spPr>
            <a:xfrm>
              <a:off x="4502250" y="2814927"/>
              <a:ext cx="240600" cy="2406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0" name="Google Shape;323;p32"/>
            <p:cNvSpPr/>
            <p:nvPr/>
          </p:nvSpPr>
          <p:spPr>
            <a:xfrm>
              <a:off x="2767400" y="2301250"/>
              <a:ext cx="1879000" cy="1240700"/>
            </a:xfrm>
            <a:custGeom>
              <a:avLst/>
              <a:gdLst/>
              <a:ahLst/>
              <a:cxnLst/>
              <a:rect l="l" t="t" r="r" b="b"/>
              <a:pathLst>
                <a:path w="75160" h="49628" extrusionOk="0">
                  <a:moveTo>
                    <a:pt x="0" y="48481"/>
                  </a:moveTo>
                  <a:lnTo>
                    <a:pt x="4303" y="0"/>
                  </a:lnTo>
                  <a:lnTo>
                    <a:pt x="7172" y="49628"/>
                  </a:lnTo>
                  <a:lnTo>
                    <a:pt x="10328" y="2581"/>
                  </a:lnTo>
                  <a:lnTo>
                    <a:pt x="13196" y="47046"/>
                  </a:lnTo>
                  <a:lnTo>
                    <a:pt x="14344" y="4876"/>
                  </a:lnTo>
                  <a:lnTo>
                    <a:pt x="18360" y="43604"/>
                  </a:lnTo>
                  <a:lnTo>
                    <a:pt x="19507" y="8606"/>
                  </a:lnTo>
                  <a:lnTo>
                    <a:pt x="22663" y="41022"/>
                  </a:lnTo>
                  <a:lnTo>
                    <a:pt x="25245" y="12622"/>
                  </a:lnTo>
                  <a:lnTo>
                    <a:pt x="27827" y="41022"/>
                  </a:lnTo>
                  <a:lnTo>
                    <a:pt x="31269" y="13483"/>
                  </a:lnTo>
                  <a:lnTo>
                    <a:pt x="34712" y="39875"/>
                  </a:lnTo>
                  <a:lnTo>
                    <a:pt x="37867" y="14630"/>
                  </a:lnTo>
                  <a:lnTo>
                    <a:pt x="39015" y="37293"/>
                  </a:lnTo>
                  <a:lnTo>
                    <a:pt x="43318" y="16925"/>
                  </a:lnTo>
                  <a:lnTo>
                    <a:pt x="45326" y="34711"/>
                  </a:lnTo>
                  <a:lnTo>
                    <a:pt x="47621" y="18072"/>
                  </a:lnTo>
                  <a:lnTo>
                    <a:pt x="48481" y="33277"/>
                  </a:lnTo>
                  <a:lnTo>
                    <a:pt x="51350" y="18072"/>
                  </a:lnTo>
                  <a:lnTo>
                    <a:pt x="53358" y="30982"/>
                  </a:lnTo>
                  <a:lnTo>
                    <a:pt x="55366" y="18359"/>
                  </a:lnTo>
                  <a:lnTo>
                    <a:pt x="56801" y="28974"/>
                  </a:lnTo>
                  <a:lnTo>
                    <a:pt x="58809" y="20081"/>
                  </a:lnTo>
                  <a:lnTo>
                    <a:pt x="61390" y="28687"/>
                  </a:lnTo>
                  <a:lnTo>
                    <a:pt x="62825" y="20941"/>
                  </a:lnTo>
                  <a:lnTo>
                    <a:pt x="65407" y="30408"/>
                  </a:lnTo>
                  <a:lnTo>
                    <a:pt x="67702" y="20941"/>
                  </a:lnTo>
                  <a:lnTo>
                    <a:pt x="69997" y="30408"/>
                  </a:lnTo>
                  <a:lnTo>
                    <a:pt x="71431" y="21515"/>
                  </a:lnTo>
                  <a:lnTo>
                    <a:pt x="72005" y="30408"/>
                  </a:lnTo>
                  <a:lnTo>
                    <a:pt x="75160" y="2495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Google Shape;278;p30">
            <a:extLst>
              <a:ext uri="{FF2B5EF4-FFF2-40B4-BE49-F238E27FC236}">
                <a16:creationId xmlns:a16="http://schemas.microsoft.com/office/drawing/2014/main" id="{62267FD0-F78E-9F41-8612-A9CB7E217134}"/>
              </a:ext>
            </a:extLst>
          </p:cNvPr>
          <p:cNvSpPr txBox="1"/>
          <p:nvPr/>
        </p:nvSpPr>
        <p:spPr>
          <a:xfrm>
            <a:off x="1524000" y="6161366"/>
            <a:ext cx="5943600" cy="2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100" dirty="0" err="1">
                <a:solidFill>
                  <a:schemeClr val="dk1"/>
                </a:solidFill>
              </a:rPr>
              <a:t>Sutskever</a:t>
            </a:r>
            <a:r>
              <a:rPr lang="en" sz="1100" dirty="0">
                <a:solidFill>
                  <a:schemeClr val="dk1"/>
                </a:solidFill>
              </a:rPr>
              <a:t> et al, “On the importance of initialization and momentum in deep learning”, ICML 2013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A2A08-8F17-3142-8586-617641CD0CCE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2733424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Nesterov</a:t>
            </a:r>
            <a:r>
              <a:rPr lang="en-US" dirty="0"/>
              <a:t> momentum</a:t>
            </a:r>
          </a:p>
        </p:txBody>
      </p:sp>
      <p:pic>
        <p:nvPicPr>
          <p:cNvPr id="4" name="Content Placeholder 3" descr="Screen Shot 2019-04-08 at 11.24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847" b="-458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857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13C7DF-62D6-B3F6-CB0C-F963B532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4232"/>
            <a:ext cx="12192000" cy="1931068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Backpropagation II.</a:t>
            </a:r>
          </a:p>
        </p:txBody>
      </p:sp>
    </p:spTree>
    <p:extLst>
      <p:ext uri="{BB962C8B-B14F-4D97-AF65-F5344CB8AC3E}">
        <p14:creationId xmlns:p14="http://schemas.microsoft.com/office/powerpoint/2010/main" val="391316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Question: how does scaling affect SGD?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A2A08-8F17-3142-8586-617641CD0CCE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1B07C81-37E4-7D50-FB4B-389B58D2C2BC}"/>
              </a:ext>
            </a:extLst>
          </p:cNvPr>
          <p:cNvSpPr/>
          <p:nvPr/>
        </p:nvSpPr>
        <p:spPr>
          <a:xfrm>
            <a:off x="1959430" y="1428750"/>
            <a:ext cx="3380014" cy="4000500"/>
          </a:xfrm>
          <a:custGeom>
            <a:avLst/>
            <a:gdLst>
              <a:gd name="connsiteX0" fmla="*/ 0 w 5568043"/>
              <a:gd name="connsiteY0" fmla="*/ 0 h 4000500"/>
              <a:gd name="connsiteX1" fmla="*/ 849086 w 5568043"/>
              <a:gd name="connsiteY1" fmla="*/ 1632857 h 4000500"/>
              <a:gd name="connsiteX2" fmla="*/ 4114800 w 5568043"/>
              <a:gd name="connsiteY2" fmla="*/ 2400300 h 4000500"/>
              <a:gd name="connsiteX3" fmla="*/ 5568043 w 5568043"/>
              <a:gd name="connsiteY3" fmla="*/ 40005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8043" h="4000500">
                <a:moveTo>
                  <a:pt x="0" y="0"/>
                </a:moveTo>
                <a:cubicBezTo>
                  <a:pt x="81643" y="616403"/>
                  <a:pt x="163286" y="1232807"/>
                  <a:pt x="849086" y="1632857"/>
                </a:cubicBezTo>
                <a:cubicBezTo>
                  <a:pt x="1534886" y="2032907"/>
                  <a:pt x="3328307" y="2005693"/>
                  <a:pt x="4114800" y="2400300"/>
                </a:cubicBezTo>
                <a:cubicBezTo>
                  <a:pt x="4901293" y="2794907"/>
                  <a:pt x="5234668" y="3397703"/>
                  <a:pt x="5568043" y="40005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D8150CE-7F00-EFA0-A2D2-8E33DA0D9CD2}"/>
              </a:ext>
            </a:extLst>
          </p:cNvPr>
          <p:cNvSpPr/>
          <p:nvPr/>
        </p:nvSpPr>
        <p:spPr>
          <a:xfrm>
            <a:off x="6852558" y="3124573"/>
            <a:ext cx="3380014" cy="304427"/>
          </a:xfrm>
          <a:custGeom>
            <a:avLst/>
            <a:gdLst>
              <a:gd name="connsiteX0" fmla="*/ 0 w 5568043"/>
              <a:gd name="connsiteY0" fmla="*/ 0 h 4000500"/>
              <a:gd name="connsiteX1" fmla="*/ 849086 w 5568043"/>
              <a:gd name="connsiteY1" fmla="*/ 1632857 h 4000500"/>
              <a:gd name="connsiteX2" fmla="*/ 4114800 w 5568043"/>
              <a:gd name="connsiteY2" fmla="*/ 2400300 h 4000500"/>
              <a:gd name="connsiteX3" fmla="*/ 5568043 w 5568043"/>
              <a:gd name="connsiteY3" fmla="*/ 40005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8043" h="4000500">
                <a:moveTo>
                  <a:pt x="0" y="0"/>
                </a:moveTo>
                <a:cubicBezTo>
                  <a:pt x="81643" y="616403"/>
                  <a:pt x="163286" y="1232807"/>
                  <a:pt x="849086" y="1632857"/>
                </a:cubicBezTo>
                <a:cubicBezTo>
                  <a:pt x="1534886" y="2032907"/>
                  <a:pt x="3328307" y="2005693"/>
                  <a:pt x="4114800" y="2400300"/>
                </a:cubicBezTo>
                <a:cubicBezTo>
                  <a:pt x="4901293" y="2794907"/>
                  <a:pt x="5234668" y="3397703"/>
                  <a:pt x="5568043" y="40005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338AE2-5CAA-E35E-FA2C-5844DAD0FBEC}"/>
                  </a:ext>
                </a:extLst>
              </p:cNvPr>
              <p:cNvSpPr txBox="1"/>
              <p:nvPr/>
            </p:nvSpPr>
            <p:spPr>
              <a:xfrm>
                <a:off x="4245140" y="1388398"/>
                <a:ext cx="35469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grad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338AE2-5CAA-E35E-FA2C-5844DAD0F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40" y="1388398"/>
                <a:ext cx="3546997" cy="492443"/>
              </a:xfrm>
              <a:prstGeom prst="rect">
                <a:avLst/>
              </a:prstGeom>
              <a:blipFill>
                <a:blip r:embed="rId2"/>
                <a:stretch>
                  <a:fillRect l="-1071" t="-7500" r="-35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F4E81F-8BD9-6794-7613-FC0CD7CEFDD4}"/>
              </a:ext>
            </a:extLst>
          </p:cNvPr>
          <p:cNvSpPr txBox="1"/>
          <p:nvPr/>
        </p:nvSpPr>
        <p:spPr>
          <a:xfrm>
            <a:off x="5991839" y="3592165"/>
            <a:ext cx="51700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(B) is the same loss function as (A)</a:t>
            </a:r>
            <a:br>
              <a:rPr lang="en-US" sz="2800" dirty="0"/>
            </a:br>
            <a:r>
              <a:rPr lang="en-US" sz="2800" dirty="0"/>
              <a:t>but the vertical axis happens</a:t>
            </a:r>
            <a:br>
              <a:rPr lang="en-US" sz="2800" dirty="0"/>
            </a:br>
            <a:r>
              <a:rPr lang="en-US" sz="2800" dirty="0"/>
              <a:t>to be scaled by 0.05.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29F80-60EE-1EE2-6DA4-710F90BCB9C8}"/>
              </a:ext>
            </a:extLst>
          </p:cNvPr>
          <p:cNvSpPr txBox="1"/>
          <p:nvPr/>
        </p:nvSpPr>
        <p:spPr>
          <a:xfrm>
            <a:off x="5453525" y="5303489"/>
            <a:ext cx="624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much faster does SGD move on (A)?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47F5B-EE21-B022-5082-F26B28103E9A}"/>
              </a:ext>
            </a:extLst>
          </p:cNvPr>
          <p:cNvSpPr txBox="1"/>
          <p:nvPr/>
        </p:nvSpPr>
        <p:spPr>
          <a:xfrm>
            <a:off x="1094021" y="4284662"/>
            <a:ext cx="61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A167C-0A3E-72DB-8554-6F2D40623E12}"/>
              </a:ext>
            </a:extLst>
          </p:cNvPr>
          <p:cNvSpPr txBox="1"/>
          <p:nvPr/>
        </p:nvSpPr>
        <p:spPr>
          <a:xfrm>
            <a:off x="9400422" y="2376976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705E4-58C9-B770-1EC7-2840A3585459}"/>
              </a:ext>
            </a:extLst>
          </p:cNvPr>
          <p:cNvSpPr txBox="1"/>
          <p:nvPr/>
        </p:nvSpPr>
        <p:spPr>
          <a:xfrm>
            <a:off x="5265538" y="6144292"/>
            <a:ext cx="6622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much does Momentum change things?</a:t>
            </a:r>
          </a:p>
        </p:txBody>
      </p:sp>
    </p:spTree>
    <p:extLst>
      <p:ext uri="{BB962C8B-B14F-4D97-AF65-F5344CB8AC3E}">
        <p14:creationId xmlns:p14="http://schemas.microsoft.com/office/powerpoint/2010/main" val="2021997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prop: a solution to scaling</a:t>
            </a:r>
          </a:p>
        </p:txBody>
      </p:sp>
      <p:pic>
        <p:nvPicPr>
          <p:cNvPr id="4" name="Content Placeholder 3" descr="Screen Shot 2019-04-08 at 11.30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56" b="-1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217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5BDD-AFE6-37FB-12F5-830F559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optimizers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36A1F6-DFA7-892C-E71F-23D284BCA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1986 – </a:t>
            </a:r>
            <a:r>
              <a:rPr lang="en-US" dirty="0" err="1"/>
              <a:t>Rumelhart</a:t>
            </a:r>
            <a:r>
              <a:rPr lang="en-US" dirty="0"/>
              <a:t> – Advocates momentum for neural nets</a:t>
            </a:r>
          </a:p>
          <a:p>
            <a:pPr marL="0" indent="0">
              <a:buNone/>
            </a:pPr>
            <a:r>
              <a:rPr lang="en-US" dirty="0"/>
              <a:t>1989 – Becker – Second-order backprop (diagonal of Hessian only)</a:t>
            </a:r>
          </a:p>
          <a:p>
            <a:pPr marL="0" indent="0">
              <a:buNone/>
            </a:pPr>
            <a:r>
              <a:rPr lang="en-US" dirty="0"/>
              <a:t>1992 – </a:t>
            </a:r>
            <a:r>
              <a:rPr lang="en-US" dirty="0" err="1"/>
              <a:t>Riedmiller</a:t>
            </a:r>
            <a:r>
              <a:rPr lang="en-US" dirty="0"/>
              <a:t> – RPROP: update using the sign of momentum</a:t>
            </a:r>
          </a:p>
          <a:p>
            <a:pPr marL="0" indent="0">
              <a:buNone/>
            </a:pPr>
            <a:r>
              <a:rPr lang="en-US" dirty="0"/>
              <a:t>2011 – </a:t>
            </a:r>
            <a:r>
              <a:rPr lang="en-US" dirty="0" err="1"/>
              <a:t>Duchi</a:t>
            </a:r>
            <a:r>
              <a:rPr lang="en-US" dirty="0"/>
              <a:t> – Invents </a:t>
            </a:r>
            <a:r>
              <a:rPr lang="en-US" dirty="0" err="1"/>
              <a:t>Adagrad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2012 – </a:t>
            </a:r>
            <a:r>
              <a:rPr lang="en-US" dirty="0" err="1"/>
              <a:t>Zeiler</a:t>
            </a:r>
            <a:r>
              <a:rPr lang="en-US" dirty="0"/>
              <a:t> – Invents </a:t>
            </a:r>
            <a:r>
              <a:rPr lang="en-US" dirty="0" err="1"/>
              <a:t>Adagrad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2013 – </a:t>
            </a:r>
            <a:r>
              <a:rPr lang="en-US" dirty="0" err="1"/>
              <a:t>Sutskever</a:t>
            </a:r>
            <a:r>
              <a:rPr lang="en-US" dirty="0"/>
              <a:t> – Advocates </a:t>
            </a:r>
            <a:r>
              <a:rPr lang="en-US" dirty="0" err="1"/>
              <a:t>Nesterov</a:t>
            </a:r>
            <a:r>
              <a:rPr lang="en-US" dirty="0"/>
              <a:t> (1983) momentum</a:t>
            </a:r>
          </a:p>
          <a:p>
            <a:pPr marL="0" indent="0">
              <a:buNone/>
            </a:pPr>
            <a:r>
              <a:rPr lang="en-US" dirty="0"/>
              <a:t>2013 – Hinton – Teaches </a:t>
            </a:r>
            <a:r>
              <a:rPr lang="en-US" dirty="0" err="1"/>
              <a:t>RMSProp</a:t>
            </a:r>
            <a:r>
              <a:rPr lang="en-US" dirty="0"/>
              <a:t>, unpublished in a </a:t>
            </a:r>
            <a:r>
              <a:rPr lang="en-US" dirty="0" err="1"/>
              <a:t>cousera</a:t>
            </a:r>
            <a:r>
              <a:rPr lang="en-US" dirty="0"/>
              <a:t> course</a:t>
            </a:r>
          </a:p>
          <a:p>
            <a:pPr marL="0" indent="0">
              <a:buNone/>
            </a:pPr>
            <a:r>
              <a:rPr lang="en-US" b="1" dirty="0"/>
              <a:t>2014 – </a:t>
            </a:r>
            <a:r>
              <a:rPr lang="en-US" b="1" dirty="0" err="1"/>
              <a:t>Kingma</a:t>
            </a:r>
            <a:r>
              <a:rPr lang="en-US" b="1" dirty="0"/>
              <a:t> and Ba – ADAM, world’s best intern project</a:t>
            </a:r>
          </a:p>
          <a:p>
            <a:pPr marL="0" indent="0">
              <a:buNone/>
            </a:pPr>
            <a:r>
              <a:rPr lang="en-US" dirty="0"/>
              <a:t>2018 – </a:t>
            </a:r>
            <a:r>
              <a:rPr lang="en-US" dirty="0" err="1"/>
              <a:t>Reddi</a:t>
            </a:r>
            <a:r>
              <a:rPr lang="en-US" dirty="0"/>
              <a:t> – Finds bug in ADAM proof.  </a:t>
            </a:r>
            <a:r>
              <a:rPr lang="en-US" dirty="0" err="1"/>
              <a:t>Amsgrad</a:t>
            </a:r>
            <a:r>
              <a:rPr lang="en-US" dirty="0"/>
              <a:t> fixes it.</a:t>
            </a:r>
          </a:p>
          <a:p>
            <a:pPr marL="0" indent="0">
              <a:buNone/>
            </a:pPr>
            <a:r>
              <a:rPr lang="en-US" dirty="0"/>
              <a:t>2020 – </a:t>
            </a:r>
            <a:r>
              <a:rPr lang="en-US" dirty="0" err="1"/>
              <a:t>Alacaoglu</a:t>
            </a:r>
            <a:r>
              <a:rPr lang="en-US" dirty="0"/>
              <a:t> – New regret analysis for ADAM</a:t>
            </a:r>
          </a:p>
          <a:p>
            <a:pPr marL="0" indent="0">
              <a:buNone/>
            </a:pPr>
            <a:r>
              <a:rPr lang="en-US" dirty="0"/>
              <a:t>2022 – Liu – second-order backprop (periodic samples of Hessian)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30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197D-9FB5-160F-D79D-2AAF64F9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Flavors after </a:t>
            </a:r>
            <a:r>
              <a:rPr lang="en-US" dirty="0" err="1"/>
              <a:t>SGD+Momentum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C8E73C-DAD5-2871-00D0-DC22451234E6}"/>
              </a:ext>
            </a:extLst>
          </p:cNvPr>
          <p:cNvGrpSpPr/>
          <p:nvPr/>
        </p:nvGrpSpPr>
        <p:grpSpPr>
          <a:xfrm>
            <a:off x="831405" y="2071348"/>
            <a:ext cx="3721100" cy="1697567"/>
            <a:chOff x="747184" y="1566022"/>
            <a:chExt cx="3721100" cy="16975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9AC9C4-3A84-87EE-D57D-6020A17AF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2222"/>
            <a:stretch/>
          </p:blipFill>
          <p:spPr>
            <a:xfrm>
              <a:off x="747184" y="1566022"/>
              <a:ext cx="3721100" cy="68791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9C7790-A421-11A1-3E8F-D8DF8F8A5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9231"/>
            <a:stretch/>
          </p:blipFill>
          <p:spPr>
            <a:xfrm>
              <a:off x="747184" y="2253939"/>
              <a:ext cx="3721100" cy="100965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F5FC95D-F548-70C1-6495-3AB2ECDC2A00}"/>
              </a:ext>
            </a:extLst>
          </p:cNvPr>
          <p:cNvSpPr txBox="1"/>
          <p:nvPr/>
        </p:nvSpPr>
        <p:spPr>
          <a:xfrm>
            <a:off x="1814412" y="1313155"/>
            <a:ext cx="140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Adagrad</a:t>
            </a:r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C5C89D-CDD4-F455-C233-FADAC62C863C}"/>
              </a:ext>
            </a:extLst>
          </p:cNvPr>
          <p:cNvGrpSpPr/>
          <p:nvPr/>
        </p:nvGrpSpPr>
        <p:grpSpPr>
          <a:xfrm>
            <a:off x="5023519" y="2071348"/>
            <a:ext cx="2882900" cy="2185068"/>
            <a:chOff x="4806950" y="2875881"/>
            <a:chExt cx="2882900" cy="21850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E55D57-C5A3-68A7-01B8-0EC17B2FE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7813"/>
            <a:stretch/>
          </p:blipFill>
          <p:spPr>
            <a:xfrm>
              <a:off x="4806950" y="2875881"/>
              <a:ext cx="2882900" cy="3606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5E4BD1-A8F6-8E3B-1FD8-D4CB35222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8344"/>
            <a:stretch/>
          </p:blipFill>
          <p:spPr>
            <a:xfrm>
              <a:off x="4806950" y="3236494"/>
              <a:ext cx="2882900" cy="182445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F2907C3-37E2-BCE7-34E8-AB88858F5030}"/>
              </a:ext>
            </a:extLst>
          </p:cNvPr>
          <p:cNvSpPr txBox="1"/>
          <p:nvPr/>
        </p:nvSpPr>
        <p:spPr>
          <a:xfrm>
            <a:off x="5351020" y="1311827"/>
            <a:ext cx="1489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Adadelta</a:t>
            </a:r>
            <a:endParaRPr lang="en-US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FA295B-5146-0923-AAA9-E2C871302863}"/>
              </a:ext>
            </a:extLst>
          </p:cNvPr>
          <p:cNvGrpSpPr/>
          <p:nvPr/>
        </p:nvGrpSpPr>
        <p:grpSpPr>
          <a:xfrm>
            <a:off x="8377433" y="2071348"/>
            <a:ext cx="3454400" cy="1176518"/>
            <a:chOff x="8127999" y="1940875"/>
            <a:chExt cx="3454400" cy="11765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6B553E-CD3E-8E91-A139-955195740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2609"/>
            <a:stretch/>
          </p:blipFill>
          <p:spPr>
            <a:xfrm>
              <a:off x="8127999" y="1940875"/>
              <a:ext cx="3454400" cy="3670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25E29-8594-656D-FEDF-1D193DC20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459" b="63687"/>
            <a:stretch/>
          </p:blipFill>
          <p:spPr>
            <a:xfrm>
              <a:off x="8127999" y="2307880"/>
              <a:ext cx="3454400" cy="68791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A12BB3D-148B-A1A7-2CC0-4CA5986CB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30" t="90625"/>
            <a:stretch/>
          </p:blipFill>
          <p:spPr>
            <a:xfrm>
              <a:off x="8132010" y="2651839"/>
              <a:ext cx="3104481" cy="46555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73656E-BA56-4E88-1286-AB71F876A57E}"/>
              </a:ext>
            </a:extLst>
          </p:cNvPr>
          <p:cNvSpPr txBox="1"/>
          <p:nvPr/>
        </p:nvSpPr>
        <p:spPr>
          <a:xfrm>
            <a:off x="8589731" y="1338840"/>
            <a:ext cx="1539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RMSprop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F3B6E-6918-8578-F6AA-2B53BB599453}"/>
              </a:ext>
            </a:extLst>
          </p:cNvPr>
          <p:cNvSpPr txBox="1"/>
          <p:nvPr/>
        </p:nvSpPr>
        <p:spPr>
          <a:xfrm>
            <a:off x="1333094" y="5021625"/>
            <a:ext cx="6092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Divide gradient by its room mean square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62119F-6A6D-1469-DC55-6AB0880762B6}"/>
              </a:ext>
            </a:extLst>
          </p:cNvPr>
          <p:cNvCxnSpPr>
            <a:cxnSpLocks/>
          </p:cNvCxnSpPr>
          <p:nvPr/>
        </p:nvCxnSpPr>
        <p:spPr>
          <a:xfrm flipV="1">
            <a:off x="2691955" y="3701060"/>
            <a:ext cx="436256" cy="1320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2E69C9-9321-2AD2-0A2A-61AE077E1467}"/>
              </a:ext>
            </a:extLst>
          </p:cNvPr>
          <p:cNvSpPr txBox="1"/>
          <p:nvPr/>
        </p:nvSpPr>
        <p:spPr>
          <a:xfrm>
            <a:off x="5856222" y="6028888"/>
            <a:ext cx="597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Exponential moving average based RMS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031D06-E449-D6C2-0A76-437B7CE59CF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7122695" y="2759265"/>
            <a:ext cx="1721333" cy="3269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444B66-C5BB-748D-F711-898F209137D3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844028" y="3149318"/>
            <a:ext cx="1719698" cy="2879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3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4E2E-FDAC-7FEB-CD0B-2439E7FC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49570" cy="2633797"/>
          </a:xfrm>
        </p:spPr>
        <p:txBody>
          <a:bodyPr>
            <a:normAutofit/>
          </a:bodyPr>
          <a:lstStyle/>
          <a:p>
            <a:r>
              <a:rPr lang="en-US" dirty="0"/>
              <a:t>2014:</a:t>
            </a:r>
            <a:br>
              <a:rPr lang="en-US" dirty="0"/>
            </a:br>
            <a:r>
              <a:rPr lang="en-US" dirty="0" err="1"/>
              <a:t>Kingma</a:t>
            </a:r>
            <a:r>
              <a:rPr lang="en-US" dirty="0"/>
              <a:t> and Ba propose</a:t>
            </a:r>
            <a:br>
              <a:rPr lang="en-US" dirty="0"/>
            </a:br>
            <a:r>
              <a:rPr lang="en-US" dirty="0"/>
              <a:t>ADAM optimizer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572D8-3690-7E0D-463D-F358EBE2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52" y="987794"/>
            <a:ext cx="3898900" cy="275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A0392-4E03-ADBB-C9D5-01C0E5F48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52" y="3743694"/>
            <a:ext cx="3822700" cy="2476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CA667E-F9E9-D17E-AD09-303591FDFEF6}"/>
              </a:ext>
            </a:extLst>
          </p:cNvPr>
          <p:cNvGrpSpPr/>
          <p:nvPr/>
        </p:nvGrpSpPr>
        <p:grpSpPr>
          <a:xfrm>
            <a:off x="2421502" y="2633797"/>
            <a:ext cx="3733800" cy="2207682"/>
            <a:chOff x="990600" y="3429000"/>
            <a:chExt cx="3733800" cy="22076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EB3CE0-EB8A-3AEC-F26B-230B81047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64" t="91182"/>
            <a:stretch/>
          </p:blipFill>
          <p:spPr>
            <a:xfrm>
              <a:off x="990600" y="5232400"/>
              <a:ext cx="3429000" cy="4042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38045C-8130-386B-2D6C-E07CB1C24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069" b="43352"/>
            <a:stretch/>
          </p:blipFill>
          <p:spPr>
            <a:xfrm>
              <a:off x="990600" y="3784600"/>
              <a:ext cx="3733800" cy="1447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1D1CB1-E55B-A9D5-E6CF-1627473CB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183" t="692" b="91551"/>
            <a:stretch/>
          </p:blipFill>
          <p:spPr>
            <a:xfrm>
              <a:off x="990600" y="3429000"/>
              <a:ext cx="3390900" cy="3556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F67AD4-8ECD-AEAF-09EE-93B0C1ADB802}"/>
              </a:ext>
            </a:extLst>
          </p:cNvPr>
          <p:cNvSpPr txBox="1"/>
          <p:nvPr/>
        </p:nvSpPr>
        <p:spPr>
          <a:xfrm>
            <a:off x="156758" y="4931230"/>
            <a:ext cx="2372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EMA-based RMS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83AF7-A387-4408-3442-1294F64771E4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342786" y="3559054"/>
            <a:ext cx="1040616" cy="1372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125568-0582-7711-C674-D02B2335505D}"/>
              </a:ext>
            </a:extLst>
          </p:cNvPr>
          <p:cNvSpPr txBox="1"/>
          <p:nvPr/>
        </p:nvSpPr>
        <p:spPr>
          <a:xfrm>
            <a:off x="5742791" y="3492197"/>
            <a:ext cx="2372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Plus also momentum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AED593-7FCC-53D9-2D0B-55F6D977340D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5281863" y="3127490"/>
            <a:ext cx="1646956" cy="364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B5FE10-4EC1-3CA6-1482-0C872A25331B}"/>
              </a:ext>
            </a:extLst>
          </p:cNvPr>
          <p:cNvSpPr txBox="1"/>
          <p:nvPr/>
        </p:nvSpPr>
        <p:spPr>
          <a:xfrm>
            <a:off x="5484828" y="4669087"/>
            <a:ext cx="2372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Plus an EMA</a:t>
            </a:r>
            <a:br>
              <a:rPr lang="en-US" sz="2800" dirty="0"/>
            </a:br>
            <a:r>
              <a:rPr lang="en-US" sz="2800" dirty="0"/>
              <a:t>bias correction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5583C2-9A09-6B11-DD97-727972EF85B2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4380264" y="4081597"/>
            <a:ext cx="2290592" cy="587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37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5BDD-AFE6-37FB-12F5-830F559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was an intern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B68AF-45F9-8679-8E62-0100C145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126" y="1216466"/>
            <a:ext cx="8722895" cy="20816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Diederik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Kingma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Was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year PhD student in Amsterdam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Also earlier invented variational autoencoders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Interned at DeepMind in 2014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Early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OpenAI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lead;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Currently at Google</a:t>
            </a:r>
          </a:p>
        </p:txBody>
      </p:sp>
      <p:pic>
        <p:nvPicPr>
          <p:cNvPr id="4" name="Picture 6" descr="Diederik P. (Durk) Kingma">
            <a:extLst>
              <a:ext uri="{FF2B5EF4-FFF2-40B4-BE49-F238E27FC236}">
                <a16:creationId xmlns:a16="http://schemas.microsoft.com/office/drawing/2014/main" id="{A318863D-AA95-5717-5E64-8612EEEB2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b="7739"/>
          <a:stretch/>
        </p:blipFill>
        <p:spPr bwMode="auto">
          <a:xfrm>
            <a:off x="564661" y="1183342"/>
            <a:ext cx="1769465" cy="18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Brains Behind AI: Jimmy Ba - YouTube">
            <a:extLst>
              <a:ext uri="{FF2B5EF4-FFF2-40B4-BE49-F238E27FC236}">
                <a16:creationId xmlns:a16="http://schemas.microsoft.com/office/drawing/2014/main" id="{2CE7E485-2628-494D-5EC3-8DA7E3CB3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r="8256"/>
          <a:stretch/>
        </p:blipFill>
        <p:spPr bwMode="auto">
          <a:xfrm>
            <a:off x="564661" y="3619386"/>
            <a:ext cx="1772051" cy="18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5F2B5C-D634-E451-A13B-CD78B308AE12}"/>
              </a:ext>
            </a:extLst>
          </p:cNvPr>
          <p:cNvSpPr txBox="1">
            <a:spLocks/>
          </p:cNvSpPr>
          <p:nvPr/>
        </p:nvSpPr>
        <p:spPr>
          <a:xfrm>
            <a:off x="2334126" y="3652510"/>
            <a:ext cx="8722895" cy="2182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Jimmy Ba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Was 1</a:t>
            </a:r>
            <a:r>
              <a:rPr lang="en-US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st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year PhD student at Toronto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Student of Geoff Hinton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Interned at DeepMind in 2014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Currently Professor at Toronto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1B2E7-05CB-CBD8-9305-A05BD20E3AFE}"/>
              </a:ext>
            </a:extLst>
          </p:cNvPr>
          <p:cNvSpPr txBox="1"/>
          <p:nvPr/>
        </p:nvSpPr>
        <p:spPr>
          <a:xfrm>
            <a:off x="1623136" y="5835316"/>
            <a:ext cx="9796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(154,567 citations in 9 years.... not bad for a PhD intern project!)</a:t>
            </a:r>
          </a:p>
        </p:txBody>
      </p:sp>
    </p:spTree>
    <p:extLst>
      <p:ext uri="{BB962C8B-B14F-4D97-AF65-F5344CB8AC3E}">
        <p14:creationId xmlns:p14="http://schemas.microsoft.com/office/powerpoint/2010/main" val="2153003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</p:txBody>
      </p:sp>
      <p:pic>
        <p:nvPicPr>
          <p:cNvPr id="4" name="Content Placeholder 3" descr="Screen Shot 2019-04-08 at 11.31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70" b="-20470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E621B-8CAB-9773-53C7-3A0B4A28E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4" t="91182"/>
          <a:stretch/>
        </p:blipFill>
        <p:spPr>
          <a:xfrm>
            <a:off x="4399429" y="5674658"/>
            <a:ext cx="3429000" cy="4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C0E582-DE19-2BBE-A91F-ADCA9319E2DA}"/>
              </a:ext>
            </a:extLst>
          </p:cNvPr>
          <p:cNvSpPr/>
          <p:nvPr/>
        </p:nvSpPr>
        <p:spPr>
          <a:xfrm>
            <a:off x="0" y="18256"/>
            <a:ext cx="1220992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18991-F577-B101-2CCC-F5C4A2BB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4713"/>
            <a:ext cx="12192000" cy="1165086"/>
          </a:xfrm>
        </p:spPr>
        <p:txBody>
          <a:bodyPr/>
          <a:lstStyle/>
          <a:p>
            <a:r>
              <a:rPr lang="en-US" dirty="0"/>
              <a:t>Questions on ADAM</a:t>
            </a:r>
          </a:p>
        </p:txBody>
      </p:sp>
    </p:spTree>
    <p:extLst>
      <p:ext uri="{BB962C8B-B14F-4D97-AF65-F5344CB8AC3E}">
        <p14:creationId xmlns:p14="http://schemas.microsoft.com/office/powerpoint/2010/main" val="119092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DE26-BC58-2D81-1116-5E0D480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tries to solve the wrong-learning-rate problem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4865C4-026A-52DE-7EA3-562E5B110BB0}"/>
              </a:ext>
            </a:extLst>
          </p:cNvPr>
          <p:cNvCxnSpPr>
            <a:cxnSpLocks/>
          </p:cNvCxnSpPr>
          <p:nvPr/>
        </p:nvCxnSpPr>
        <p:spPr>
          <a:xfrm>
            <a:off x="1397541" y="3852153"/>
            <a:ext cx="2490281" cy="797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800FA9-E860-E998-4D84-FAB6AF37126D}"/>
              </a:ext>
            </a:extLst>
          </p:cNvPr>
          <p:cNvCxnSpPr>
            <a:cxnSpLocks/>
          </p:cNvCxnSpPr>
          <p:nvPr/>
        </p:nvCxnSpPr>
        <p:spPr>
          <a:xfrm flipV="1">
            <a:off x="3887822" y="3988340"/>
            <a:ext cx="2626468" cy="6614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372AB-F70C-BCD7-B05C-71CD8BD9CB4A}"/>
              </a:ext>
            </a:extLst>
          </p:cNvPr>
          <p:cNvCxnSpPr>
            <a:cxnSpLocks/>
          </p:cNvCxnSpPr>
          <p:nvPr/>
        </p:nvCxnSpPr>
        <p:spPr>
          <a:xfrm>
            <a:off x="8852170" y="1322962"/>
            <a:ext cx="149158" cy="3326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5F2254-52E2-E558-0F27-CA910BEF9621}"/>
              </a:ext>
            </a:extLst>
          </p:cNvPr>
          <p:cNvCxnSpPr>
            <a:cxnSpLocks/>
          </p:cNvCxnSpPr>
          <p:nvPr/>
        </p:nvCxnSpPr>
        <p:spPr>
          <a:xfrm flipV="1">
            <a:off x="9001328" y="1322962"/>
            <a:ext cx="142672" cy="3326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99553E-5D79-F106-07C2-D00397CAB396}"/>
              </a:ext>
            </a:extLst>
          </p:cNvPr>
          <p:cNvSpPr txBox="1"/>
          <p:nvPr/>
        </p:nvSpPr>
        <p:spPr>
          <a:xfrm>
            <a:off x="2113581" y="4927328"/>
            <a:ext cx="335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Problem 1: slope ±0.5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70682-3AE3-B1C9-FC58-A92B9FDA84B8}"/>
              </a:ext>
            </a:extLst>
          </p:cNvPr>
          <p:cNvSpPr txBox="1"/>
          <p:nvPr/>
        </p:nvSpPr>
        <p:spPr>
          <a:xfrm>
            <a:off x="7366548" y="4824656"/>
            <a:ext cx="326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Problem 2: slope ±50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D80C9A-4F20-F381-C1C2-6BD7BEF470D8}"/>
              </a:ext>
            </a:extLst>
          </p:cNvPr>
          <p:cNvCxnSpPr/>
          <p:nvPr/>
        </p:nvCxnSpPr>
        <p:spPr>
          <a:xfrm flipV="1">
            <a:off x="8926749" y="2986391"/>
            <a:ext cx="145915" cy="4426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4FC279-DCEB-8C4C-1576-857FE5B6B556}"/>
              </a:ext>
            </a:extLst>
          </p:cNvPr>
          <p:cNvCxnSpPr>
            <a:cxnSpLocks/>
          </p:cNvCxnSpPr>
          <p:nvPr/>
        </p:nvCxnSpPr>
        <p:spPr>
          <a:xfrm flipH="1" flipV="1">
            <a:off x="8926749" y="2288336"/>
            <a:ext cx="147537" cy="698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6E3DDC-67F4-DE9B-F89E-A92B687AD8E0}"/>
              </a:ext>
            </a:extLst>
          </p:cNvPr>
          <p:cNvCxnSpPr>
            <a:cxnSpLocks/>
          </p:cNvCxnSpPr>
          <p:nvPr/>
        </p:nvCxnSpPr>
        <p:spPr>
          <a:xfrm flipV="1">
            <a:off x="8925127" y="1322961"/>
            <a:ext cx="218873" cy="965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46AE8B-718C-7002-6930-29EC24B24EE9}"/>
              </a:ext>
            </a:extLst>
          </p:cNvPr>
          <p:cNvCxnSpPr>
            <a:cxnSpLocks/>
          </p:cNvCxnSpPr>
          <p:nvPr/>
        </p:nvCxnSpPr>
        <p:spPr>
          <a:xfrm flipH="1" flipV="1">
            <a:off x="8852170" y="624906"/>
            <a:ext cx="291830" cy="738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1ABB3AAB-DB3D-CD5F-78AC-BBEC42867966}"/>
              </a:ext>
            </a:extLst>
          </p:cNvPr>
          <p:cNvSpPr/>
          <p:nvPr/>
        </p:nvSpPr>
        <p:spPr>
          <a:xfrm>
            <a:off x="1254869" y="3868906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F85FF153-50F1-B32A-0C3A-021E034D6D3E}"/>
              </a:ext>
            </a:extLst>
          </p:cNvPr>
          <p:cNvSpPr/>
          <p:nvPr/>
        </p:nvSpPr>
        <p:spPr>
          <a:xfrm>
            <a:off x="1406450" y="3924840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494A77E1-8EA3-64B0-3C8F-40AEF55F780E}"/>
              </a:ext>
            </a:extLst>
          </p:cNvPr>
          <p:cNvSpPr/>
          <p:nvPr/>
        </p:nvSpPr>
        <p:spPr>
          <a:xfrm>
            <a:off x="1578570" y="3977666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90D651C1-4E61-79B9-EEE8-99AF9A50819F}"/>
              </a:ext>
            </a:extLst>
          </p:cNvPr>
          <p:cNvSpPr/>
          <p:nvPr/>
        </p:nvSpPr>
        <p:spPr>
          <a:xfrm>
            <a:off x="1730151" y="4033600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44BD6423-BA18-F934-298B-6F4E937EFFAE}"/>
              </a:ext>
            </a:extLst>
          </p:cNvPr>
          <p:cNvSpPr/>
          <p:nvPr/>
        </p:nvSpPr>
        <p:spPr>
          <a:xfrm>
            <a:off x="1885504" y="4073726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CB252B5C-6C69-21E5-842B-FAEECC25ED48}"/>
              </a:ext>
            </a:extLst>
          </p:cNvPr>
          <p:cNvSpPr/>
          <p:nvPr/>
        </p:nvSpPr>
        <p:spPr>
          <a:xfrm>
            <a:off x="2037085" y="4129660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B7146C-7AE0-BB7F-2BDF-5C32224FFFF3}"/>
              </a:ext>
            </a:extLst>
          </p:cNvPr>
          <p:cNvSpPr txBox="1"/>
          <p:nvPr/>
        </p:nvSpPr>
        <p:spPr>
          <a:xfrm>
            <a:off x="2496882" y="5620757"/>
            <a:ext cx="8132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With the same learning rate, which takes bigger steps?</a:t>
            </a:r>
            <a:br>
              <a:rPr lang="en-US" sz="2800" dirty="0"/>
            </a:br>
            <a:r>
              <a:rPr lang="en-US" sz="2800" dirty="0"/>
              <a:t>Which do you think _should_ take bigger steps?</a:t>
            </a:r>
          </a:p>
        </p:txBody>
      </p:sp>
    </p:spTree>
    <p:extLst>
      <p:ext uri="{BB962C8B-B14F-4D97-AF65-F5344CB8AC3E}">
        <p14:creationId xmlns:p14="http://schemas.microsoft.com/office/powerpoint/2010/main" val="2701976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DE26-BC58-2D81-1116-5E0D480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ADAM measures the “size” of the gradient in two ways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CA6615-3F9A-BDB6-5ADD-9E506E80B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8424"/>
          <a:stretch/>
        </p:blipFill>
        <p:spPr bwMode="auto">
          <a:xfrm>
            <a:off x="6279542" y="1649428"/>
            <a:ext cx="42002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BF028-57C4-3605-D108-3BE336EE1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222"/>
          <a:stretch/>
        </p:blipFill>
        <p:spPr bwMode="auto">
          <a:xfrm>
            <a:off x="1712186" y="1607317"/>
            <a:ext cx="420027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1C07C-FFED-B18F-45D9-AAF2CCDE004C}"/>
              </a:ext>
            </a:extLst>
          </p:cNvPr>
          <p:cNvSpPr txBox="1"/>
          <p:nvPr/>
        </p:nvSpPr>
        <p:spPr>
          <a:xfrm>
            <a:off x="1416009" y="5586626"/>
            <a:ext cx="9395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Mean gradient is high, what should the optimizer do ideally?</a:t>
            </a:r>
          </a:p>
          <a:p>
            <a:pPr algn="ctr"/>
            <a:r>
              <a:rPr lang="en-US" sz="2800" dirty="0"/>
              <a:t>If RMS of gradient is high, what should the optimizer do ideally?</a:t>
            </a:r>
          </a:p>
        </p:txBody>
      </p:sp>
    </p:spTree>
    <p:extLst>
      <p:ext uri="{BB962C8B-B14F-4D97-AF65-F5344CB8AC3E}">
        <p14:creationId xmlns:p14="http://schemas.microsoft.com/office/powerpoint/2010/main" val="194666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D25B-2178-DC28-ECEA-EC8BDFB4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5551F-1CC0-5D7F-5092-7559034BE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2"/>
                <a:ext cx="10515600" cy="1723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calculate: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5551F-1CC0-5D7F-5092-7559034BE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2"/>
                <a:ext cx="10515600" cy="1723487"/>
              </a:xfrm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B34F16D-67B1-C778-18CE-27455E5B6211}"/>
              </a:ext>
            </a:extLst>
          </p:cNvPr>
          <p:cNvSpPr txBox="1"/>
          <p:nvPr/>
        </p:nvSpPr>
        <p:spPr>
          <a:xfrm>
            <a:off x="4358378" y="6160168"/>
            <a:ext cx="769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To-do: plot tanh, calculate tanh(0) and its derivative</a:t>
            </a:r>
          </a:p>
        </p:txBody>
      </p:sp>
    </p:spTree>
    <p:extLst>
      <p:ext uri="{BB962C8B-B14F-4D97-AF65-F5344CB8AC3E}">
        <p14:creationId xmlns:p14="http://schemas.microsoft.com/office/powerpoint/2010/main" val="4047324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F40A-A27E-BE97-0844-6A4E4B45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bias correction?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F68D0E-DC10-4BA0-2A3C-B03319BE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16" y="2119467"/>
            <a:ext cx="5724937" cy="44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17649-060B-3539-05D1-D10B511BD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81" y="1103131"/>
            <a:ext cx="8799669" cy="1016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5E30C-E622-B083-0F3E-D282BCC4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73" r="24064"/>
          <a:stretch/>
        </p:blipFill>
        <p:spPr>
          <a:xfrm>
            <a:off x="522900" y="3429000"/>
            <a:ext cx="5764816" cy="9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F35F2-D3E5-9B87-E972-2D8DD5C77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90" y="5552161"/>
            <a:ext cx="2501900" cy="97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21BF24-5224-CCE0-86EA-2034D4ABCB5F}"/>
              </a:ext>
            </a:extLst>
          </p:cNvPr>
          <p:cNvSpPr txBox="1"/>
          <p:nvPr/>
        </p:nvSpPr>
        <p:spPr>
          <a:xfrm>
            <a:off x="28080" y="2486337"/>
            <a:ext cx="592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Just consider the numerator – so clean!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DD16D-EB5F-9A71-4149-3AC2511DDD29}"/>
              </a:ext>
            </a:extLst>
          </p:cNvPr>
          <p:cNvSpPr txBox="1"/>
          <p:nvPr/>
        </p:nvSpPr>
        <p:spPr>
          <a:xfrm>
            <a:off x="17929" y="5081415"/>
            <a:ext cx="6427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But at early timestamps, denominator &lt;&lt; 1</a:t>
            </a:r>
          </a:p>
        </p:txBody>
      </p:sp>
    </p:spTree>
    <p:extLst>
      <p:ext uri="{BB962C8B-B14F-4D97-AF65-F5344CB8AC3E}">
        <p14:creationId xmlns:p14="http://schemas.microsoft.com/office/powerpoint/2010/main" val="4054647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23BD-A353-8D37-9A27-1BC35B0B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convergence of ADAM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A673C-3306-85C1-033C-FA2F823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analyze an optimizer when f constantly changes?</a:t>
            </a:r>
          </a:p>
          <a:p>
            <a:r>
              <a:rPr lang="en-US" dirty="0"/>
              <a:t>Each step get grads on f(data,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) and we get to choose x</a:t>
            </a:r>
            <a:r>
              <a:rPr lang="en-US" baseline="-25000" dirty="0"/>
              <a:t>t+1</a:t>
            </a:r>
            <a:r>
              <a:rPr lang="en-US" dirty="0"/>
              <a:t>.</a:t>
            </a:r>
          </a:p>
          <a:p>
            <a:r>
              <a:rPr lang="en-US" dirty="0"/>
              <a:t>But after each iteration, we get a new data so f(data,...) changes!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Proof strategy:</a:t>
            </a:r>
          </a:p>
          <a:p>
            <a:r>
              <a:rPr lang="en-US" dirty="0"/>
              <a:t>It’s hard to reason about global convergence, so</a:t>
            </a:r>
          </a:p>
          <a:p>
            <a:r>
              <a:rPr lang="en-US" dirty="0"/>
              <a:t>Instead reason about regret, i.e.,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F85B7-C746-6358-03A3-AA36F1BE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429" y="4953373"/>
            <a:ext cx="6477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59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E381-B3AE-2CE6-8FD6-BB6CE4B2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Authoritative proof source: </a:t>
            </a:r>
            <a:r>
              <a:rPr lang="en-US" dirty="0" err="1"/>
              <a:t>Alacaoglu</a:t>
            </a:r>
            <a:r>
              <a:rPr lang="en-US" dirty="0"/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7764-05F2-0480-5640-6145FA5E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ADAM (2014) has bugs in the proof pointed out by </a:t>
            </a:r>
            <a:r>
              <a:rPr lang="en-US" dirty="0" err="1"/>
              <a:t>Reddi</a:t>
            </a:r>
            <a:r>
              <a:rPr lang="en-US" dirty="0"/>
              <a:t> 2018.</a:t>
            </a:r>
          </a:p>
          <a:p>
            <a:pPr marL="0" indent="0">
              <a:buNone/>
            </a:pPr>
            <a:r>
              <a:rPr lang="en-US" dirty="0" err="1"/>
              <a:t>Alacaoglu</a:t>
            </a:r>
            <a:r>
              <a:rPr lang="en-US" dirty="0"/>
              <a:t> improves and generalizes </a:t>
            </a:r>
            <a:r>
              <a:rPr lang="en-US" dirty="0" err="1"/>
              <a:t>Reddi’s</a:t>
            </a:r>
            <a:r>
              <a:rPr lang="en-US" dirty="0"/>
              <a:t> proofs.</a:t>
            </a:r>
          </a:p>
          <a:p>
            <a:pPr marL="0" indent="0">
              <a:buNone/>
            </a:pPr>
            <a:r>
              <a:rPr lang="en-US" dirty="0"/>
              <a:t>Sketch.  Assume convexity and bounded changes in gradients.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4ED93-90D5-87A4-4481-B4F9E8FC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96" y="3479800"/>
            <a:ext cx="23622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67711-116E-7566-9334-157B14501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196" y="3429000"/>
            <a:ext cx="1943100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6C90A-4E5D-80A6-5347-AC7476B6D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36" y="2571349"/>
            <a:ext cx="3645018" cy="85765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48E79B3E-996E-258B-1172-F16A83AFFB70}"/>
              </a:ext>
            </a:extLst>
          </p:cNvPr>
          <p:cNvSpPr/>
          <p:nvPr/>
        </p:nvSpPr>
        <p:spPr>
          <a:xfrm>
            <a:off x="8863264" y="1589799"/>
            <a:ext cx="2490536" cy="2820750"/>
          </a:xfrm>
          <a:custGeom>
            <a:avLst/>
            <a:gdLst>
              <a:gd name="connsiteX0" fmla="*/ 0 w 2490536"/>
              <a:gd name="connsiteY0" fmla="*/ 1215189 h 2820750"/>
              <a:gd name="connsiteX1" fmla="*/ 902368 w 2490536"/>
              <a:gd name="connsiteY1" fmla="*/ 2622884 h 2820750"/>
              <a:gd name="connsiteX2" fmla="*/ 1864894 w 2490536"/>
              <a:gd name="connsiteY2" fmla="*/ 2526632 h 2820750"/>
              <a:gd name="connsiteX3" fmla="*/ 2490536 w 2490536"/>
              <a:gd name="connsiteY3" fmla="*/ 0 h 28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536" h="2820750">
                <a:moveTo>
                  <a:pt x="0" y="1215189"/>
                </a:moveTo>
                <a:cubicBezTo>
                  <a:pt x="295776" y="1809749"/>
                  <a:pt x="591552" y="2404310"/>
                  <a:pt x="902368" y="2622884"/>
                </a:cubicBezTo>
                <a:cubicBezTo>
                  <a:pt x="1213184" y="2841458"/>
                  <a:pt x="1600199" y="2963779"/>
                  <a:pt x="1864894" y="2526632"/>
                </a:cubicBezTo>
                <a:cubicBezTo>
                  <a:pt x="2129589" y="2089485"/>
                  <a:pt x="2310062" y="1044742"/>
                  <a:pt x="2490536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56DF8-FCA7-F1A3-051F-F4898CE5E268}"/>
              </a:ext>
            </a:extLst>
          </p:cNvPr>
          <p:cNvSpPr txBox="1"/>
          <p:nvPr/>
        </p:nvSpPr>
        <p:spPr>
          <a:xfrm>
            <a:off x="10469645" y="429378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oracle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A6E2E-AE52-3B3B-13AB-F12F5CCB830D}"/>
              </a:ext>
            </a:extLst>
          </p:cNvPr>
          <p:cNvSpPr txBox="1"/>
          <p:nvPr/>
        </p:nvSpPr>
        <p:spPr>
          <a:xfrm>
            <a:off x="9275387" y="3213710"/>
            <a:ext cx="142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actual </a:t>
            </a:r>
            <a:r>
              <a:rPr lang="en-US" sz="2800" dirty="0" err="1"/>
              <a:t>x</a:t>
            </a:r>
            <a:r>
              <a:rPr lang="en-US" sz="2800" baseline="-25000" dirty="0" err="1"/>
              <a:t>t</a:t>
            </a:r>
            <a:endParaRPr lang="en-US" sz="2800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612367-2332-CC00-23BE-0C2376D99F4B}"/>
              </a:ext>
            </a:extLst>
          </p:cNvPr>
          <p:cNvCxnSpPr>
            <a:cxnSpLocks/>
          </p:cNvCxnSpPr>
          <p:nvPr/>
        </p:nvCxnSpPr>
        <p:spPr>
          <a:xfrm>
            <a:off x="8493248" y="2873829"/>
            <a:ext cx="2211761" cy="23943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ABE4103-D73C-5B56-F61D-223232BEB4AB}"/>
              </a:ext>
            </a:extLst>
          </p:cNvPr>
          <p:cNvSpPr/>
          <p:nvPr/>
        </p:nvSpPr>
        <p:spPr>
          <a:xfrm>
            <a:off x="9555421" y="4042272"/>
            <a:ext cx="129520" cy="12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B66DF3-3B9F-DE6B-AC5C-EA658EBD375A}"/>
              </a:ext>
            </a:extLst>
          </p:cNvPr>
          <p:cNvSpPr/>
          <p:nvPr/>
        </p:nvSpPr>
        <p:spPr>
          <a:xfrm>
            <a:off x="10176170" y="4345789"/>
            <a:ext cx="129520" cy="12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989408-8665-E06F-66D9-F1908D9CEA85}"/>
              </a:ext>
            </a:extLst>
          </p:cNvPr>
          <p:cNvCxnSpPr>
            <a:cxnSpLocks/>
          </p:cNvCxnSpPr>
          <p:nvPr/>
        </p:nvCxnSpPr>
        <p:spPr>
          <a:xfrm>
            <a:off x="10238509" y="4107032"/>
            <a:ext cx="0" cy="958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CD1260-0C54-F773-3668-116241D8DDE0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9684941" y="4107032"/>
            <a:ext cx="553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F647AC8-4230-5AE9-6F9E-1410C3B2B330}"/>
              </a:ext>
            </a:extLst>
          </p:cNvPr>
          <p:cNvSpPr txBox="1"/>
          <p:nvPr/>
        </p:nvSpPr>
        <p:spPr>
          <a:xfrm>
            <a:off x="6160079" y="4086825"/>
            <a:ext cx="3948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convexity means</a:t>
            </a:r>
            <a:br>
              <a:rPr lang="en-US" sz="2800" dirty="0"/>
            </a:br>
            <a:r>
              <a:rPr lang="en-US" sz="2800" dirty="0"/>
              <a:t>g · </a:t>
            </a:r>
            <a:r>
              <a:rPr lang="en-US" sz="2800" dirty="0" err="1"/>
              <a:t>Δx</a:t>
            </a:r>
            <a:r>
              <a:rPr lang="en-US" sz="2800" dirty="0"/>
              <a:t> is worse than regret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8A15D16-72CD-CC57-357C-0197B3ED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93" y="5280935"/>
            <a:ext cx="4953000" cy="469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BD56C5-4898-EE9B-3239-5D6CA3CF3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664" y="5242657"/>
            <a:ext cx="6172200" cy="596900"/>
          </a:xfrm>
          <a:prstGeom prst="rect">
            <a:avLst/>
          </a:prstGeom>
        </p:spPr>
      </p:pic>
      <p:sp>
        <p:nvSpPr>
          <p:cNvPr id="34" name="Left Brace 33">
            <a:extLst>
              <a:ext uri="{FF2B5EF4-FFF2-40B4-BE49-F238E27FC236}">
                <a16:creationId xmlns:a16="http://schemas.microsoft.com/office/drawing/2014/main" id="{00007F49-B6A2-5B1A-8A47-D95ACCF4093E}"/>
              </a:ext>
            </a:extLst>
          </p:cNvPr>
          <p:cNvSpPr/>
          <p:nvPr/>
        </p:nvSpPr>
        <p:spPr>
          <a:xfrm rot="16200000">
            <a:off x="8675774" y="3002372"/>
            <a:ext cx="143898" cy="5880024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D34718-7E13-F4D0-6597-625D4BD7E755}"/>
              </a:ext>
            </a:extLst>
          </p:cNvPr>
          <p:cNvSpPr txBox="1"/>
          <p:nvPr/>
        </p:nvSpPr>
        <p:spPr>
          <a:xfrm>
            <a:off x="3827836" y="6111583"/>
            <a:ext cx="8222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Easy: gradients and distances are bounded, so decay LR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38A68D-AC03-6863-287B-AE5BC86CDCB7}"/>
              </a:ext>
            </a:extLst>
          </p:cNvPr>
          <p:cNvCxnSpPr>
            <a:cxnSpLocks/>
          </p:cNvCxnSpPr>
          <p:nvPr/>
        </p:nvCxnSpPr>
        <p:spPr>
          <a:xfrm flipV="1">
            <a:off x="2782111" y="5721648"/>
            <a:ext cx="1633922" cy="448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65FC60D-E6D8-6D46-0136-973363FD21AA}"/>
              </a:ext>
            </a:extLst>
          </p:cNvPr>
          <p:cNvSpPr txBox="1"/>
          <p:nvPr/>
        </p:nvSpPr>
        <p:spPr>
          <a:xfrm>
            <a:off x="327400" y="5942384"/>
            <a:ext cx="2454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 hard part:</a:t>
            </a:r>
            <a:br>
              <a:rPr lang="en-US" sz="2800" dirty="0"/>
            </a:br>
            <a:r>
              <a:rPr lang="en-US" sz="2800" dirty="0"/>
              <a:t>this can get big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0728F3-4666-2B98-D8D7-1F3C44C3745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234306" y="3873500"/>
            <a:ext cx="3482440" cy="141502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80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2765-C602-BE3C-C572-69F3A92E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convergence? Generalization is the research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E602-BD32-7EBD-6B80-A8AC74876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approaches in the literature</a:t>
            </a:r>
          </a:p>
          <a:p>
            <a:r>
              <a:rPr lang="en-US" dirty="0"/>
              <a:t>An ongoing debate over geometry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ideas about “grokking”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AAA89-AEA1-B9E0-E939-870941E26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98" y="4232348"/>
            <a:ext cx="7324676" cy="224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CADB8-537F-A36D-400F-97068A84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029" y="3429000"/>
            <a:ext cx="3924300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252081-89EB-B549-74D6-BE5C6345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536" y="2098208"/>
            <a:ext cx="3454400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BFD7B-C2DD-EF5E-53EE-9D3895E5A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068" y="1835981"/>
            <a:ext cx="1219200" cy="85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79036-13B5-DCB2-79C9-60C9D0B97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536" y="2931719"/>
            <a:ext cx="4049288" cy="497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11212-A5A9-B072-5D1B-A2DD76477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1181" y="2822108"/>
            <a:ext cx="1206487" cy="8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5836-9691-99BC-08C8-3D91D6EB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Forward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C3336-08AD-297D-B7DC-C80328357E05}"/>
              </a:ext>
            </a:extLst>
          </p:cNvPr>
          <p:cNvSpPr txBox="1"/>
          <p:nvPr/>
        </p:nvSpPr>
        <p:spPr>
          <a:xfrm>
            <a:off x="1240022" y="3426593"/>
            <a:ext cx="34015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199D1-AC08-3878-2EC1-AC1901BFC809}"/>
              </a:ext>
            </a:extLst>
          </p:cNvPr>
          <p:cNvSpPr txBox="1"/>
          <p:nvPr/>
        </p:nvSpPr>
        <p:spPr>
          <a:xfrm>
            <a:off x="2444127" y="4320694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3D08B-C3F8-4A4D-3C45-8E8AF4BAB8D4}"/>
              </a:ext>
            </a:extLst>
          </p:cNvPr>
          <p:cNvSpPr txBox="1"/>
          <p:nvPr/>
        </p:nvSpPr>
        <p:spPr>
          <a:xfrm>
            <a:off x="4015520" y="4320694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CEF01-8412-62F6-908C-8DA1F5F5D3E7}"/>
              </a:ext>
            </a:extLst>
          </p:cNvPr>
          <p:cNvSpPr txBox="1"/>
          <p:nvPr/>
        </p:nvSpPr>
        <p:spPr>
          <a:xfrm>
            <a:off x="3988248" y="2596722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C57A4-7FE3-1248-D4AA-943DF215DA3F}"/>
              </a:ext>
            </a:extLst>
          </p:cNvPr>
          <p:cNvSpPr txBox="1"/>
          <p:nvPr/>
        </p:nvSpPr>
        <p:spPr>
          <a:xfrm>
            <a:off x="5737435" y="4320694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D7CEE-DBE9-E0C9-05B9-CD2752BCC48A}"/>
              </a:ext>
            </a:extLst>
          </p:cNvPr>
          <p:cNvSpPr txBox="1"/>
          <p:nvPr/>
        </p:nvSpPr>
        <p:spPr>
          <a:xfrm>
            <a:off x="7344650" y="2601350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678C4-DFB6-1A76-5694-829F94649107}"/>
              </a:ext>
            </a:extLst>
          </p:cNvPr>
          <p:cNvSpPr txBox="1"/>
          <p:nvPr/>
        </p:nvSpPr>
        <p:spPr>
          <a:xfrm>
            <a:off x="6889941" y="4338895"/>
            <a:ext cx="161710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reciprocal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29665-0049-C8E6-2C2D-6D3F075BF378}"/>
              </a:ext>
            </a:extLst>
          </p:cNvPr>
          <p:cNvSpPr txBox="1"/>
          <p:nvPr/>
        </p:nvSpPr>
        <p:spPr>
          <a:xfrm>
            <a:off x="9497594" y="3426593"/>
            <a:ext cx="36420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*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234076-63DC-B0D9-9FF3-5992384E75D0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580180" y="3688203"/>
            <a:ext cx="863947" cy="894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4344D-EECB-03BC-4F06-F8193B37660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1580180" y="2858332"/>
            <a:ext cx="2408068" cy="829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0EC1BE-24F5-4F08-F1FA-A47684E74F5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164197" y="4582304"/>
            <a:ext cx="8513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E079D7-1B56-F78E-CCFA-9A07E04A2EE5}"/>
              </a:ext>
            </a:extLst>
          </p:cNvPr>
          <p:cNvCxnSpPr>
            <a:cxnSpLocks/>
            <a:stCxn id="8" idx="3"/>
            <a:endCxn id="48" idx="1"/>
          </p:cNvCxnSpPr>
          <p:nvPr/>
        </p:nvCxnSpPr>
        <p:spPr>
          <a:xfrm flipV="1">
            <a:off x="4717315" y="3600927"/>
            <a:ext cx="1001845" cy="981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6494A4-B30C-B56D-918A-CF151558EB48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717315" y="4582304"/>
            <a:ext cx="102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26EECD-535A-1130-20C4-CBA516DF8120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690043" y="2858332"/>
            <a:ext cx="2654607" cy="4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E1C7A7-0732-810A-BD4F-170AAF6346F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708853" y="2862960"/>
            <a:ext cx="1788741" cy="5636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8F888B-DA2C-7144-3892-E811D1676D1E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101638" y="4582304"/>
            <a:ext cx="788303" cy="18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9FEC07-E302-C6C8-5F21-8D6F3FFE58A5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8507050" y="3949813"/>
            <a:ext cx="990544" cy="6506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C7E0A2-DBB4-E425-60E4-F9A90402ED3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690043" y="2858332"/>
            <a:ext cx="1029117" cy="1502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D726603-E0B7-3480-E2C7-8AA2B84F3E3E}"/>
              </a:ext>
            </a:extLst>
          </p:cNvPr>
          <p:cNvSpPr txBox="1"/>
          <p:nvPr/>
        </p:nvSpPr>
        <p:spPr>
          <a:xfrm>
            <a:off x="5719160" y="3339317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C587A6-C663-0CEB-1B08-A72FDCF685FD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6439230" y="3119942"/>
            <a:ext cx="905420" cy="480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955F89-65AF-F238-2AC6-E9050A297720}"/>
              </a:ext>
            </a:extLst>
          </p:cNvPr>
          <p:cNvSpPr txBox="1"/>
          <p:nvPr/>
        </p:nvSpPr>
        <p:spPr>
          <a:xfrm>
            <a:off x="11016251" y="3426593"/>
            <a:ext cx="2936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112C4BD-380F-51C2-0DFC-1FCE240ACC3D}"/>
              </a:ext>
            </a:extLst>
          </p:cNvPr>
          <p:cNvCxnSpPr>
            <a:cxnSpLocks/>
            <a:stCxn id="13" idx="3"/>
            <a:endCxn id="58" idx="1"/>
          </p:cNvCxnSpPr>
          <p:nvPr/>
        </p:nvCxnSpPr>
        <p:spPr>
          <a:xfrm>
            <a:off x="9861796" y="3688203"/>
            <a:ext cx="11544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DD853F-0CE8-D1BE-137E-03E6246AFFB3}"/>
              </a:ext>
            </a:extLst>
          </p:cNvPr>
          <p:cNvSpPr txBox="1"/>
          <p:nvPr/>
        </p:nvSpPr>
        <p:spPr>
          <a:xfrm>
            <a:off x="973606" y="2772568"/>
            <a:ext cx="72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20D3-4F6C-8BF8-B9D4-81BC4F991F64}"/>
              </a:ext>
            </a:extLst>
          </p:cNvPr>
          <p:cNvSpPr txBox="1"/>
          <p:nvPr/>
        </p:nvSpPr>
        <p:spPr>
          <a:xfrm>
            <a:off x="2273888" y="3820327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1/2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0209-155F-CFB6-E727-337E8B525F44}"/>
              </a:ext>
            </a:extLst>
          </p:cNvPr>
          <p:cNvSpPr txBox="1"/>
          <p:nvPr/>
        </p:nvSpPr>
        <p:spPr>
          <a:xfrm>
            <a:off x="4005265" y="3815675"/>
            <a:ext cx="68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1/2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1BA3C-EA6D-C9C1-9876-4C8155CD340A}"/>
              </a:ext>
            </a:extLst>
          </p:cNvPr>
          <p:cNvSpPr txBox="1"/>
          <p:nvPr/>
        </p:nvSpPr>
        <p:spPr>
          <a:xfrm>
            <a:off x="4136171" y="19963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F7353-CB38-2FCE-6FBC-929BB209D187}"/>
              </a:ext>
            </a:extLst>
          </p:cNvPr>
          <p:cNvSpPr txBox="1"/>
          <p:nvPr/>
        </p:nvSpPr>
        <p:spPr>
          <a:xfrm>
            <a:off x="5599872" y="3829951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5/2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16CFC-73FA-2EA5-90CF-518DDBB74C32}"/>
              </a:ext>
            </a:extLst>
          </p:cNvPr>
          <p:cNvSpPr txBox="1"/>
          <p:nvPr/>
        </p:nvSpPr>
        <p:spPr>
          <a:xfrm>
            <a:off x="5617236" y="2880788"/>
            <a:ext cx="80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-1/2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18B72E-2F25-2976-72CB-26F2EB195639}"/>
              </a:ext>
            </a:extLst>
          </p:cNvPr>
          <p:cNvSpPr txBox="1"/>
          <p:nvPr/>
        </p:nvSpPr>
        <p:spPr>
          <a:xfrm>
            <a:off x="7105099" y="202144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59AF2A-358E-3445-739C-D69A790B38E1}"/>
              </a:ext>
            </a:extLst>
          </p:cNvPr>
          <p:cNvSpPr txBox="1"/>
          <p:nvPr/>
        </p:nvSpPr>
        <p:spPr>
          <a:xfrm>
            <a:off x="7298227" y="3837887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2/5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BCC0C5-A526-0F0B-7F4B-CAADD1B24D05}"/>
              </a:ext>
            </a:extLst>
          </p:cNvPr>
          <p:cNvSpPr txBox="1"/>
          <p:nvPr/>
        </p:nvSpPr>
        <p:spPr>
          <a:xfrm>
            <a:off x="9309645" y="290337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4735B-6163-A789-3A75-D038904649F9}"/>
              </a:ext>
            </a:extLst>
          </p:cNvPr>
          <p:cNvSpPr txBox="1"/>
          <p:nvPr/>
        </p:nvSpPr>
        <p:spPr>
          <a:xfrm>
            <a:off x="10818280" y="290337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331358A-4344-BB51-EC01-C438BAADD7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2"/>
                <a:ext cx="10515600" cy="116102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Evaluate on: x=ln 2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331358A-4344-BB51-EC01-C438BAADD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2"/>
                <a:ext cx="10515600" cy="1161026"/>
              </a:xfrm>
              <a:blipFill>
                <a:blip r:embed="rId2"/>
                <a:stretch>
                  <a:fillRect l="-1206" t="-3261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8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7" grpId="0"/>
      <p:bldP spid="18" grpId="0"/>
      <p:bldP spid="19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5836-9691-99BC-08C8-3D91D6EB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Backward</a:t>
            </a:r>
            <a:r>
              <a:rPr lang="en-US" dirty="0"/>
              <a:t> (overview)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C3336-08AD-297D-B7DC-C80328357E05}"/>
              </a:ext>
            </a:extLst>
          </p:cNvPr>
          <p:cNvSpPr txBox="1"/>
          <p:nvPr/>
        </p:nvSpPr>
        <p:spPr>
          <a:xfrm>
            <a:off x="1240022" y="3426593"/>
            <a:ext cx="34015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199D1-AC08-3878-2EC1-AC1901BFC809}"/>
              </a:ext>
            </a:extLst>
          </p:cNvPr>
          <p:cNvSpPr txBox="1"/>
          <p:nvPr/>
        </p:nvSpPr>
        <p:spPr>
          <a:xfrm>
            <a:off x="2444127" y="4320694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3D08B-C3F8-4A4D-3C45-8E8AF4BAB8D4}"/>
              </a:ext>
            </a:extLst>
          </p:cNvPr>
          <p:cNvSpPr txBox="1"/>
          <p:nvPr/>
        </p:nvSpPr>
        <p:spPr>
          <a:xfrm>
            <a:off x="4015520" y="4320694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CEF01-8412-62F6-908C-8DA1F5F5D3E7}"/>
              </a:ext>
            </a:extLst>
          </p:cNvPr>
          <p:cNvSpPr txBox="1"/>
          <p:nvPr/>
        </p:nvSpPr>
        <p:spPr>
          <a:xfrm>
            <a:off x="3988248" y="2596722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C57A4-7FE3-1248-D4AA-943DF215DA3F}"/>
              </a:ext>
            </a:extLst>
          </p:cNvPr>
          <p:cNvSpPr txBox="1"/>
          <p:nvPr/>
        </p:nvSpPr>
        <p:spPr>
          <a:xfrm>
            <a:off x="5737435" y="4320694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D7CEE-DBE9-E0C9-05B9-CD2752BCC48A}"/>
              </a:ext>
            </a:extLst>
          </p:cNvPr>
          <p:cNvSpPr txBox="1"/>
          <p:nvPr/>
        </p:nvSpPr>
        <p:spPr>
          <a:xfrm>
            <a:off x="7344650" y="2601350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678C4-DFB6-1A76-5694-829F94649107}"/>
              </a:ext>
            </a:extLst>
          </p:cNvPr>
          <p:cNvSpPr txBox="1"/>
          <p:nvPr/>
        </p:nvSpPr>
        <p:spPr>
          <a:xfrm>
            <a:off x="6889941" y="4338895"/>
            <a:ext cx="161710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reciprocal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29665-0049-C8E6-2C2D-6D3F075BF378}"/>
              </a:ext>
            </a:extLst>
          </p:cNvPr>
          <p:cNvSpPr txBox="1"/>
          <p:nvPr/>
        </p:nvSpPr>
        <p:spPr>
          <a:xfrm>
            <a:off x="9497594" y="3426593"/>
            <a:ext cx="36420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*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234076-63DC-B0D9-9FF3-5992384E75D0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580180" y="3688203"/>
            <a:ext cx="863947" cy="894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4344D-EECB-03BC-4F06-F8193B37660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1580180" y="2858332"/>
            <a:ext cx="2408068" cy="829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0EC1BE-24F5-4F08-F1FA-A47684E74F5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164197" y="4582304"/>
            <a:ext cx="8513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E079D7-1B56-F78E-CCFA-9A07E04A2EE5}"/>
              </a:ext>
            </a:extLst>
          </p:cNvPr>
          <p:cNvCxnSpPr>
            <a:cxnSpLocks/>
            <a:stCxn id="8" idx="3"/>
            <a:endCxn id="48" idx="1"/>
          </p:cNvCxnSpPr>
          <p:nvPr/>
        </p:nvCxnSpPr>
        <p:spPr>
          <a:xfrm flipV="1">
            <a:off x="4717315" y="3600927"/>
            <a:ext cx="1001845" cy="981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6494A4-B30C-B56D-918A-CF151558EB48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717315" y="4582304"/>
            <a:ext cx="102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26EECD-535A-1130-20C4-CBA516DF8120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690043" y="2858332"/>
            <a:ext cx="2654607" cy="4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E1C7A7-0732-810A-BD4F-170AAF6346F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708853" y="2862960"/>
            <a:ext cx="1788741" cy="584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8F888B-DA2C-7144-3892-E811D1676D1E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101638" y="4582304"/>
            <a:ext cx="788303" cy="18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9FEC07-E302-C6C8-5F21-8D6F3FFE58A5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8507050" y="3908609"/>
            <a:ext cx="990544" cy="691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C7E0A2-DBB4-E425-60E4-F9A90402ED3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690043" y="2858332"/>
            <a:ext cx="1029117" cy="1487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D726603-E0B7-3480-E2C7-8AA2B84F3E3E}"/>
              </a:ext>
            </a:extLst>
          </p:cNvPr>
          <p:cNvSpPr txBox="1"/>
          <p:nvPr/>
        </p:nvSpPr>
        <p:spPr>
          <a:xfrm>
            <a:off x="5719160" y="3339317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C587A6-C663-0CEB-1B08-A72FDCF685FD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6439230" y="3099589"/>
            <a:ext cx="902685" cy="501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955F89-65AF-F238-2AC6-E9050A297720}"/>
              </a:ext>
            </a:extLst>
          </p:cNvPr>
          <p:cNvSpPr txBox="1"/>
          <p:nvPr/>
        </p:nvSpPr>
        <p:spPr>
          <a:xfrm>
            <a:off x="11023135" y="3426593"/>
            <a:ext cx="2936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112C4BD-380F-51C2-0DFC-1FCE240ACC3D}"/>
              </a:ext>
            </a:extLst>
          </p:cNvPr>
          <p:cNvCxnSpPr>
            <a:cxnSpLocks/>
            <a:stCxn id="13" idx="3"/>
            <a:endCxn id="58" idx="1"/>
          </p:cNvCxnSpPr>
          <p:nvPr/>
        </p:nvCxnSpPr>
        <p:spPr>
          <a:xfrm>
            <a:off x="9861796" y="3688203"/>
            <a:ext cx="11613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DD853F-0CE8-D1BE-137E-03E6246AFFB3}"/>
              </a:ext>
            </a:extLst>
          </p:cNvPr>
          <p:cNvSpPr txBox="1"/>
          <p:nvPr/>
        </p:nvSpPr>
        <p:spPr>
          <a:xfrm>
            <a:off x="973606" y="2772197"/>
            <a:ext cx="72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20D3-4F6C-8BF8-B9D4-81BC4F991F64}"/>
              </a:ext>
            </a:extLst>
          </p:cNvPr>
          <p:cNvSpPr txBox="1"/>
          <p:nvPr/>
        </p:nvSpPr>
        <p:spPr>
          <a:xfrm>
            <a:off x="2273888" y="3820327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1/2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0209-155F-CFB6-E727-337E8B525F44}"/>
              </a:ext>
            </a:extLst>
          </p:cNvPr>
          <p:cNvSpPr txBox="1"/>
          <p:nvPr/>
        </p:nvSpPr>
        <p:spPr>
          <a:xfrm>
            <a:off x="4005265" y="3815675"/>
            <a:ext cx="68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1/2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1BA3C-EA6D-C9C1-9876-4C8155CD340A}"/>
              </a:ext>
            </a:extLst>
          </p:cNvPr>
          <p:cNvSpPr txBox="1"/>
          <p:nvPr/>
        </p:nvSpPr>
        <p:spPr>
          <a:xfrm>
            <a:off x="4136171" y="19963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F7353-CB38-2FCE-6FBC-929BB209D187}"/>
              </a:ext>
            </a:extLst>
          </p:cNvPr>
          <p:cNvSpPr txBox="1"/>
          <p:nvPr/>
        </p:nvSpPr>
        <p:spPr>
          <a:xfrm>
            <a:off x="5599872" y="3829951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5/2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16CFC-73FA-2EA5-90CF-518DDBB74C32}"/>
              </a:ext>
            </a:extLst>
          </p:cNvPr>
          <p:cNvSpPr txBox="1"/>
          <p:nvPr/>
        </p:nvSpPr>
        <p:spPr>
          <a:xfrm>
            <a:off x="5722857" y="2887317"/>
            <a:ext cx="80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-1/2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18B72E-2F25-2976-72CB-26F2EB195639}"/>
              </a:ext>
            </a:extLst>
          </p:cNvPr>
          <p:cNvSpPr txBox="1"/>
          <p:nvPr/>
        </p:nvSpPr>
        <p:spPr>
          <a:xfrm>
            <a:off x="7105099" y="202144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59AF2A-358E-3445-739C-D69A790B38E1}"/>
              </a:ext>
            </a:extLst>
          </p:cNvPr>
          <p:cNvSpPr txBox="1"/>
          <p:nvPr/>
        </p:nvSpPr>
        <p:spPr>
          <a:xfrm>
            <a:off x="7298227" y="3837887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2/5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BCC0C5-A526-0F0B-7F4B-CAADD1B24D05}"/>
              </a:ext>
            </a:extLst>
          </p:cNvPr>
          <p:cNvSpPr txBox="1"/>
          <p:nvPr/>
        </p:nvSpPr>
        <p:spPr>
          <a:xfrm>
            <a:off x="9309645" y="290337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4735B-6163-A789-3A75-D038904649F9}"/>
              </a:ext>
            </a:extLst>
          </p:cNvPr>
          <p:cNvSpPr txBox="1"/>
          <p:nvPr/>
        </p:nvSpPr>
        <p:spPr>
          <a:xfrm>
            <a:off x="10811694" y="289614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331358A-4344-BB51-EC01-C438BAADD7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2"/>
                <a:ext cx="10515600" cy="7808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331358A-4344-BB51-EC01-C438BAADD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2"/>
                <a:ext cx="10515600" cy="780889"/>
              </a:xfrm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65E878-1829-876A-E757-558B8835B1EB}"/>
                  </a:ext>
                </a:extLst>
              </p:cNvPr>
              <p:cNvSpPr txBox="1"/>
              <p:nvPr/>
            </p:nvSpPr>
            <p:spPr>
              <a:xfrm>
                <a:off x="9985489" y="3688203"/>
                <a:ext cx="817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65E878-1829-876A-E757-558B883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489" y="3688203"/>
                <a:ext cx="817147" cy="523220"/>
              </a:xfrm>
              <a:prstGeom prst="rect">
                <a:avLst/>
              </a:prstGeom>
              <a:blipFill>
                <a:blip r:embed="rId3"/>
                <a:stretch>
                  <a:fillRect t="-19048" r="-1538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578B29-302A-DE0C-13A8-E256F05EB7D8}"/>
                  </a:ext>
                </a:extLst>
              </p:cNvPr>
              <p:cNvSpPr txBox="1"/>
              <p:nvPr/>
            </p:nvSpPr>
            <p:spPr>
              <a:xfrm rot="1124504">
                <a:off x="7762231" y="3072389"/>
                <a:ext cx="1265776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578B29-302A-DE0C-13A8-E256F05E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4504">
                <a:off x="7762231" y="3072389"/>
                <a:ext cx="1265776" cy="524118"/>
              </a:xfrm>
              <a:prstGeom prst="rect">
                <a:avLst/>
              </a:prstGeom>
              <a:blipFill>
                <a:blip r:embed="rId4"/>
                <a:stretch>
                  <a:fillRect t="-1370" r="-8257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9B272F-C174-37F0-EB72-7E1C6C86A222}"/>
                  </a:ext>
                </a:extLst>
              </p:cNvPr>
              <p:cNvSpPr txBox="1"/>
              <p:nvPr/>
            </p:nvSpPr>
            <p:spPr>
              <a:xfrm rot="19279833">
                <a:off x="8498095" y="4239392"/>
                <a:ext cx="1221295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=3/2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9B272F-C174-37F0-EB72-7E1C6C86A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79833">
                <a:off x="8498095" y="4239392"/>
                <a:ext cx="1221295" cy="524118"/>
              </a:xfrm>
              <a:prstGeom prst="rect">
                <a:avLst/>
              </a:prstGeom>
              <a:blipFill>
                <a:blip r:embed="rId5"/>
                <a:stretch>
                  <a:fillRect t="-12903" r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8B4A39-CF95-7F3E-81EF-2B3EB8FE587A}"/>
                  </a:ext>
                </a:extLst>
              </p:cNvPr>
              <p:cNvSpPr txBox="1"/>
              <p:nvPr/>
            </p:nvSpPr>
            <p:spPr>
              <a:xfrm>
                <a:off x="5761294" y="4787114"/>
                <a:ext cx="14366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=-6/25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8B4A39-CF95-7F3E-81EF-2B3EB8FE5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294" y="4787114"/>
                <a:ext cx="1436611" cy="523220"/>
              </a:xfrm>
              <a:prstGeom prst="rect">
                <a:avLst/>
              </a:prstGeom>
              <a:blipFill>
                <a:blip r:embed="rId6"/>
                <a:stretch>
                  <a:fillRect t="-13953" r="-8772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7A0189B-B3DC-E9B7-E946-6D1B457AC23B}"/>
                  </a:ext>
                </a:extLst>
              </p:cNvPr>
              <p:cNvSpPr txBox="1"/>
              <p:nvPr/>
            </p:nvSpPr>
            <p:spPr>
              <a:xfrm rot="19711095">
                <a:off x="6385714" y="3346119"/>
                <a:ext cx="1221295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7A0189B-B3DC-E9B7-E946-6D1B457A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11095">
                <a:off x="6385714" y="3346119"/>
                <a:ext cx="1221295" cy="524118"/>
              </a:xfrm>
              <a:prstGeom prst="rect">
                <a:avLst/>
              </a:prstGeom>
              <a:blipFill>
                <a:blip r:embed="rId7"/>
                <a:stretch>
                  <a:fillRect t="-12644" r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3D343200-6550-0EA8-B8E5-36901101C0C9}"/>
              </a:ext>
            </a:extLst>
          </p:cNvPr>
          <p:cNvSpPr txBox="1"/>
          <p:nvPr/>
        </p:nvSpPr>
        <p:spPr>
          <a:xfrm>
            <a:off x="4832410" y="4129019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-2/5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C4DD06-285C-EDAD-F387-B7131FD5DADF}"/>
              </a:ext>
            </a:extLst>
          </p:cNvPr>
          <p:cNvSpPr txBox="1"/>
          <p:nvPr/>
        </p:nvSpPr>
        <p:spPr>
          <a:xfrm>
            <a:off x="4739060" y="4531900"/>
            <a:ext cx="98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-6/25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8515AC-77C1-34E8-B47E-B9808985DD78}"/>
              </a:ext>
            </a:extLst>
          </p:cNvPr>
          <p:cNvSpPr txBox="1"/>
          <p:nvPr/>
        </p:nvSpPr>
        <p:spPr>
          <a:xfrm rot="3287014">
            <a:off x="4440135" y="322245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-6/25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BD0D77-DB78-03FD-2455-7E29DFDD93AE}"/>
              </a:ext>
            </a:extLst>
          </p:cNvPr>
          <p:cNvSpPr txBox="1"/>
          <p:nvPr/>
        </p:nvSpPr>
        <p:spPr>
          <a:xfrm>
            <a:off x="2555530" y="3231990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8/25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3C8CA7-DFC5-7B99-9062-D6074F6430BA}"/>
              </a:ext>
            </a:extLst>
          </p:cNvPr>
          <p:cNvSpPr txBox="1"/>
          <p:nvPr/>
        </p:nvSpPr>
        <p:spPr>
          <a:xfrm>
            <a:off x="3066868" y="4713109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-8/25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835D8E-1AAB-6482-CFE8-B70DD22FE4D3}"/>
              </a:ext>
            </a:extLst>
          </p:cNvPr>
          <p:cNvSpPr txBox="1"/>
          <p:nvPr/>
        </p:nvSpPr>
        <p:spPr>
          <a:xfrm>
            <a:off x="1379094" y="4316930"/>
            <a:ext cx="872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8/25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92BEF4-FFF8-E77D-30BC-CD916A8D712C}"/>
              </a:ext>
            </a:extLst>
          </p:cNvPr>
          <p:cNvSpPr txBox="1"/>
          <p:nvPr/>
        </p:nvSpPr>
        <p:spPr>
          <a:xfrm>
            <a:off x="4005265" y="4887599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total = -16/25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F29A3F-3D66-E681-F651-65C15E5AEC90}"/>
              </a:ext>
            </a:extLst>
          </p:cNvPr>
          <p:cNvSpPr txBox="1"/>
          <p:nvPr/>
        </p:nvSpPr>
        <p:spPr>
          <a:xfrm>
            <a:off x="3705929" y="3150655"/>
            <a:ext cx="856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total = 4/25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8845C7-9912-0BFF-3235-7F42176DEF1D}"/>
                  </a:ext>
                </a:extLst>
              </p:cNvPr>
              <p:cNvSpPr txBox="1"/>
              <p:nvPr/>
            </p:nvSpPr>
            <p:spPr>
              <a:xfrm>
                <a:off x="9054414" y="3069497"/>
                <a:ext cx="2087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8845C7-9912-0BFF-3235-7F42176DE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414" y="3069497"/>
                <a:ext cx="208756" cy="261610"/>
              </a:xfrm>
              <a:prstGeom prst="rect">
                <a:avLst/>
              </a:prstGeom>
              <a:blipFill>
                <a:blip r:embed="rId8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4DA19E-2812-D40A-3DCE-A42A76AF508A}"/>
                  </a:ext>
                </a:extLst>
              </p:cNvPr>
              <p:cNvSpPr txBox="1"/>
              <p:nvPr/>
            </p:nvSpPr>
            <p:spPr>
              <a:xfrm>
                <a:off x="9105738" y="3813782"/>
                <a:ext cx="170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4DA19E-2812-D40A-3DCE-A42A76AF5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738" y="3813782"/>
                <a:ext cx="170426" cy="261610"/>
              </a:xfrm>
              <a:prstGeom prst="rect">
                <a:avLst/>
              </a:prstGeom>
              <a:blipFill>
                <a:blip r:embed="rId9"/>
                <a:stretch>
                  <a:fillRect l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469487-5C12-2BC7-C2E7-114A332E1964}"/>
                  </a:ext>
                </a:extLst>
              </p:cNvPr>
              <p:cNvSpPr txBox="1"/>
              <p:nvPr/>
            </p:nvSpPr>
            <p:spPr>
              <a:xfrm>
                <a:off x="7019956" y="2572407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469487-5C12-2BC7-C2E7-114A332E1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56" y="2572407"/>
                <a:ext cx="352597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DADAD5-0573-8CF3-B189-F3222393EF24}"/>
                  </a:ext>
                </a:extLst>
              </p:cNvPr>
              <p:cNvSpPr txBox="1"/>
              <p:nvPr/>
            </p:nvSpPr>
            <p:spPr>
              <a:xfrm>
                <a:off x="7019955" y="2891156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DADAD5-0573-8CF3-B189-F3222393E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55" y="2891156"/>
                <a:ext cx="352597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1A862B-4D3C-EE17-CCB6-6FDFC5DDE7EE}"/>
                  </a:ext>
                </a:extLst>
              </p:cNvPr>
              <p:cNvSpPr txBox="1"/>
              <p:nvPr/>
            </p:nvSpPr>
            <p:spPr>
              <a:xfrm>
                <a:off x="6565189" y="4319128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1A862B-4D3C-EE17-CCB6-6FDFC5DDE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89" y="4319128"/>
                <a:ext cx="352597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667338-F7EF-3F8C-27F4-3C26180920E7}"/>
                  </a:ext>
                </a:extLst>
              </p:cNvPr>
              <p:cNvSpPr txBox="1"/>
              <p:nvPr/>
            </p:nvSpPr>
            <p:spPr>
              <a:xfrm>
                <a:off x="5445197" y="3348823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667338-F7EF-3F8C-27F4-3C2618092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97" y="3348823"/>
                <a:ext cx="352597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5F2CE-68C1-43DC-8CCC-8D6A0904C9FC}"/>
                  </a:ext>
                </a:extLst>
              </p:cNvPr>
              <p:cNvSpPr txBox="1"/>
              <p:nvPr/>
            </p:nvSpPr>
            <p:spPr>
              <a:xfrm>
                <a:off x="5432147" y="3842280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5F2CE-68C1-43DC-8CCC-8D6A0904C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47" y="3842280"/>
                <a:ext cx="352597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387837-829D-6334-E6A3-71960D040130}"/>
                  </a:ext>
                </a:extLst>
              </p:cNvPr>
              <p:cNvSpPr txBox="1"/>
              <p:nvPr/>
            </p:nvSpPr>
            <p:spPr>
              <a:xfrm>
                <a:off x="5462937" y="4320694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387837-829D-6334-E6A3-71960D040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37" y="4320694"/>
                <a:ext cx="352597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BF1DF5-E483-B1EB-DDB4-EE1E33A82A53}"/>
                  </a:ext>
                </a:extLst>
              </p:cNvPr>
              <p:cNvSpPr txBox="1"/>
              <p:nvPr/>
            </p:nvSpPr>
            <p:spPr>
              <a:xfrm>
                <a:off x="3697232" y="2564607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BF1DF5-E483-B1EB-DDB4-EE1E33A8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32" y="2564607"/>
                <a:ext cx="352597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05FA05C-B801-A49A-4E0F-6161DACC4E10}"/>
                  </a:ext>
                </a:extLst>
              </p:cNvPr>
              <p:cNvSpPr txBox="1"/>
              <p:nvPr/>
            </p:nvSpPr>
            <p:spPr>
              <a:xfrm>
                <a:off x="3680566" y="4298852"/>
                <a:ext cx="4119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05FA05C-B801-A49A-4E0F-6161DACC4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566" y="4298852"/>
                <a:ext cx="41190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00F360-5E2B-B3BC-4F07-7338C58C60FB}"/>
                  </a:ext>
                </a:extLst>
              </p:cNvPr>
              <p:cNvSpPr txBox="1"/>
              <p:nvPr/>
            </p:nvSpPr>
            <p:spPr>
              <a:xfrm>
                <a:off x="878385" y="3523479"/>
                <a:ext cx="4119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00F360-5E2B-B3BC-4F07-7338C58C6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85" y="3523479"/>
                <a:ext cx="411908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6715AB-A49E-E2FC-6500-8CE434C810CE}"/>
                  </a:ext>
                </a:extLst>
              </p:cNvPr>
              <p:cNvSpPr txBox="1"/>
              <p:nvPr/>
            </p:nvSpPr>
            <p:spPr>
              <a:xfrm>
                <a:off x="1555681" y="3360531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6715AB-A49E-E2FC-6500-8CE434C81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81" y="3360531"/>
                <a:ext cx="352854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C28380-6715-296F-0F1C-661B86AD929C}"/>
                  </a:ext>
                </a:extLst>
              </p:cNvPr>
              <p:cNvSpPr txBox="1"/>
              <p:nvPr/>
            </p:nvSpPr>
            <p:spPr>
              <a:xfrm>
                <a:off x="3130542" y="4298852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C28380-6715-296F-0F1C-661B86AD9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542" y="4298852"/>
                <a:ext cx="352854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76A329-C21C-73CB-DECD-2A2C8151B1B0}"/>
                  </a:ext>
                </a:extLst>
              </p:cNvPr>
              <p:cNvSpPr txBox="1"/>
              <p:nvPr/>
            </p:nvSpPr>
            <p:spPr>
              <a:xfrm>
                <a:off x="4654349" y="2569102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76A329-C21C-73CB-DECD-2A2C8151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49" y="2569102"/>
                <a:ext cx="356123" cy="2616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FC733C-100C-0755-A71D-9B909CB4DBFD}"/>
                  </a:ext>
                </a:extLst>
              </p:cNvPr>
              <p:cNvSpPr txBox="1"/>
              <p:nvPr/>
            </p:nvSpPr>
            <p:spPr>
              <a:xfrm>
                <a:off x="4659868" y="4154449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FC733C-100C-0755-A71D-9B909CB4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868" y="4154449"/>
                <a:ext cx="356123" cy="2616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E3313-02DB-749A-0DFC-F9A67EDDF815}"/>
                  </a:ext>
                </a:extLst>
              </p:cNvPr>
              <p:cNvSpPr txBox="1"/>
              <p:nvPr/>
            </p:nvSpPr>
            <p:spPr>
              <a:xfrm>
                <a:off x="6060310" y="4307766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E3313-02DB-749A-0DFC-F9A67EDDF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310" y="4307766"/>
                <a:ext cx="356123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A7228BE-C954-4CFE-10F6-814DBE215562}"/>
                  </a:ext>
                </a:extLst>
              </p:cNvPr>
              <p:cNvSpPr txBox="1"/>
              <p:nvPr/>
            </p:nvSpPr>
            <p:spPr>
              <a:xfrm>
                <a:off x="6400134" y="3231990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A7228BE-C954-4CFE-10F6-814DBE215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134" y="3231990"/>
                <a:ext cx="356123" cy="2616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FC6CF1-80EC-CD43-BC71-FC5922EE4DC0}"/>
                  </a:ext>
                </a:extLst>
              </p:cNvPr>
              <p:cNvSpPr txBox="1"/>
              <p:nvPr/>
            </p:nvSpPr>
            <p:spPr>
              <a:xfrm>
                <a:off x="7687825" y="2623448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FC6CF1-80EC-CD43-BC71-FC5922EE4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825" y="2623448"/>
                <a:ext cx="356123" cy="2616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2D1916-B650-F813-CC20-5CB66C0B870E}"/>
                  </a:ext>
                </a:extLst>
              </p:cNvPr>
              <p:cNvSpPr txBox="1"/>
              <p:nvPr/>
            </p:nvSpPr>
            <p:spPr>
              <a:xfrm>
                <a:off x="8463867" y="4212742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2D1916-B650-F813-CC20-5CB66C0B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67" y="4212742"/>
                <a:ext cx="356123" cy="2616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D8053D-28F9-81C3-23C0-4FACE8247DA4}"/>
                  </a:ext>
                </a:extLst>
              </p:cNvPr>
              <p:cNvSpPr txBox="1"/>
              <p:nvPr/>
            </p:nvSpPr>
            <p:spPr>
              <a:xfrm>
                <a:off x="4860734" y="2758240"/>
                <a:ext cx="1143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D8053D-28F9-81C3-23C0-4FACE8247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34" y="2758240"/>
                <a:ext cx="1143262" cy="523220"/>
              </a:xfrm>
              <a:prstGeom prst="rect">
                <a:avLst/>
              </a:prstGeom>
              <a:blipFill>
                <a:blip r:embed="rId27"/>
                <a:stretch>
                  <a:fillRect t="-11628" r="-10989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354CADDD-8BFC-B601-DBB3-0B1E75196348}"/>
              </a:ext>
            </a:extLst>
          </p:cNvPr>
          <p:cNvSpPr txBox="1"/>
          <p:nvPr/>
        </p:nvSpPr>
        <p:spPr>
          <a:xfrm>
            <a:off x="713139" y="3948036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total = 16/25</a:t>
            </a:r>
          </a:p>
        </p:txBody>
      </p:sp>
    </p:spTree>
    <p:extLst>
      <p:ext uri="{BB962C8B-B14F-4D97-AF65-F5344CB8AC3E}">
        <p14:creationId xmlns:p14="http://schemas.microsoft.com/office/powerpoint/2010/main" val="40554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3" grpId="0"/>
      <p:bldP spid="36" grpId="0"/>
      <p:bldP spid="37" grpId="0"/>
      <p:bldP spid="39" grpId="0"/>
      <p:bldP spid="40" grpId="0"/>
      <p:bldP spid="42" grpId="0"/>
      <p:bldP spid="43" grpId="0"/>
      <p:bldP spid="44" grpId="0"/>
      <p:bldP spid="46" grpId="0"/>
      <p:bldP spid="47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5836-9691-99BC-08C8-3D91D6EB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Backprop Way: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Backward</a:t>
            </a:r>
            <a:r>
              <a:rPr lang="en-US" dirty="0"/>
              <a:t> (step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C3336-08AD-297D-B7DC-C80328357E05}"/>
              </a:ext>
            </a:extLst>
          </p:cNvPr>
          <p:cNvSpPr txBox="1"/>
          <p:nvPr/>
        </p:nvSpPr>
        <p:spPr>
          <a:xfrm>
            <a:off x="1240022" y="3426593"/>
            <a:ext cx="34015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199D1-AC08-3878-2EC1-AC1901BFC809}"/>
              </a:ext>
            </a:extLst>
          </p:cNvPr>
          <p:cNvSpPr txBox="1"/>
          <p:nvPr/>
        </p:nvSpPr>
        <p:spPr>
          <a:xfrm>
            <a:off x="2444127" y="4320694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3D08B-C3F8-4A4D-3C45-8E8AF4BAB8D4}"/>
              </a:ext>
            </a:extLst>
          </p:cNvPr>
          <p:cNvSpPr txBox="1"/>
          <p:nvPr/>
        </p:nvSpPr>
        <p:spPr>
          <a:xfrm>
            <a:off x="4015520" y="4320694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CEF01-8412-62F6-908C-8DA1F5F5D3E7}"/>
              </a:ext>
            </a:extLst>
          </p:cNvPr>
          <p:cNvSpPr txBox="1"/>
          <p:nvPr/>
        </p:nvSpPr>
        <p:spPr>
          <a:xfrm>
            <a:off x="3988248" y="2596722"/>
            <a:ext cx="70179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C57A4-7FE3-1248-D4AA-943DF215DA3F}"/>
              </a:ext>
            </a:extLst>
          </p:cNvPr>
          <p:cNvSpPr txBox="1"/>
          <p:nvPr/>
        </p:nvSpPr>
        <p:spPr>
          <a:xfrm>
            <a:off x="5737435" y="4320694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D7CEE-DBE9-E0C9-05B9-CD2752BCC48A}"/>
              </a:ext>
            </a:extLst>
          </p:cNvPr>
          <p:cNvSpPr txBox="1"/>
          <p:nvPr/>
        </p:nvSpPr>
        <p:spPr>
          <a:xfrm>
            <a:off x="7344650" y="2601350"/>
            <a:ext cx="36420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678C4-DFB6-1A76-5694-829F94649107}"/>
              </a:ext>
            </a:extLst>
          </p:cNvPr>
          <p:cNvSpPr txBox="1"/>
          <p:nvPr/>
        </p:nvSpPr>
        <p:spPr>
          <a:xfrm>
            <a:off x="6889941" y="4338895"/>
            <a:ext cx="161710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reciprocal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29665-0049-C8E6-2C2D-6D3F075BF378}"/>
              </a:ext>
            </a:extLst>
          </p:cNvPr>
          <p:cNvSpPr txBox="1"/>
          <p:nvPr/>
        </p:nvSpPr>
        <p:spPr>
          <a:xfrm>
            <a:off x="9497594" y="3426593"/>
            <a:ext cx="36420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*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234076-63DC-B0D9-9FF3-5992384E75D0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580180" y="3688203"/>
            <a:ext cx="863947" cy="894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4344D-EECB-03BC-4F06-F8193B37660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1580180" y="2858332"/>
            <a:ext cx="2408068" cy="829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0EC1BE-24F5-4F08-F1FA-A47684E74F5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164197" y="4582304"/>
            <a:ext cx="8513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E079D7-1B56-F78E-CCFA-9A07E04A2EE5}"/>
              </a:ext>
            </a:extLst>
          </p:cNvPr>
          <p:cNvCxnSpPr>
            <a:cxnSpLocks/>
            <a:stCxn id="8" idx="3"/>
            <a:endCxn id="48" idx="1"/>
          </p:cNvCxnSpPr>
          <p:nvPr/>
        </p:nvCxnSpPr>
        <p:spPr>
          <a:xfrm flipV="1">
            <a:off x="4717315" y="3600927"/>
            <a:ext cx="1001845" cy="981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6494A4-B30C-B56D-918A-CF151558EB48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717315" y="4582304"/>
            <a:ext cx="102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26EECD-535A-1130-20C4-CBA516DF8120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690043" y="2858332"/>
            <a:ext cx="2654607" cy="4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E1C7A7-0732-810A-BD4F-170AAF6346F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708853" y="2862960"/>
            <a:ext cx="1788741" cy="584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8F888B-DA2C-7144-3892-E811D1676D1E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101638" y="4582304"/>
            <a:ext cx="788303" cy="18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9FEC07-E302-C6C8-5F21-8D6F3FFE58A5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8507050" y="3908609"/>
            <a:ext cx="990544" cy="691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C7E0A2-DBB4-E425-60E4-F9A90402ED3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690043" y="2858332"/>
            <a:ext cx="1029117" cy="1487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D726603-E0B7-3480-E2C7-8AA2B84F3E3E}"/>
              </a:ext>
            </a:extLst>
          </p:cNvPr>
          <p:cNvSpPr txBox="1"/>
          <p:nvPr/>
        </p:nvSpPr>
        <p:spPr>
          <a:xfrm>
            <a:off x="5719160" y="3339317"/>
            <a:ext cx="7200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C587A6-C663-0CEB-1B08-A72FDCF685FD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6439230" y="3099589"/>
            <a:ext cx="902685" cy="501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955F89-65AF-F238-2AC6-E9050A297720}"/>
              </a:ext>
            </a:extLst>
          </p:cNvPr>
          <p:cNvSpPr txBox="1"/>
          <p:nvPr/>
        </p:nvSpPr>
        <p:spPr>
          <a:xfrm>
            <a:off x="10966834" y="3430233"/>
            <a:ext cx="34657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112C4BD-380F-51C2-0DFC-1FCE240ACC3D}"/>
              </a:ext>
            </a:extLst>
          </p:cNvPr>
          <p:cNvCxnSpPr>
            <a:cxnSpLocks/>
            <a:stCxn id="13" idx="3"/>
            <a:endCxn id="58" idx="1"/>
          </p:cNvCxnSpPr>
          <p:nvPr/>
        </p:nvCxnSpPr>
        <p:spPr>
          <a:xfrm>
            <a:off x="9861796" y="3688203"/>
            <a:ext cx="1105038" cy="3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DD853F-0CE8-D1BE-137E-03E6246AFFB3}"/>
              </a:ext>
            </a:extLst>
          </p:cNvPr>
          <p:cNvSpPr txBox="1"/>
          <p:nvPr/>
        </p:nvSpPr>
        <p:spPr>
          <a:xfrm>
            <a:off x="973606" y="2772197"/>
            <a:ext cx="72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20D3-4F6C-8BF8-B9D4-81BC4F991F64}"/>
              </a:ext>
            </a:extLst>
          </p:cNvPr>
          <p:cNvSpPr txBox="1"/>
          <p:nvPr/>
        </p:nvSpPr>
        <p:spPr>
          <a:xfrm>
            <a:off x="2273888" y="3820327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ln 1/2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0209-155F-CFB6-E727-337E8B525F44}"/>
              </a:ext>
            </a:extLst>
          </p:cNvPr>
          <p:cNvSpPr txBox="1"/>
          <p:nvPr/>
        </p:nvSpPr>
        <p:spPr>
          <a:xfrm>
            <a:off x="4005265" y="3815675"/>
            <a:ext cx="68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1/2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1BA3C-EA6D-C9C1-9876-4C8155CD340A}"/>
              </a:ext>
            </a:extLst>
          </p:cNvPr>
          <p:cNvSpPr txBox="1"/>
          <p:nvPr/>
        </p:nvSpPr>
        <p:spPr>
          <a:xfrm>
            <a:off x="4136171" y="19963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F7353-CB38-2FCE-6FBC-929BB209D187}"/>
              </a:ext>
            </a:extLst>
          </p:cNvPr>
          <p:cNvSpPr txBox="1"/>
          <p:nvPr/>
        </p:nvSpPr>
        <p:spPr>
          <a:xfrm>
            <a:off x="5599872" y="3829951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5/2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16CFC-73FA-2EA5-90CF-518DDBB74C32}"/>
              </a:ext>
            </a:extLst>
          </p:cNvPr>
          <p:cNvSpPr txBox="1"/>
          <p:nvPr/>
        </p:nvSpPr>
        <p:spPr>
          <a:xfrm>
            <a:off x="5722857" y="2887317"/>
            <a:ext cx="80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-1/2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18B72E-2F25-2976-72CB-26F2EB195639}"/>
              </a:ext>
            </a:extLst>
          </p:cNvPr>
          <p:cNvSpPr txBox="1"/>
          <p:nvPr/>
        </p:nvSpPr>
        <p:spPr>
          <a:xfrm>
            <a:off x="7105099" y="202144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59AF2A-358E-3445-739C-D69A790B38E1}"/>
              </a:ext>
            </a:extLst>
          </p:cNvPr>
          <p:cNvSpPr txBox="1"/>
          <p:nvPr/>
        </p:nvSpPr>
        <p:spPr>
          <a:xfrm>
            <a:off x="7298227" y="3837887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2/5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BCC0C5-A526-0F0B-7F4B-CAADD1B24D05}"/>
              </a:ext>
            </a:extLst>
          </p:cNvPr>
          <p:cNvSpPr txBox="1"/>
          <p:nvPr/>
        </p:nvSpPr>
        <p:spPr>
          <a:xfrm>
            <a:off x="9309645" y="290337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4735B-6163-A789-3A75-D038904649F9}"/>
              </a:ext>
            </a:extLst>
          </p:cNvPr>
          <p:cNvSpPr txBox="1"/>
          <p:nvPr/>
        </p:nvSpPr>
        <p:spPr>
          <a:xfrm>
            <a:off x="10767217" y="2900760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331358A-4344-BB51-EC01-C438BAADD7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2"/>
                <a:ext cx="10515600" cy="7808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Derivative of: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331358A-4344-BB51-EC01-C438BAADD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2"/>
                <a:ext cx="10515600" cy="780889"/>
              </a:xfrm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65E878-1829-876A-E757-558B8835B1EB}"/>
                  </a:ext>
                </a:extLst>
              </p:cNvPr>
              <p:cNvSpPr txBox="1"/>
              <p:nvPr/>
            </p:nvSpPr>
            <p:spPr>
              <a:xfrm>
                <a:off x="10041518" y="3665291"/>
                <a:ext cx="817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65E878-1829-876A-E757-558B883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518" y="3665291"/>
                <a:ext cx="817147" cy="523220"/>
              </a:xfrm>
              <a:prstGeom prst="rect">
                <a:avLst/>
              </a:prstGeom>
              <a:blipFill>
                <a:blip r:embed="rId3"/>
                <a:stretch>
                  <a:fillRect t="-19048" r="-1538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129CA1BB-891B-9122-A31A-FCE91CC0B3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99257" y="1050739"/>
                <a:ext cx="1109968" cy="780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129CA1BB-891B-9122-A31A-FCE91CC0B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257" y="1050739"/>
                <a:ext cx="1109968" cy="780889"/>
              </a:xfrm>
              <a:prstGeom prst="rect">
                <a:avLst/>
              </a:prstGeom>
              <a:blipFill>
                <a:blip r:embed="rId4"/>
                <a:stretch>
                  <a:fillRect l="-1136" t="-4839" r="-1136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578B29-302A-DE0C-13A8-E256F05EB7D8}"/>
                  </a:ext>
                </a:extLst>
              </p:cNvPr>
              <p:cNvSpPr txBox="1"/>
              <p:nvPr/>
            </p:nvSpPr>
            <p:spPr>
              <a:xfrm rot="1124504">
                <a:off x="7762231" y="3072389"/>
                <a:ext cx="1265776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=2/5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578B29-302A-DE0C-13A8-E256F05E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4504">
                <a:off x="7762231" y="3072389"/>
                <a:ext cx="1265776" cy="524118"/>
              </a:xfrm>
              <a:prstGeom prst="rect">
                <a:avLst/>
              </a:prstGeom>
              <a:blipFill>
                <a:blip r:embed="rId5"/>
                <a:stretch>
                  <a:fillRect t="-1370" r="-8257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9B272F-C174-37F0-EB72-7E1C6C86A222}"/>
                  </a:ext>
                </a:extLst>
              </p:cNvPr>
              <p:cNvSpPr txBox="1"/>
              <p:nvPr/>
            </p:nvSpPr>
            <p:spPr>
              <a:xfrm rot="19279833">
                <a:off x="8498095" y="4239392"/>
                <a:ext cx="1221295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=3/2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9B272F-C174-37F0-EB72-7E1C6C86A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79833">
                <a:off x="8498095" y="4239392"/>
                <a:ext cx="1221295" cy="524118"/>
              </a:xfrm>
              <a:prstGeom prst="rect">
                <a:avLst/>
              </a:prstGeom>
              <a:blipFill>
                <a:blip r:embed="rId6"/>
                <a:stretch>
                  <a:fillRect t="-12903" r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8845C7-9912-0BFF-3235-7F42176DEF1D}"/>
                  </a:ext>
                </a:extLst>
              </p:cNvPr>
              <p:cNvSpPr txBox="1"/>
              <p:nvPr/>
            </p:nvSpPr>
            <p:spPr>
              <a:xfrm>
                <a:off x="9054414" y="3069497"/>
                <a:ext cx="2087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8845C7-9912-0BFF-3235-7F42176DE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414" y="3069497"/>
                <a:ext cx="208756" cy="261610"/>
              </a:xfrm>
              <a:prstGeom prst="rect">
                <a:avLst/>
              </a:prstGeom>
              <a:blipFill>
                <a:blip r:embed="rId7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4DA19E-2812-D40A-3DCE-A42A76AF508A}"/>
                  </a:ext>
                </a:extLst>
              </p:cNvPr>
              <p:cNvSpPr txBox="1"/>
              <p:nvPr/>
            </p:nvSpPr>
            <p:spPr>
              <a:xfrm>
                <a:off x="9105738" y="3813782"/>
                <a:ext cx="170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4DA19E-2812-D40A-3DCE-A42A76AF5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738" y="3813782"/>
                <a:ext cx="170426" cy="261610"/>
              </a:xfrm>
              <a:prstGeom prst="rect">
                <a:avLst/>
              </a:prstGeom>
              <a:blipFill>
                <a:blip r:embed="rId8"/>
                <a:stretch>
                  <a:fillRect l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469487-5C12-2BC7-C2E7-114A332E1964}"/>
                  </a:ext>
                </a:extLst>
              </p:cNvPr>
              <p:cNvSpPr txBox="1"/>
              <p:nvPr/>
            </p:nvSpPr>
            <p:spPr>
              <a:xfrm>
                <a:off x="7019956" y="2572407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469487-5C12-2BC7-C2E7-114A332E1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56" y="2572407"/>
                <a:ext cx="352597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DADAD5-0573-8CF3-B189-F3222393EF24}"/>
                  </a:ext>
                </a:extLst>
              </p:cNvPr>
              <p:cNvSpPr txBox="1"/>
              <p:nvPr/>
            </p:nvSpPr>
            <p:spPr>
              <a:xfrm>
                <a:off x="7019955" y="2891156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DADAD5-0573-8CF3-B189-F3222393E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55" y="2891156"/>
                <a:ext cx="352597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1A862B-4D3C-EE17-CCB6-6FDFC5DDE7EE}"/>
                  </a:ext>
                </a:extLst>
              </p:cNvPr>
              <p:cNvSpPr txBox="1"/>
              <p:nvPr/>
            </p:nvSpPr>
            <p:spPr>
              <a:xfrm>
                <a:off x="6565189" y="4319128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1A862B-4D3C-EE17-CCB6-6FDFC5DDE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89" y="4319128"/>
                <a:ext cx="352597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667338-F7EF-3F8C-27F4-3C26180920E7}"/>
                  </a:ext>
                </a:extLst>
              </p:cNvPr>
              <p:cNvSpPr txBox="1"/>
              <p:nvPr/>
            </p:nvSpPr>
            <p:spPr>
              <a:xfrm>
                <a:off x="5445197" y="3348823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667338-F7EF-3F8C-27F4-3C2618092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97" y="3348823"/>
                <a:ext cx="352597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5F2CE-68C1-43DC-8CCC-8D6A0904C9FC}"/>
                  </a:ext>
                </a:extLst>
              </p:cNvPr>
              <p:cNvSpPr txBox="1"/>
              <p:nvPr/>
            </p:nvSpPr>
            <p:spPr>
              <a:xfrm>
                <a:off x="5432147" y="3842280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5F2CE-68C1-43DC-8CCC-8D6A0904C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47" y="3842280"/>
                <a:ext cx="352597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387837-829D-6334-E6A3-71960D040130}"/>
                  </a:ext>
                </a:extLst>
              </p:cNvPr>
              <p:cNvSpPr txBox="1"/>
              <p:nvPr/>
            </p:nvSpPr>
            <p:spPr>
              <a:xfrm>
                <a:off x="5462937" y="4320694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387837-829D-6334-E6A3-71960D040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37" y="4320694"/>
                <a:ext cx="352597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BF1DF5-E483-B1EB-DDB4-EE1E33A82A53}"/>
                  </a:ext>
                </a:extLst>
              </p:cNvPr>
              <p:cNvSpPr txBox="1"/>
              <p:nvPr/>
            </p:nvSpPr>
            <p:spPr>
              <a:xfrm>
                <a:off x="3697232" y="2564607"/>
                <a:ext cx="3525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BF1DF5-E483-B1EB-DDB4-EE1E33A8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32" y="2564607"/>
                <a:ext cx="352597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05FA05C-B801-A49A-4E0F-6161DACC4E10}"/>
                  </a:ext>
                </a:extLst>
              </p:cNvPr>
              <p:cNvSpPr txBox="1"/>
              <p:nvPr/>
            </p:nvSpPr>
            <p:spPr>
              <a:xfrm>
                <a:off x="3680566" y="4298852"/>
                <a:ext cx="4119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05FA05C-B801-A49A-4E0F-6161DACC4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566" y="4298852"/>
                <a:ext cx="411908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00F360-5E2B-B3BC-4F07-7338C58C60FB}"/>
                  </a:ext>
                </a:extLst>
              </p:cNvPr>
              <p:cNvSpPr txBox="1"/>
              <p:nvPr/>
            </p:nvSpPr>
            <p:spPr>
              <a:xfrm>
                <a:off x="878385" y="3523479"/>
                <a:ext cx="4119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00F360-5E2B-B3BC-4F07-7338C58C6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85" y="3523479"/>
                <a:ext cx="41190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6715AB-A49E-E2FC-6500-8CE434C810CE}"/>
                  </a:ext>
                </a:extLst>
              </p:cNvPr>
              <p:cNvSpPr txBox="1"/>
              <p:nvPr/>
            </p:nvSpPr>
            <p:spPr>
              <a:xfrm>
                <a:off x="1555681" y="3360531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6715AB-A49E-E2FC-6500-8CE434C81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81" y="3360531"/>
                <a:ext cx="352854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C28380-6715-296F-0F1C-661B86AD929C}"/>
                  </a:ext>
                </a:extLst>
              </p:cNvPr>
              <p:cNvSpPr txBox="1"/>
              <p:nvPr/>
            </p:nvSpPr>
            <p:spPr>
              <a:xfrm>
                <a:off x="3130542" y="4298852"/>
                <a:ext cx="3528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C28380-6715-296F-0F1C-661B86AD9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542" y="4298852"/>
                <a:ext cx="352854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76A329-C21C-73CB-DECD-2A2C8151B1B0}"/>
                  </a:ext>
                </a:extLst>
              </p:cNvPr>
              <p:cNvSpPr txBox="1"/>
              <p:nvPr/>
            </p:nvSpPr>
            <p:spPr>
              <a:xfrm>
                <a:off x="4654349" y="2569102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76A329-C21C-73CB-DECD-2A2C8151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49" y="2569102"/>
                <a:ext cx="35612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FC733C-100C-0755-A71D-9B909CB4DBFD}"/>
                  </a:ext>
                </a:extLst>
              </p:cNvPr>
              <p:cNvSpPr txBox="1"/>
              <p:nvPr/>
            </p:nvSpPr>
            <p:spPr>
              <a:xfrm>
                <a:off x="4662881" y="4154449"/>
                <a:ext cx="3500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FC733C-100C-0755-A71D-9B909CB4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881" y="4154449"/>
                <a:ext cx="350096" cy="2616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E3313-02DB-749A-0DFC-F9A67EDDF815}"/>
                  </a:ext>
                </a:extLst>
              </p:cNvPr>
              <p:cNvSpPr txBox="1"/>
              <p:nvPr/>
            </p:nvSpPr>
            <p:spPr>
              <a:xfrm>
                <a:off x="6060310" y="4307766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E3313-02DB-749A-0DFC-F9A67EDDF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310" y="4307766"/>
                <a:ext cx="356123" cy="2616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A7228BE-C954-4CFE-10F6-814DBE215562}"/>
                  </a:ext>
                </a:extLst>
              </p:cNvPr>
              <p:cNvSpPr txBox="1"/>
              <p:nvPr/>
            </p:nvSpPr>
            <p:spPr>
              <a:xfrm>
                <a:off x="6400134" y="3231990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A7228BE-C954-4CFE-10F6-814DBE215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134" y="3231990"/>
                <a:ext cx="356123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FC6CF1-80EC-CD43-BC71-FC5922EE4DC0}"/>
                  </a:ext>
                </a:extLst>
              </p:cNvPr>
              <p:cNvSpPr txBox="1"/>
              <p:nvPr/>
            </p:nvSpPr>
            <p:spPr>
              <a:xfrm>
                <a:off x="7687825" y="2623448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FC6CF1-80EC-CD43-BC71-FC5922EE4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825" y="2623448"/>
                <a:ext cx="356123" cy="2616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2D1916-B650-F813-CC20-5CB66C0B870E}"/>
                  </a:ext>
                </a:extLst>
              </p:cNvPr>
              <p:cNvSpPr txBox="1"/>
              <p:nvPr/>
            </p:nvSpPr>
            <p:spPr>
              <a:xfrm>
                <a:off x="8463867" y="4212742"/>
                <a:ext cx="356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2D1916-B650-F813-CC20-5CB66C0B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67" y="4212742"/>
                <a:ext cx="356123" cy="2616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DD48A4A8-93B6-1C47-1967-5F5305F63FAA}"/>
              </a:ext>
            </a:extLst>
          </p:cNvPr>
          <p:cNvSpPr/>
          <p:nvPr/>
        </p:nvSpPr>
        <p:spPr>
          <a:xfrm>
            <a:off x="8496074" y="2772196"/>
            <a:ext cx="2220760" cy="180854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C0D51C-39F2-0ACA-89EC-A56A02C76F0C}"/>
              </a:ext>
            </a:extLst>
          </p:cNvPr>
          <p:cNvCxnSpPr>
            <a:cxnSpLocks/>
          </p:cNvCxnSpPr>
          <p:nvPr/>
        </p:nvCxnSpPr>
        <p:spPr>
          <a:xfrm flipH="1">
            <a:off x="2512559" y="6291393"/>
            <a:ext cx="9679441" cy="0"/>
          </a:xfrm>
          <a:prstGeom prst="straightConnector1">
            <a:avLst/>
          </a:prstGeom>
          <a:ln w="609600">
            <a:solidFill>
              <a:schemeClr val="accent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360CFB-6274-706F-592C-0AFA1F3CBD84}"/>
              </a:ext>
            </a:extLst>
          </p:cNvPr>
          <p:cNvCxnSpPr>
            <a:cxnSpLocks/>
          </p:cNvCxnSpPr>
          <p:nvPr/>
        </p:nvCxnSpPr>
        <p:spPr>
          <a:xfrm>
            <a:off x="2470765" y="600799"/>
            <a:ext cx="9739164" cy="0"/>
          </a:xfrm>
          <a:prstGeom prst="straightConnector1">
            <a:avLst/>
          </a:prstGeom>
          <a:ln w="609600">
            <a:solidFill>
              <a:schemeClr val="accent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/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0" rIns="0" bIns="228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5E903BF-7988-E443-0F83-C31212E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7" y="1228826"/>
                <a:ext cx="3754322" cy="3754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/>
              <p:nvPr/>
            </p:nvSpPr>
            <p:spPr>
              <a:xfrm>
                <a:off x="614544" y="676999"/>
                <a:ext cx="13083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3/2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8A063-8C2B-9966-F717-B20B9F3D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44" y="676999"/>
                <a:ext cx="1308371" cy="830997"/>
              </a:xfrm>
              <a:prstGeom prst="rect">
                <a:avLst/>
              </a:prstGeom>
              <a:blipFill>
                <a:blip r:embed="rId3"/>
                <a:stretch>
                  <a:fillRect l="-8654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/>
              <p:nvPr/>
            </p:nvSpPr>
            <p:spPr>
              <a:xfrm>
                <a:off x="610475" y="3768700"/>
                <a:ext cx="13083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2/5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884FB-EE76-D5F7-8EF4-51CF0139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5" y="3768700"/>
                <a:ext cx="1308371" cy="830997"/>
              </a:xfrm>
              <a:prstGeom prst="rect">
                <a:avLst/>
              </a:prstGeom>
              <a:blipFill>
                <a:blip r:embed="rId4"/>
                <a:stretch>
                  <a:fillRect l="-8654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1EAE3-F462-DF41-1BC1-65F810732E48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8621358" y="3105986"/>
            <a:ext cx="30103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/>
              <p:nvPr/>
            </p:nvSpPr>
            <p:spPr>
              <a:xfrm>
                <a:off x="10076987" y="2198730"/>
                <a:ext cx="13083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3/5</m:t>
                      </m:r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4A920-65AF-8176-4D13-19F3A8E9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987" y="2198730"/>
                <a:ext cx="1308371" cy="830997"/>
              </a:xfrm>
              <a:prstGeom prst="rect">
                <a:avLst/>
              </a:prstGeom>
              <a:blipFill>
                <a:blip r:embed="rId5"/>
                <a:stretch>
                  <a:fillRect l="-8654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A57E9763-1FD7-D899-FB71-EBEC93206F6C}"/>
              </a:ext>
            </a:extLst>
          </p:cNvPr>
          <p:cNvSpPr/>
          <p:nvPr/>
        </p:nvSpPr>
        <p:spPr>
          <a:xfrm>
            <a:off x="16394" y="15628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45837E2-5EC3-AFF2-33D1-996B144A1BF2}"/>
              </a:ext>
            </a:extLst>
          </p:cNvPr>
          <p:cNvSpPr/>
          <p:nvPr/>
        </p:nvSpPr>
        <p:spPr>
          <a:xfrm flipV="1">
            <a:off x="0" y="3531390"/>
            <a:ext cx="4941531" cy="1132831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762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34">
            <a:extLst>
              <a:ext uri="{FF2B5EF4-FFF2-40B4-BE49-F238E27FC236}">
                <a16:creationId xmlns:a16="http://schemas.microsoft.com/office/drawing/2014/main" id="{0952F895-6483-5AD1-3641-9C9800A28254}"/>
              </a:ext>
            </a:extLst>
          </p:cNvPr>
          <p:cNvSpPr txBox="1">
            <a:spLocks/>
          </p:cNvSpPr>
          <p:nvPr/>
        </p:nvSpPr>
        <p:spPr>
          <a:xfrm>
            <a:off x="1882923" y="18256"/>
            <a:ext cx="10327006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Forward pass (activations)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34">
            <a:extLst>
              <a:ext uri="{FF2B5EF4-FFF2-40B4-BE49-F238E27FC236}">
                <a16:creationId xmlns:a16="http://schemas.microsoft.com/office/drawing/2014/main" id="{83BA8AAD-EF6B-976F-7186-D52DB15E948C}"/>
              </a:ext>
            </a:extLst>
          </p:cNvPr>
          <p:cNvSpPr txBox="1">
            <a:spLocks/>
          </p:cNvSpPr>
          <p:nvPr/>
        </p:nvSpPr>
        <p:spPr>
          <a:xfrm>
            <a:off x="1555967" y="5708850"/>
            <a:ext cx="10448893" cy="116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Backward pass (gradients)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7A661-800E-0F02-5AEF-38B1B5D9F112}"/>
                  </a:ext>
                </a:extLst>
              </p:cNvPr>
              <p:cNvSpPr txBox="1"/>
              <p:nvPr/>
            </p:nvSpPr>
            <p:spPr>
              <a:xfrm>
                <a:off x="3997092" y="1238236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D7A661-800E-0F02-5AEF-38B1B5D9F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092" y="1238236"/>
                <a:ext cx="960833" cy="830997"/>
              </a:xfrm>
              <a:prstGeom prst="rect">
                <a:avLst/>
              </a:prstGeom>
              <a:blipFill>
                <a:blip r:embed="rId6"/>
                <a:stretch>
                  <a:fillRect l="-2597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6E1352-CE51-3C6C-F398-7CA1E57CFDD1}"/>
                  </a:ext>
                </a:extLst>
              </p:cNvPr>
              <p:cNvSpPr txBox="1"/>
              <p:nvPr/>
            </p:nvSpPr>
            <p:spPr>
              <a:xfrm>
                <a:off x="3980698" y="2783413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6E1352-CE51-3C6C-F398-7CA1E57CF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698" y="2783413"/>
                <a:ext cx="960833" cy="830997"/>
              </a:xfrm>
              <a:prstGeom prst="rect">
                <a:avLst/>
              </a:prstGeom>
              <a:blipFill>
                <a:blip r:embed="rId7"/>
                <a:stretch>
                  <a:fillRect l="-389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/>
              <p:nvPr/>
            </p:nvSpPr>
            <p:spPr>
              <a:xfrm>
                <a:off x="5630241" y="2615098"/>
                <a:ext cx="24456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550D5-D92D-7C2C-9E2E-35817231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41" y="2615098"/>
                <a:ext cx="2445687" cy="830997"/>
              </a:xfrm>
              <a:prstGeom prst="rect">
                <a:avLst/>
              </a:prstGeom>
              <a:blipFill>
                <a:blip r:embed="rId8"/>
                <a:stretch>
                  <a:fillRect l="-11917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/>
              <p:nvPr/>
            </p:nvSpPr>
            <p:spPr>
              <a:xfrm>
                <a:off x="8596041" y="2199599"/>
                <a:ext cx="960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AC2F76-FE3F-CBCC-4AAF-E3CCA4C30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041" y="2199599"/>
                <a:ext cx="960833" cy="830997"/>
              </a:xfrm>
              <a:prstGeom prst="rect">
                <a:avLst/>
              </a:prstGeom>
              <a:blipFill>
                <a:blip r:embed="rId9"/>
                <a:stretch>
                  <a:fillRect l="-519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426720-BF0E-B3D3-008E-1A6136F7BD51}"/>
                  </a:ext>
                </a:extLst>
              </p:cNvPr>
              <p:cNvSpPr txBox="1"/>
              <p:nvPr/>
            </p:nvSpPr>
            <p:spPr>
              <a:xfrm>
                <a:off x="2128830" y="4731306"/>
                <a:ext cx="2342436" cy="1361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426720-BF0E-B3D3-008E-1A6136F7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30" y="4731306"/>
                <a:ext cx="2342436" cy="1361783"/>
              </a:xfrm>
              <a:prstGeom prst="rect">
                <a:avLst/>
              </a:prstGeom>
              <a:blipFill>
                <a:blip r:embed="rId10"/>
                <a:stretch>
                  <a:fillRect l="-2162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44B717-3952-BF38-4786-03FB885A2875}"/>
                  </a:ext>
                </a:extLst>
              </p:cNvPr>
              <p:cNvSpPr txBox="1"/>
              <p:nvPr/>
            </p:nvSpPr>
            <p:spPr>
              <a:xfrm>
                <a:off x="3200002" y="1948528"/>
                <a:ext cx="13308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44B717-3952-BF38-4786-03FB885A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002" y="1948528"/>
                <a:ext cx="1330877" cy="707886"/>
              </a:xfrm>
              <a:prstGeom prst="rect">
                <a:avLst/>
              </a:prstGeom>
              <a:blipFill>
                <a:blip r:embed="rId11"/>
                <a:stretch>
                  <a:fillRect l="-952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9A9EB0-6980-4A3E-B9E2-452FA99DDF38}"/>
                  </a:ext>
                </a:extLst>
              </p:cNvPr>
              <p:cNvSpPr txBox="1"/>
              <p:nvPr/>
            </p:nvSpPr>
            <p:spPr>
              <a:xfrm>
                <a:off x="2218512" y="1591567"/>
                <a:ext cx="1106264" cy="1361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9A9EB0-6980-4A3E-B9E2-452FA99DD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512" y="1591567"/>
                <a:ext cx="1106264" cy="1361783"/>
              </a:xfrm>
              <a:prstGeom prst="rect">
                <a:avLst/>
              </a:prstGeom>
              <a:blipFill>
                <a:blip r:embed="rId12"/>
                <a:stretch>
                  <a:fillRect l="-7955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4526E-39A7-670B-C528-9446D9AC9AE7}"/>
                  </a:ext>
                </a:extLst>
              </p:cNvPr>
              <p:cNvSpPr txBox="1"/>
              <p:nvPr/>
            </p:nvSpPr>
            <p:spPr>
              <a:xfrm>
                <a:off x="580298" y="1814460"/>
                <a:ext cx="16145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2/5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4526E-39A7-670B-C528-9446D9AC9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8" y="1814460"/>
                <a:ext cx="1614546" cy="830997"/>
              </a:xfrm>
              <a:prstGeom prst="rect">
                <a:avLst/>
              </a:prstGeom>
              <a:blipFill>
                <a:blip r:embed="rId13"/>
                <a:stretch>
                  <a:fillRect l="-6250" t="-18182" r="-17188" b="-3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F5FC5C-F4B4-79AB-5E06-63694D313A84}"/>
                  </a:ext>
                </a:extLst>
              </p:cNvPr>
              <p:cNvSpPr txBox="1"/>
              <p:nvPr/>
            </p:nvSpPr>
            <p:spPr>
              <a:xfrm>
                <a:off x="530790" y="4996698"/>
                <a:ext cx="17135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F5FC5C-F4B4-79AB-5E06-63694D31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90" y="4996698"/>
                <a:ext cx="1713561" cy="830997"/>
              </a:xfrm>
              <a:prstGeom prst="rect">
                <a:avLst/>
              </a:prstGeom>
              <a:blipFill>
                <a:blip r:embed="rId14"/>
                <a:stretch>
                  <a:fillRect l="-2941" t="-16667" r="-13235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8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3" grpId="0"/>
      <p:bldP spid="15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777D2607-77E0-384B-BDD7-F35D469D60DB}" vid="{4A1DB25B-D6FF-654D-85D6-1C898B3B9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2522</TotalTime>
  <Words>2347</Words>
  <Application>Microsoft Macintosh PowerPoint</Application>
  <PresentationFormat>Widescreen</PresentationFormat>
  <Paragraphs>744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Office Theme</vt:lpstr>
      <vt:lpstr>DS 4440</vt:lpstr>
      <vt:lpstr>Concepts to Know So Far</vt:lpstr>
      <vt:lpstr>Today</vt:lpstr>
      <vt:lpstr>Backpropagation II.</vt:lpstr>
      <vt:lpstr>Calculus Warmup</vt:lpstr>
      <vt:lpstr>The Backprop Way: Forward</vt:lpstr>
      <vt:lpstr>The Backprop Way: Backward (overview)</vt:lpstr>
      <vt:lpstr>The Backprop Way: Backward (step 1)</vt:lpstr>
      <vt:lpstr>PowerPoint Presentation</vt:lpstr>
      <vt:lpstr>The Backprop Way: Backward (accumulation)</vt:lpstr>
      <vt:lpstr>PowerPoint Presentation</vt:lpstr>
      <vt:lpstr>Topological Sort</vt:lpstr>
      <vt:lpstr>Backpropagation II</vt:lpstr>
      <vt:lpstr>Wolfram Alpha’s Symbolic Differentiation</vt:lpstr>
      <vt:lpstr>The Backprop Way: Forward</vt:lpstr>
      <vt:lpstr>The Backprop Way: Forward</vt:lpstr>
      <vt:lpstr>The Backprop Way: Backward</vt:lpstr>
      <vt:lpstr>The Backprop Way: Backward (step 1) </vt:lpstr>
      <vt:lpstr>PowerPoint Presentation</vt:lpstr>
      <vt:lpstr>The Backprop Way: Backward (step 2) </vt:lpstr>
      <vt:lpstr>PowerPoint Presentation</vt:lpstr>
      <vt:lpstr>The Backprop Way: Backward (step 3) </vt:lpstr>
      <vt:lpstr>PowerPoint Presentation</vt:lpstr>
      <vt:lpstr>PowerPoint Presentation</vt:lpstr>
      <vt:lpstr>PowerPoint Presentation</vt:lpstr>
      <vt:lpstr>Forward pass (activations)</vt:lpstr>
      <vt:lpstr>Forward pass (activations)</vt:lpstr>
      <vt:lpstr>Try the simple backpropagation notebook</vt:lpstr>
      <vt:lpstr>The Optimization of Deep Networks</vt:lpstr>
      <vt:lpstr>Three Big Concerns</vt:lpstr>
      <vt:lpstr>Zig-zags can be a sign of optimization problems</vt:lpstr>
      <vt:lpstr>Another way to deal with switchbacks</vt:lpstr>
      <vt:lpstr>Exponential moving averages</vt:lpstr>
      <vt:lpstr>SGD + Momentum</vt:lpstr>
      <vt:lpstr>Question: is momentum an exponential moving average?</vt:lpstr>
      <vt:lpstr>Derivation of the limit of momentum</vt:lpstr>
      <vt:lpstr>Momentum also smooths bumps and valleys</vt:lpstr>
      <vt:lpstr>SGD + Momentum</vt:lpstr>
      <vt:lpstr>Nesterov momentum</vt:lpstr>
      <vt:lpstr>Question: how does scaling affect SGD?</vt:lpstr>
      <vt:lpstr>RMS prop: a solution to scaling</vt:lpstr>
      <vt:lpstr>History of optimizers</vt:lpstr>
      <vt:lpstr>Optimization Flavors after SGD+Momentum</vt:lpstr>
      <vt:lpstr>2014: Kingma and Ba propose ADAM optimizer</vt:lpstr>
      <vt:lpstr>ADAM was an intern project</vt:lpstr>
      <vt:lpstr>Adam</vt:lpstr>
      <vt:lpstr>Questions on ADAM</vt:lpstr>
      <vt:lpstr>ADAM tries to solve the wrong-learning-rate problem</vt:lpstr>
      <vt:lpstr>ADAM measures the “size” of the gradient in two ways</vt:lpstr>
      <vt:lpstr>What is the role of bias correction?</vt:lpstr>
      <vt:lpstr>Proving convergence of ADAM</vt:lpstr>
      <vt:lpstr>Authoritative proof source: Alacaoglu 2020</vt:lpstr>
      <vt:lpstr>Global convergence? Generalization is the research topic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 4440</dc:title>
  <dc:creator>David Bau</dc:creator>
  <cp:lastModifiedBy>David Bau</cp:lastModifiedBy>
  <cp:revision>4</cp:revision>
  <dcterms:created xsi:type="dcterms:W3CDTF">2024-01-22T01:00:11Z</dcterms:created>
  <dcterms:modified xsi:type="dcterms:W3CDTF">2024-01-30T19:04:28Z</dcterms:modified>
</cp:coreProperties>
</file>