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1"/>
  </p:sldMasterIdLst>
  <p:notesMasterIdLst>
    <p:notesMasterId r:id="rId40"/>
  </p:notesMasterIdLst>
  <p:sldIdLst>
    <p:sldId id="350" r:id="rId2"/>
    <p:sldId id="2463" r:id="rId3"/>
    <p:sldId id="351" r:id="rId4"/>
    <p:sldId id="2401" r:id="rId5"/>
    <p:sldId id="1372" r:id="rId6"/>
    <p:sldId id="2408" r:id="rId7"/>
    <p:sldId id="2409" r:id="rId8"/>
    <p:sldId id="1374" r:id="rId9"/>
    <p:sldId id="1375" r:id="rId10"/>
    <p:sldId id="1380" r:id="rId11"/>
    <p:sldId id="1378" r:id="rId12"/>
    <p:sldId id="1382" r:id="rId13"/>
    <p:sldId id="1381" r:id="rId14"/>
    <p:sldId id="1385" r:id="rId15"/>
    <p:sldId id="1164" r:id="rId16"/>
    <p:sldId id="2412" r:id="rId17"/>
    <p:sldId id="2472" r:id="rId18"/>
    <p:sldId id="2450" r:id="rId19"/>
    <p:sldId id="2451" r:id="rId20"/>
    <p:sldId id="259" r:id="rId21"/>
    <p:sldId id="2473" r:id="rId22"/>
    <p:sldId id="2452" r:id="rId23"/>
    <p:sldId id="2453" r:id="rId24"/>
    <p:sldId id="2474" r:id="rId25"/>
    <p:sldId id="2443" r:id="rId26"/>
    <p:sldId id="2442" r:id="rId27"/>
    <p:sldId id="2440" r:id="rId28"/>
    <p:sldId id="2441" r:id="rId29"/>
    <p:sldId id="262" r:id="rId30"/>
    <p:sldId id="2465" r:id="rId31"/>
    <p:sldId id="2466" r:id="rId32"/>
    <p:sldId id="2467" r:id="rId33"/>
    <p:sldId id="2468" r:id="rId34"/>
    <p:sldId id="2469" r:id="rId35"/>
    <p:sldId id="2470" r:id="rId36"/>
    <p:sldId id="2471" r:id="rId37"/>
    <p:sldId id="2444" r:id="rId38"/>
    <p:sldId id="247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72"/>
    <p:restoredTop sz="96197"/>
  </p:normalViewPr>
  <p:slideViewPr>
    <p:cSldViewPr snapToGrid="0">
      <p:cViewPr varScale="1">
        <p:scale>
          <a:sx n="75" d="100"/>
          <a:sy n="75" d="100"/>
        </p:scale>
        <p:origin x="16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88E7B-8FF6-E84E-AEBE-FB79F22A90E9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79B8-9666-C948-98B8-1AE9690B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2550-E544-C4C1-5FC5-6C8CE774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E0960-93DB-4758-9AA2-91E78FB7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F8DC-DA72-43DF-DECC-2134CB7A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1/25/24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AF1C-4E65-6530-4671-9E98F714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21CD6-56C4-7121-FE51-EC50E18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7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4C43-76A7-5239-5744-F854AFB1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9D718-E267-83B1-B7C8-E8665DCC8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438F8-0EF5-806D-946E-87B2DEC4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1/25/24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77F8C-F396-A4A5-8B89-D83C6946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5D31-1877-131B-D287-0DA35F86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9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B4EFD-5F11-02A2-D17D-752AB34BF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E2DF1-ADCD-429E-881D-7C26DD67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D2F3-D8AA-01FA-3F65-F819E19B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1/25/24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76C3E-DC8E-C64A-308F-17C4ACCD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3FD9E-8CAD-B1CF-7C1B-5C2D9FF0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1127-9E15-A445-AD8D-C387316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" y="18256"/>
            <a:ext cx="12192000" cy="11650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C2E2B-F9BF-62F4-7059-E250882A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10515600" cy="529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7677-D3CE-55C2-2C83-26E0E98D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1/25/24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7F0FE-6A21-41A1-99DD-07CF5EEE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6DE35-0251-72C1-B5A9-52CF0498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0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C184-1113-E3CB-6698-AE6B64AE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CE6A-B41E-1E3F-8247-E454D32D7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E0A8-EE8C-5BB0-5609-DA487864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4267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1/25/24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42A6-A709-A5D1-160E-F932FF3A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4267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5955-04DC-82E8-AAAE-EED31E44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4267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3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3AAF-6391-7040-2263-BF68C96D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17F-2220-509E-7312-10D5DC459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3871B-734E-1442-D40E-652276967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94864-78BB-A1C6-E916-CF91AB50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1/25/24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84D58-6C3A-2F4B-C6B7-E5BAF250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18FBE-FB37-20F4-DA80-1FB5F055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64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08AF-F2BA-3E3D-6B58-FEE82481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"/>
            <a:ext cx="12192000" cy="1097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FB0BA-CE4D-4FDE-9F9E-171E0DF1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97405-D98E-D99F-6DE2-315D6F14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CA83A-5ACB-F097-BB93-1E47D5FAC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FAFDD-D093-24FB-61D7-F4FE26904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C8139-FFDB-469D-90BA-E4498476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1/25/24</a:t>
            </a:fld>
            <a:endParaRPr lang="en-US" spc="5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486573-A6B0-1127-6838-2D25A9F7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30504-5C68-A03D-7E11-BC775F16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2668-3D8C-2EE9-4AE9-54407704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5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4B263-9F32-7328-F41B-39B4379B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1/25/24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B3EF2-8FA0-4DDD-FD31-71860E55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B27B7-A705-6709-3F35-77286BD2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3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2A62D-9C23-A8CE-57F1-CB20729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1/25/24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73FBA-0C0A-D13F-927A-A349671A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BE2E4-F4A2-F6AE-1C91-803AD099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E85A-9674-535B-0C2E-8B41B7E6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853F-03D7-E335-16CB-4F04EF9D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37758-B4C5-5EB0-8C65-266E3BD27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55628-FCF9-0648-6E6E-F5826FDD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1/25/24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8F0B0-F0F1-150B-7C74-478CD1C7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D0F4-37B4-1EA2-DEE6-BF7BE965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34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BD80-5E74-286D-A88A-B5001C28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1A3AF-CA86-8237-DBD8-C630A8B21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05A9B-1015-6176-54B5-A587E13A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23F17-BA6A-5168-3B4B-3A442DEA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1/25/24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175C6-A770-589A-284B-886004CD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610A3-AD90-569D-B9E6-7033E619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3A4E1-0773-ADC5-080E-4F390042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7F95F-8165-7ED2-8E01-2D73B745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83341"/>
            <a:ext cx="10515600" cy="53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F3B3-0700-07AD-2545-BEBAEC38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1/25/24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E4B2-9AED-B741-9160-02E502A9C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42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CF50-2EC9-079F-9B5F-274765093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901EDA5-7436-4F2F-B35F-B242CACC3BC2}"/>
              </a:ext>
            </a:extLst>
          </p:cNvPr>
          <p:cNvGrpSpPr/>
          <p:nvPr/>
        </p:nvGrpSpPr>
        <p:grpSpPr>
          <a:xfrm>
            <a:off x="3523488" y="0"/>
            <a:ext cx="8668513" cy="6858000"/>
            <a:chOff x="3523488" y="0"/>
            <a:chExt cx="8668513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8EA485-F7E3-771F-D2AA-7017D5F4B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97" r="23298" b="1394"/>
            <a:stretch/>
          </p:blipFill>
          <p:spPr>
            <a:xfrm>
              <a:off x="3523488" y="10"/>
              <a:ext cx="8668512" cy="685799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45083"/>
                    <a:lumOff val="54917"/>
                  </a:schemeClr>
                </a:gs>
              </a:gsLst>
              <a:lin ang="10800000" scaled="1"/>
            </a:gradFill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AFA9A4-FA8B-799A-0480-FAA0B384B866}"/>
                </a:ext>
              </a:extLst>
            </p:cNvPr>
            <p:cNvSpPr/>
            <p:nvPr/>
          </p:nvSpPr>
          <p:spPr>
            <a:xfrm>
              <a:off x="3523488" y="0"/>
              <a:ext cx="8668513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0134F6-7F25-885D-06A7-B9426E014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DS 4440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F45E0-C019-97D5-23A8-3C1D8C3AC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Deep </a:t>
            </a:r>
            <a:r>
              <a:rPr lang="en-US" sz="20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62793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3528-088E-5043-4148-67851B09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data is not centered?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D63F6D0-C471-0440-9086-CFD9CC10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1828800"/>
            <a:ext cx="4991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108B11-4BA5-2E8A-FE9E-5DB1930CD09F}"/>
                  </a:ext>
                </a:extLst>
              </p:cNvPr>
              <p:cNvSpPr txBox="1"/>
              <p:nvPr/>
            </p:nvSpPr>
            <p:spPr>
              <a:xfrm>
                <a:off x="8784681" y="2232837"/>
                <a:ext cx="2441117" cy="263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Then what is</a:t>
                </a:r>
                <a:br>
                  <a:rPr lang="en-US" sz="2800" dirty="0"/>
                </a:br>
                <a:r>
                  <a:rPr lang="en-US" sz="2800" dirty="0"/>
                  <a:t>the gradient?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108B11-4BA5-2E8A-FE9E-5DB1930CD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681" y="2232837"/>
                <a:ext cx="2441117" cy="2635209"/>
              </a:xfrm>
              <a:prstGeom prst="rect">
                <a:avLst/>
              </a:prstGeom>
              <a:blipFill>
                <a:blip r:embed="rId3"/>
                <a:stretch>
                  <a:fillRect t="-2392" r="-1546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01F091-43FC-6C22-9FDF-E6621A2C678D}"/>
                  </a:ext>
                </a:extLst>
              </p:cNvPr>
              <p:cNvSpPr txBox="1"/>
              <p:nvPr/>
            </p:nvSpPr>
            <p:spPr>
              <a:xfrm>
                <a:off x="4829488" y="5413048"/>
                <a:ext cx="2951257" cy="725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</a:rPr>
                  <a:t>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01F091-43FC-6C22-9FDF-E6621A2C6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88" y="5413048"/>
                <a:ext cx="2951257" cy="725776"/>
              </a:xfrm>
              <a:prstGeom prst="rect">
                <a:avLst/>
              </a:prstGeom>
              <a:blipFill>
                <a:blip r:embed="rId4"/>
                <a:stretch>
                  <a:fillRect l="-3004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854017-597A-3EC0-660E-B47441EAD4B8}"/>
              </a:ext>
            </a:extLst>
          </p:cNvPr>
          <p:cNvCxnSpPr>
            <a:cxnSpLocks/>
          </p:cNvCxnSpPr>
          <p:nvPr/>
        </p:nvCxnSpPr>
        <p:spPr>
          <a:xfrm flipV="1">
            <a:off x="6303818" y="2756057"/>
            <a:ext cx="458489" cy="5828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81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3528-088E-5043-4148-67851B09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data is not centered?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D63F6D0-C471-0440-9086-CFD9CC10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1828800"/>
            <a:ext cx="4991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854017-597A-3EC0-660E-B47441EAD4B8}"/>
              </a:ext>
            </a:extLst>
          </p:cNvPr>
          <p:cNvCxnSpPr>
            <a:cxnSpLocks/>
          </p:cNvCxnSpPr>
          <p:nvPr/>
        </p:nvCxnSpPr>
        <p:spPr>
          <a:xfrm flipV="1">
            <a:off x="6303818" y="2756057"/>
            <a:ext cx="458489" cy="5828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56AB38-7C34-C0E2-DE42-375DFF4E4224}"/>
              </a:ext>
            </a:extLst>
          </p:cNvPr>
          <p:cNvCxnSpPr>
            <a:cxnSpLocks/>
          </p:cNvCxnSpPr>
          <p:nvPr/>
        </p:nvCxnSpPr>
        <p:spPr>
          <a:xfrm flipH="1">
            <a:off x="5735783" y="3338945"/>
            <a:ext cx="568035" cy="5915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2E3767-6FC9-93D5-C982-460DDE0F07AC}"/>
              </a:ext>
            </a:extLst>
          </p:cNvPr>
          <p:cNvCxnSpPr>
            <a:cxnSpLocks/>
          </p:cNvCxnSpPr>
          <p:nvPr/>
        </p:nvCxnSpPr>
        <p:spPr>
          <a:xfrm flipV="1">
            <a:off x="6303818" y="2756057"/>
            <a:ext cx="781037" cy="5828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DFDCFD-AD68-940E-E697-84847E9ACB6E}"/>
              </a:ext>
            </a:extLst>
          </p:cNvPr>
          <p:cNvCxnSpPr>
            <a:cxnSpLocks/>
          </p:cNvCxnSpPr>
          <p:nvPr/>
        </p:nvCxnSpPr>
        <p:spPr>
          <a:xfrm flipH="1">
            <a:off x="5339817" y="3338945"/>
            <a:ext cx="964001" cy="5013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A58E48-DDF8-0691-2A04-51610C7C5857}"/>
              </a:ext>
            </a:extLst>
          </p:cNvPr>
          <p:cNvCxnSpPr>
            <a:cxnSpLocks/>
          </p:cNvCxnSpPr>
          <p:nvPr/>
        </p:nvCxnSpPr>
        <p:spPr>
          <a:xfrm flipH="1">
            <a:off x="5888183" y="3338945"/>
            <a:ext cx="415635" cy="7439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FBD8BF-F76D-C2BC-7C6E-DEF1D30126C0}"/>
              </a:ext>
            </a:extLst>
          </p:cNvPr>
          <p:cNvCxnSpPr>
            <a:cxnSpLocks/>
          </p:cNvCxnSpPr>
          <p:nvPr/>
        </p:nvCxnSpPr>
        <p:spPr>
          <a:xfrm flipV="1">
            <a:off x="6303818" y="2561716"/>
            <a:ext cx="390518" cy="7772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F4183C-2B7D-5757-E91C-2CC62C82A49A}"/>
                  </a:ext>
                </a:extLst>
              </p:cNvPr>
              <p:cNvSpPr txBox="1"/>
              <p:nvPr/>
            </p:nvSpPr>
            <p:spPr>
              <a:xfrm>
                <a:off x="8643617" y="2232837"/>
                <a:ext cx="2723246" cy="263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The what is</a:t>
                </a:r>
                <a:br>
                  <a:rPr lang="en-US" sz="2800" dirty="0"/>
                </a:br>
                <a:r>
                  <a:rPr lang="en-US" sz="2800" dirty="0"/>
                  <a:t>the gradient?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F4183C-2B7D-5757-E91C-2CC62C82A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617" y="2232837"/>
                <a:ext cx="2723246" cy="2635209"/>
              </a:xfrm>
              <a:prstGeom prst="rect">
                <a:avLst/>
              </a:prstGeom>
              <a:blipFill>
                <a:blip r:embed="rId3"/>
                <a:stretch>
                  <a:fillRect t="-2392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656EA-A89D-6929-CD54-785E769A03CA}"/>
                  </a:ext>
                </a:extLst>
              </p:cNvPr>
              <p:cNvSpPr txBox="1"/>
              <p:nvPr/>
            </p:nvSpPr>
            <p:spPr>
              <a:xfrm>
                <a:off x="4829488" y="5413048"/>
                <a:ext cx="2951257" cy="725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</a:rPr>
                  <a:t>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656EA-A89D-6929-CD54-785E769A0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88" y="5413048"/>
                <a:ext cx="2951257" cy="725776"/>
              </a:xfrm>
              <a:prstGeom prst="rect">
                <a:avLst/>
              </a:prstGeom>
              <a:blipFill>
                <a:blip r:embed="rId4"/>
                <a:stretch>
                  <a:fillRect l="-3004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21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3528-088E-5043-4148-67851B09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data is not centered?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D63F6D0-C471-0440-9086-CFD9CC10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1828800"/>
            <a:ext cx="4991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854017-597A-3EC0-660E-B47441EAD4B8}"/>
              </a:ext>
            </a:extLst>
          </p:cNvPr>
          <p:cNvCxnSpPr>
            <a:cxnSpLocks/>
          </p:cNvCxnSpPr>
          <p:nvPr/>
        </p:nvCxnSpPr>
        <p:spPr>
          <a:xfrm flipV="1">
            <a:off x="6303818" y="2756057"/>
            <a:ext cx="458489" cy="5828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56AB38-7C34-C0E2-DE42-375DFF4E4224}"/>
              </a:ext>
            </a:extLst>
          </p:cNvPr>
          <p:cNvCxnSpPr>
            <a:cxnSpLocks/>
          </p:cNvCxnSpPr>
          <p:nvPr/>
        </p:nvCxnSpPr>
        <p:spPr>
          <a:xfrm flipH="1">
            <a:off x="5735783" y="3338945"/>
            <a:ext cx="568035" cy="5915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2E3767-6FC9-93D5-C982-460DDE0F07AC}"/>
              </a:ext>
            </a:extLst>
          </p:cNvPr>
          <p:cNvCxnSpPr>
            <a:cxnSpLocks/>
          </p:cNvCxnSpPr>
          <p:nvPr/>
        </p:nvCxnSpPr>
        <p:spPr>
          <a:xfrm flipV="1">
            <a:off x="6303818" y="2756057"/>
            <a:ext cx="781037" cy="5828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DFDCFD-AD68-940E-E697-84847E9ACB6E}"/>
              </a:ext>
            </a:extLst>
          </p:cNvPr>
          <p:cNvCxnSpPr>
            <a:cxnSpLocks/>
          </p:cNvCxnSpPr>
          <p:nvPr/>
        </p:nvCxnSpPr>
        <p:spPr>
          <a:xfrm flipH="1">
            <a:off x="5339817" y="3338945"/>
            <a:ext cx="964001" cy="5013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A58E48-DDF8-0691-2A04-51610C7C5857}"/>
              </a:ext>
            </a:extLst>
          </p:cNvPr>
          <p:cNvCxnSpPr>
            <a:cxnSpLocks/>
          </p:cNvCxnSpPr>
          <p:nvPr/>
        </p:nvCxnSpPr>
        <p:spPr>
          <a:xfrm flipH="1">
            <a:off x="5888183" y="3338945"/>
            <a:ext cx="415635" cy="7439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FBD8BF-F76D-C2BC-7C6E-DEF1D30126C0}"/>
              </a:ext>
            </a:extLst>
          </p:cNvPr>
          <p:cNvCxnSpPr>
            <a:cxnSpLocks/>
          </p:cNvCxnSpPr>
          <p:nvPr/>
        </p:nvCxnSpPr>
        <p:spPr>
          <a:xfrm flipV="1">
            <a:off x="6303818" y="2561716"/>
            <a:ext cx="390518" cy="7772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F4183C-2B7D-5757-E91C-2CC62C82A49A}"/>
                  </a:ext>
                </a:extLst>
              </p:cNvPr>
              <p:cNvSpPr txBox="1"/>
              <p:nvPr/>
            </p:nvSpPr>
            <p:spPr>
              <a:xfrm>
                <a:off x="8643617" y="2232837"/>
                <a:ext cx="2723246" cy="263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The what is</a:t>
                </a:r>
                <a:br>
                  <a:rPr lang="en-US" sz="2800" dirty="0"/>
                </a:br>
                <a:r>
                  <a:rPr lang="en-US" sz="2800" dirty="0"/>
                  <a:t>the gradient?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F4183C-2B7D-5757-E91C-2CC62C82A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617" y="2232837"/>
                <a:ext cx="2723246" cy="2635209"/>
              </a:xfrm>
              <a:prstGeom prst="rect">
                <a:avLst/>
              </a:prstGeom>
              <a:blipFill>
                <a:blip r:embed="rId3"/>
                <a:stretch>
                  <a:fillRect t="-2392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656EA-A89D-6929-CD54-785E769A03CA}"/>
                  </a:ext>
                </a:extLst>
              </p:cNvPr>
              <p:cNvSpPr txBox="1"/>
              <p:nvPr/>
            </p:nvSpPr>
            <p:spPr>
              <a:xfrm>
                <a:off x="4829488" y="5413048"/>
                <a:ext cx="2951257" cy="725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</a:rPr>
                  <a:t>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656EA-A89D-6929-CD54-785E769A0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88" y="5413048"/>
                <a:ext cx="2951257" cy="725776"/>
              </a:xfrm>
              <a:prstGeom prst="rect">
                <a:avLst/>
              </a:prstGeom>
              <a:blipFill>
                <a:blip r:embed="rId4"/>
                <a:stretch>
                  <a:fillRect l="-3004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F5F5153-37B5-6B93-5D9B-182AF0B628B9}"/>
              </a:ext>
            </a:extLst>
          </p:cNvPr>
          <p:cNvCxnSpPr>
            <a:cxnSpLocks/>
          </p:cNvCxnSpPr>
          <p:nvPr/>
        </p:nvCxnSpPr>
        <p:spPr>
          <a:xfrm>
            <a:off x="6303818" y="3338945"/>
            <a:ext cx="983461" cy="80726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DDCAA9-BE55-AC9B-C282-B4AEFB3182F9}"/>
              </a:ext>
            </a:extLst>
          </p:cNvPr>
          <p:cNvCxnSpPr>
            <a:cxnSpLocks/>
          </p:cNvCxnSpPr>
          <p:nvPr/>
        </p:nvCxnSpPr>
        <p:spPr>
          <a:xfrm flipV="1">
            <a:off x="5116452" y="2080085"/>
            <a:ext cx="2317411" cy="2582657"/>
          </a:xfrm>
          <a:prstGeom prst="line">
            <a:avLst/>
          </a:prstGeom>
          <a:ln w="254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94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3528-088E-5043-4148-67851B09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optimization look like?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D63F6D0-C471-0440-9086-CFD9CC10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1828800"/>
            <a:ext cx="4991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854017-597A-3EC0-660E-B47441EAD4B8}"/>
              </a:ext>
            </a:extLst>
          </p:cNvPr>
          <p:cNvCxnSpPr>
            <a:cxnSpLocks/>
          </p:cNvCxnSpPr>
          <p:nvPr/>
        </p:nvCxnSpPr>
        <p:spPr>
          <a:xfrm flipV="1">
            <a:off x="6126640" y="3510332"/>
            <a:ext cx="458489" cy="5828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56AB38-7C34-C0E2-DE42-375DFF4E4224}"/>
              </a:ext>
            </a:extLst>
          </p:cNvPr>
          <p:cNvCxnSpPr>
            <a:cxnSpLocks/>
          </p:cNvCxnSpPr>
          <p:nvPr/>
        </p:nvCxnSpPr>
        <p:spPr>
          <a:xfrm flipH="1">
            <a:off x="5735783" y="3338945"/>
            <a:ext cx="568035" cy="5915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2E3767-6FC9-93D5-C982-460DDE0F07AC}"/>
              </a:ext>
            </a:extLst>
          </p:cNvPr>
          <p:cNvCxnSpPr>
            <a:cxnSpLocks/>
          </p:cNvCxnSpPr>
          <p:nvPr/>
        </p:nvCxnSpPr>
        <p:spPr>
          <a:xfrm flipV="1">
            <a:off x="5752025" y="3338945"/>
            <a:ext cx="781037" cy="5828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A58E48-DDF8-0691-2A04-51610C7C5857}"/>
              </a:ext>
            </a:extLst>
          </p:cNvPr>
          <p:cNvCxnSpPr>
            <a:cxnSpLocks/>
          </p:cNvCxnSpPr>
          <p:nvPr/>
        </p:nvCxnSpPr>
        <p:spPr>
          <a:xfrm flipH="1">
            <a:off x="6096000" y="3359581"/>
            <a:ext cx="415635" cy="7439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F4183C-2B7D-5757-E91C-2CC62C82A49A}"/>
                  </a:ext>
                </a:extLst>
              </p:cNvPr>
              <p:cNvSpPr txBox="1"/>
              <p:nvPr/>
            </p:nvSpPr>
            <p:spPr>
              <a:xfrm>
                <a:off x="8643617" y="2232837"/>
                <a:ext cx="2723246" cy="263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The what is</a:t>
                </a:r>
                <a:br>
                  <a:rPr lang="en-US" sz="2800" dirty="0"/>
                </a:br>
                <a:r>
                  <a:rPr lang="en-US" sz="2800" dirty="0"/>
                  <a:t>the gradient?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F4183C-2B7D-5757-E91C-2CC62C82A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617" y="2232837"/>
                <a:ext cx="2723246" cy="2635209"/>
              </a:xfrm>
              <a:prstGeom prst="rect">
                <a:avLst/>
              </a:prstGeom>
              <a:blipFill>
                <a:blip r:embed="rId3"/>
                <a:stretch>
                  <a:fillRect t="-2392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656EA-A89D-6929-CD54-785E769A03CA}"/>
                  </a:ext>
                </a:extLst>
              </p:cNvPr>
              <p:cNvSpPr txBox="1"/>
              <p:nvPr/>
            </p:nvSpPr>
            <p:spPr>
              <a:xfrm>
                <a:off x="4829488" y="5413048"/>
                <a:ext cx="2951257" cy="725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</a:rPr>
                  <a:t>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656EA-A89D-6929-CD54-785E769A0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88" y="5413048"/>
                <a:ext cx="2951257" cy="725776"/>
              </a:xfrm>
              <a:prstGeom prst="rect">
                <a:avLst/>
              </a:prstGeom>
              <a:blipFill>
                <a:blip r:embed="rId4"/>
                <a:stretch>
                  <a:fillRect l="-3004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46E34BA-63F4-7EEC-955F-FA91B45957D5}"/>
              </a:ext>
            </a:extLst>
          </p:cNvPr>
          <p:cNvCxnSpPr>
            <a:cxnSpLocks/>
          </p:cNvCxnSpPr>
          <p:nvPr/>
        </p:nvCxnSpPr>
        <p:spPr>
          <a:xfrm flipH="1">
            <a:off x="6238332" y="3550441"/>
            <a:ext cx="346797" cy="6935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576F55-0EAC-7A2C-C7E2-BAE4893B387D}"/>
              </a:ext>
            </a:extLst>
          </p:cNvPr>
          <p:cNvCxnSpPr>
            <a:cxnSpLocks/>
          </p:cNvCxnSpPr>
          <p:nvPr/>
        </p:nvCxnSpPr>
        <p:spPr>
          <a:xfrm flipV="1">
            <a:off x="6245042" y="3487537"/>
            <a:ext cx="791716" cy="732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02B29E-18CB-875C-70DD-D5B65A2B4AD9}"/>
              </a:ext>
            </a:extLst>
          </p:cNvPr>
          <p:cNvCxnSpPr>
            <a:cxnSpLocks/>
          </p:cNvCxnSpPr>
          <p:nvPr/>
        </p:nvCxnSpPr>
        <p:spPr>
          <a:xfrm>
            <a:off x="6303818" y="3338945"/>
            <a:ext cx="983461" cy="80726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822EB3-4F7C-9381-9C79-652813705A4B}"/>
              </a:ext>
            </a:extLst>
          </p:cNvPr>
          <p:cNvCxnSpPr>
            <a:cxnSpLocks/>
          </p:cNvCxnSpPr>
          <p:nvPr/>
        </p:nvCxnSpPr>
        <p:spPr>
          <a:xfrm flipV="1">
            <a:off x="6667835" y="3627970"/>
            <a:ext cx="458489" cy="5828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3AFDCD-7664-8920-CCF2-229AADF0A13A}"/>
              </a:ext>
            </a:extLst>
          </p:cNvPr>
          <p:cNvCxnSpPr>
            <a:cxnSpLocks/>
          </p:cNvCxnSpPr>
          <p:nvPr/>
        </p:nvCxnSpPr>
        <p:spPr>
          <a:xfrm flipH="1">
            <a:off x="6637195" y="3477219"/>
            <a:ext cx="415635" cy="7439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EFE8C8-EE15-B291-6C6A-D31CF36F768B}"/>
              </a:ext>
            </a:extLst>
          </p:cNvPr>
          <p:cNvCxnSpPr>
            <a:cxnSpLocks/>
          </p:cNvCxnSpPr>
          <p:nvPr/>
        </p:nvCxnSpPr>
        <p:spPr>
          <a:xfrm flipH="1">
            <a:off x="6779527" y="3668079"/>
            <a:ext cx="346797" cy="6935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07BC9C-892E-BC8C-49FE-C40DEA142DCC}"/>
              </a:ext>
            </a:extLst>
          </p:cNvPr>
          <p:cNvCxnSpPr>
            <a:cxnSpLocks/>
          </p:cNvCxnSpPr>
          <p:nvPr/>
        </p:nvCxnSpPr>
        <p:spPr>
          <a:xfrm flipV="1">
            <a:off x="6786237" y="3849197"/>
            <a:ext cx="482419" cy="488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9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3528-088E-5043-4148-67851B09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optimization look like?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D63F6D0-C471-0440-9086-CFD9CC10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1828800"/>
            <a:ext cx="4991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854017-597A-3EC0-660E-B47441EAD4B8}"/>
              </a:ext>
            </a:extLst>
          </p:cNvPr>
          <p:cNvCxnSpPr>
            <a:cxnSpLocks/>
          </p:cNvCxnSpPr>
          <p:nvPr/>
        </p:nvCxnSpPr>
        <p:spPr>
          <a:xfrm flipV="1">
            <a:off x="6126640" y="3510332"/>
            <a:ext cx="458489" cy="5828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56AB38-7C34-C0E2-DE42-375DFF4E4224}"/>
              </a:ext>
            </a:extLst>
          </p:cNvPr>
          <p:cNvCxnSpPr>
            <a:cxnSpLocks/>
          </p:cNvCxnSpPr>
          <p:nvPr/>
        </p:nvCxnSpPr>
        <p:spPr>
          <a:xfrm flipH="1">
            <a:off x="5735783" y="3338945"/>
            <a:ext cx="568035" cy="5915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2E3767-6FC9-93D5-C982-460DDE0F07AC}"/>
              </a:ext>
            </a:extLst>
          </p:cNvPr>
          <p:cNvCxnSpPr>
            <a:cxnSpLocks/>
          </p:cNvCxnSpPr>
          <p:nvPr/>
        </p:nvCxnSpPr>
        <p:spPr>
          <a:xfrm flipV="1">
            <a:off x="5752025" y="3338945"/>
            <a:ext cx="781037" cy="5828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A58E48-DDF8-0691-2A04-51610C7C5857}"/>
              </a:ext>
            </a:extLst>
          </p:cNvPr>
          <p:cNvCxnSpPr>
            <a:cxnSpLocks/>
          </p:cNvCxnSpPr>
          <p:nvPr/>
        </p:nvCxnSpPr>
        <p:spPr>
          <a:xfrm flipH="1">
            <a:off x="6096000" y="3359581"/>
            <a:ext cx="415635" cy="7439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F4183C-2B7D-5757-E91C-2CC62C82A49A}"/>
                  </a:ext>
                </a:extLst>
              </p:cNvPr>
              <p:cNvSpPr txBox="1"/>
              <p:nvPr/>
            </p:nvSpPr>
            <p:spPr>
              <a:xfrm>
                <a:off x="8643617" y="2232837"/>
                <a:ext cx="2723246" cy="263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The what is</a:t>
                </a:r>
                <a:br>
                  <a:rPr lang="en-US" sz="2800" dirty="0"/>
                </a:br>
                <a:r>
                  <a:rPr lang="en-US" sz="2800" dirty="0"/>
                  <a:t>the gradient?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F4183C-2B7D-5757-E91C-2CC62C82A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617" y="2232837"/>
                <a:ext cx="2723246" cy="2635209"/>
              </a:xfrm>
              <a:prstGeom prst="rect">
                <a:avLst/>
              </a:prstGeom>
              <a:blipFill>
                <a:blip r:embed="rId3"/>
                <a:stretch>
                  <a:fillRect t="-2392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656EA-A89D-6929-CD54-785E769A03CA}"/>
                  </a:ext>
                </a:extLst>
              </p:cNvPr>
              <p:cNvSpPr txBox="1"/>
              <p:nvPr/>
            </p:nvSpPr>
            <p:spPr>
              <a:xfrm>
                <a:off x="4829488" y="5413048"/>
                <a:ext cx="2951257" cy="725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</a:rPr>
                  <a:t>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656EA-A89D-6929-CD54-785E769A0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88" y="5413048"/>
                <a:ext cx="2951257" cy="725776"/>
              </a:xfrm>
              <a:prstGeom prst="rect">
                <a:avLst/>
              </a:prstGeom>
              <a:blipFill>
                <a:blip r:embed="rId4"/>
                <a:stretch>
                  <a:fillRect l="-3004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46E34BA-63F4-7EEC-955F-FA91B45957D5}"/>
              </a:ext>
            </a:extLst>
          </p:cNvPr>
          <p:cNvCxnSpPr>
            <a:cxnSpLocks/>
          </p:cNvCxnSpPr>
          <p:nvPr/>
        </p:nvCxnSpPr>
        <p:spPr>
          <a:xfrm flipH="1">
            <a:off x="6238332" y="3550441"/>
            <a:ext cx="346797" cy="6935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576F55-0EAC-7A2C-C7E2-BAE4893B387D}"/>
              </a:ext>
            </a:extLst>
          </p:cNvPr>
          <p:cNvCxnSpPr>
            <a:cxnSpLocks/>
          </p:cNvCxnSpPr>
          <p:nvPr/>
        </p:nvCxnSpPr>
        <p:spPr>
          <a:xfrm flipV="1">
            <a:off x="6245042" y="3487537"/>
            <a:ext cx="791716" cy="732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02B29E-18CB-875C-70DD-D5B65A2B4AD9}"/>
              </a:ext>
            </a:extLst>
          </p:cNvPr>
          <p:cNvCxnSpPr>
            <a:cxnSpLocks/>
          </p:cNvCxnSpPr>
          <p:nvPr/>
        </p:nvCxnSpPr>
        <p:spPr>
          <a:xfrm>
            <a:off x="6303818" y="3338945"/>
            <a:ext cx="983461" cy="80726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822EB3-4F7C-9381-9C79-652813705A4B}"/>
              </a:ext>
            </a:extLst>
          </p:cNvPr>
          <p:cNvCxnSpPr>
            <a:cxnSpLocks/>
          </p:cNvCxnSpPr>
          <p:nvPr/>
        </p:nvCxnSpPr>
        <p:spPr>
          <a:xfrm flipV="1">
            <a:off x="6667835" y="3627970"/>
            <a:ext cx="458489" cy="5828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3AFDCD-7664-8920-CCF2-229AADF0A13A}"/>
              </a:ext>
            </a:extLst>
          </p:cNvPr>
          <p:cNvCxnSpPr>
            <a:cxnSpLocks/>
          </p:cNvCxnSpPr>
          <p:nvPr/>
        </p:nvCxnSpPr>
        <p:spPr>
          <a:xfrm flipH="1">
            <a:off x="6637195" y="3477219"/>
            <a:ext cx="415635" cy="7439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EFE8C8-EE15-B291-6C6A-D31CF36F768B}"/>
              </a:ext>
            </a:extLst>
          </p:cNvPr>
          <p:cNvCxnSpPr>
            <a:cxnSpLocks/>
          </p:cNvCxnSpPr>
          <p:nvPr/>
        </p:nvCxnSpPr>
        <p:spPr>
          <a:xfrm flipH="1">
            <a:off x="6779527" y="3668079"/>
            <a:ext cx="346797" cy="6935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07BC9C-892E-BC8C-49FE-C40DEA142DCC}"/>
              </a:ext>
            </a:extLst>
          </p:cNvPr>
          <p:cNvCxnSpPr>
            <a:cxnSpLocks/>
          </p:cNvCxnSpPr>
          <p:nvPr/>
        </p:nvCxnSpPr>
        <p:spPr>
          <a:xfrm flipV="1">
            <a:off x="6786237" y="3849197"/>
            <a:ext cx="482419" cy="488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3EE256A-DE6E-4665-BDF7-C97E8358B2B5}"/>
              </a:ext>
            </a:extLst>
          </p:cNvPr>
          <p:cNvGrpSpPr/>
          <p:nvPr/>
        </p:nvGrpSpPr>
        <p:grpSpPr>
          <a:xfrm>
            <a:off x="772652" y="1451975"/>
            <a:ext cx="2190601" cy="4794444"/>
            <a:chOff x="1578536" y="1828799"/>
            <a:chExt cx="2190601" cy="479444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337933-A2DF-5BA8-562C-C3F4F260DFDD}"/>
                </a:ext>
              </a:extLst>
            </p:cNvPr>
            <p:cNvGrpSpPr/>
            <p:nvPr/>
          </p:nvGrpSpPr>
          <p:grpSpPr>
            <a:xfrm>
              <a:off x="1963903" y="1828799"/>
              <a:ext cx="1419869" cy="4095198"/>
              <a:chOff x="1963903" y="1828799"/>
              <a:chExt cx="1419869" cy="409519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FB5ED-9F30-DA94-6194-5A730CD72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3903" y="1828799"/>
                <a:ext cx="1419869" cy="4095198"/>
              </a:xfrm>
              <a:prstGeom prst="rect">
                <a:avLst/>
              </a:prstGeom>
            </p:spPr>
          </p:pic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F81CFDC-0EBA-DE51-7CA8-527A56A498E5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396380" y="2981820"/>
                <a:ext cx="458489" cy="5828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1C92684-2078-BBDD-6D80-1D7DA8DE23CE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288862" y="2605898"/>
                <a:ext cx="568035" cy="5915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2EF34C42-9EF6-BA0D-1513-1FE7DEDBCCEC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255471" y="2708922"/>
                <a:ext cx="781037" cy="5828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A37048C-A757-3949-21B8-356DF350BB6C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446171" y="2818600"/>
                <a:ext cx="415635" cy="7439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B80652B-B5A9-A23C-C6C8-F768E2DAB09D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405227" y="3026582"/>
                <a:ext cx="346797" cy="6935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7CD1237-329B-4715-0D89-C89453F35844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348557" y="3171437"/>
                <a:ext cx="791716" cy="73206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A571B317-1CA4-C248-2E27-A0FE10930816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606047" y="3494431"/>
                <a:ext cx="458489" cy="5828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CC54057B-7BDD-2772-7696-80A5623887B3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655838" y="3331212"/>
                <a:ext cx="415635" cy="7439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DA602652-AC13-153E-A3A9-87915DF7BEF1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614894" y="3539194"/>
                <a:ext cx="346797" cy="6935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72C5FDB-AE75-DFF0-E512-BFDA10EA3770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524717" y="3747747"/>
                <a:ext cx="482419" cy="48804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4B071F-9BDD-3320-C722-BCEF3A8FB192}"/>
                </a:ext>
              </a:extLst>
            </p:cNvPr>
            <p:cNvSpPr txBox="1"/>
            <p:nvPr/>
          </p:nvSpPr>
          <p:spPr>
            <a:xfrm>
              <a:off x="1578536" y="6100023"/>
              <a:ext cx="2190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Switchbacks!!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5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50076" y="1740656"/>
            <a:ext cx="8375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In practice,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you may 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also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see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PCA 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Whitening 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  <a:r>
              <a:rPr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data</a:t>
            </a:r>
            <a:endParaRPr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18298" y="2376046"/>
            <a:ext cx="7485468" cy="257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8892" y="4983302"/>
            <a:ext cx="148780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  <a:defRPr/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(data </a:t>
            </a:r>
            <a:r>
              <a:rPr sz="1400" spc="-5" dirty="0">
                <a:solidFill>
                  <a:srgbClr val="000000"/>
                </a:solidFill>
                <a:latin typeface="Arial"/>
                <a:cs typeface="Arial"/>
              </a:rPr>
              <a:t>has</a:t>
            </a:r>
            <a:r>
              <a:rPr sz="1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00"/>
                </a:solidFill>
                <a:latin typeface="Arial"/>
                <a:cs typeface="Arial"/>
              </a:rPr>
              <a:t>diagonal 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covariance</a:t>
            </a:r>
            <a:r>
              <a:rPr sz="140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matrix)</a:t>
            </a:r>
            <a:endParaRPr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1926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  <a:defRPr/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 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19,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3000" baseline="-4166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23118" y="5562145"/>
            <a:ext cx="157988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  <a:defRPr/>
            </a:pPr>
            <a:r>
              <a:rPr sz="3000" spc="-7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1388" dirty="0">
                <a:solidFill>
                  <a:srgbClr val="FFFFFF"/>
                </a:solidFill>
                <a:latin typeface="Arial"/>
                <a:cs typeface="Arial"/>
              </a:rPr>
              <a:t>6 -</a:t>
            </a:r>
            <a:r>
              <a:rPr sz="3000" spc="-284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87285" y="4983302"/>
            <a:ext cx="195072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  <a:defRPr/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(covariance matrix </a:t>
            </a:r>
            <a:r>
              <a:rPr sz="1400" spc="-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00"/>
                </a:solidFill>
                <a:latin typeface="Arial"/>
                <a:cs typeface="Arial"/>
              </a:rPr>
              <a:t>the  identity</a:t>
            </a:r>
            <a:r>
              <a:rPr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matrix)</a:t>
            </a:r>
            <a:endParaRPr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3E93B-0F0E-484B-B02B-B5100EA2379A}"/>
              </a:ext>
            </a:extLst>
          </p:cNvPr>
          <p:cNvSpPr txBox="1"/>
          <p:nvPr/>
        </p:nvSpPr>
        <p:spPr>
          <a:xfrm>
            <a:off x="1524001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Fei-Fei Li, Andrej </a:t>
            </a:r>
            <a:r>
              <a:rPr lang="en-US" sz="1050" dirty="0" err="1">
                <a:solidFill>
                  <a:prstClr val="black"/>
                </a:solidFill>
                <a:latin typeface="Calibri"/>
              </a:rPr>
              <a:t>Karpathy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, Justin Johnson, Serena Yeung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6B1F9DB-A7FD-47F7-A7FB-08B662CD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Preprocessing the Data</a:t>
            </a:r>
          </a:p>
        </p:txBody>
      </p:sp>
    </p:spTree>
    <p:extLst>
      <p:ext uri="{BB962C8B-B14F-4D97-AF65-F5344CB8AC3E}">
        <p14:creationId xmlns:p14="http://schemas.microsoft.com/office/powerpoint/2010/main" val="1255156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D4E601-FF9C-0C30-B3D6-6E1D3DF4D9B6}"/>
              </a:ext>
            </a:extLst>
          </p:cNvPr>
          <p:cNvSpPr/>
          <p:nvPr/>
        </p:nvSpPr>
        <p:spPr>
          <a:xfrm>
            <a:off x="-84221" y="0"/>
            <a:ext cx="1227622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3E3D31E-6124-A0A8-1C4B-77F7770C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553"/>
          </a:xfrm>
        </p:spPr>
        <p:txBody>
          <a:bodyPr/>
          <a:lstStyle/>
          <a:p>
            <a:r>
              <a:rPr lang="en-US" dirty="0"/>
              <a:t>Question: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6D3F85-457C-E87E-A4EB-DD41BB0DA270}"/>
              </a:ext>
            </a:extLst>
          </p:cNvPr>
          <p:cNvGrpSpPr/>
          <p:nvPr/>
        </p:nvGrpSpPr>
        <p:grpSpPr>
          <a:xfrm>
            <a:off x="1405743" y="1840096"/>
            <a:ext cx="1956561" cy="4794444"/>
            <a:chOff x="1695556" y="1828799"/>
            <a:chExt cx="1956561" cy="479444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E5F36E7-BC4D-9DF1-5163-FC032D17B1BE}"/>
                </a:ext>
              </a:extLst>
            </p:cNvPr>
            <p:cNvGrpSpPr/>
            <p:nvPr/>
          </p:nvGrpSpPr>
          <p:grpSpPr>
            <a:xfrm>
              <a:off x="1963903" y="1828799"/>
              <a:ext cx="1419869" cy="4095198"/>
              <a:chOff x="1963903" y="1828799"/>
              <a:chExt cx="1419869" cy="409519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2F37C33-2A07-3F68-165D-ADA8C23DF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63903" y="1828799"/>
                <a:ext cx="1419869" cy="4095198"/>
              </a:xfrm>
              <a:prstGeom prst="rect">
                <a:avLst/>
              </a:prstGeom>
            </p:spPr>
          </p:pic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B043206-C8A0-E04C-EA3C-975893AA283E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396380" y="2981820"/>
                <a:ext cx="458489" cy="5828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1CC0548F-DC1B-74FA-A774-969105848303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288862" y="2605898"/>
                <a:ext cx="568035" cy="5915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099A9862-FDB6-0CB2-A0D1-4217A9642561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255471" y="2708922"/>
                <a:ext cx="781037" cy="5828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9417325-C5DB-E308-C83D-30E0B3BEB7C2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446171" y="2818600"/>
                <a:ext cx="415635" cy="7439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4C8700A-4105-8803-1647-14B121FAB758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405227" y="3026582"/>
                <a:ext cx="346797" cy="6935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F0CDE8F-4A1A-C3AA-C001-16B3BE3FEDB3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348557" y="3171437"/>
                <a:ext cx="791716" cy="73206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89E86E3E-F866-3B21-EC05-C603A2D5A7CE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606047" y="3494431"/>
                <a:ext cx="458489" cy="5828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22FF05D-AFD8-0E5F-45D7-CB900639F739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655838" y="3331212"/>
                <a:ext cx="415635" cy="7439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9591106-0548-6381-46B7-F4858192C8BF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614894" y="3539194"/>
                <a:ext cx="346797" cy="6935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904BF3C-E1D3-C50E-F43C-F5648B6F236B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524717" y="3747747"/>
                <a:ext cx="482419" cy="48804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7ECEF0-F015-93C3-B55C-EC0F1EE8FB87}"/>
                </a:ext>
              </a:extLst>
            </p:cNvPr>
            <p:cNvSpPr txBox="1"/>
            <p:nvPr/>
          </p:nvSpPr>
          <p:spPr>
            <a:xfrm>
              <a:off x="1695556" y="6100023"/>
              <a:ext cx="1956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Switchbacks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59D66EB-C44B-1785-C2C3-5092F7410D1E}"/>
              </a:ext>
            </a:extLst>
          </p:cNvPr>
          <p:cNvGrpSpPr/>
          <p:nvPr/>
        </p:nvGrpSpPr>
        <p:grpSpPr>
          <a:xfrm>
            <a:off x="8829694" y="1840096"/>
            <a:ext cx="2796805" cy="4783147"/>
            <a:chOff x="8829694" y="1840096"/>
            <a:chExt cx="2796805" cy="4783147"/>
          </a:xfrm>
        </p:grpSpPr>
        <p:pic>
          <p:nvPicPr>
            <p:cNvPr id="3074" name="Picture 2" descr="South Australia's Deserts">
              <a:extLst>
                <a:ext uri="{FF2B5EF4-FFF2-40B4-BE49-F238E27FC236}">
                  <a16:creationId xmlns:a16="http://schemas.microsoft.com/office/drawing/2014/main" id="{0764C762-70C8-2CB2-FA18-EADC9231C8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29694" y="1840096"/>
              <a:ext cx="2796805" cy="4072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2752DA-4F4A-3160-37B5-F5F2765A432D}"/>
                </a:ext>
              </a:extLst>
            </p:cNvPr>
            <p:cNvSpPr txBox="1"/>
            <p:nvPr/>
          </p:nvSpPr>
          <p:spPr>
            <a:xfrm>
              <a:off x="9363949" y="6100023"/>
              <a:ext cx="1728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Flat region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581BC7-3513-04E0-267F-515C41CC1686}"/>
              </a:ext>
            </a:extLst>
          </p:cNvPr>
          <p:cNvSpPr txBox="1"/>
          <p:nvPr/>
        </p:nvSpPr>
        <p:spPr>
          <a:xfrm>
            <a:off x="3799153" y="2891366"/>
            <a:ext cx="43253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What about “local minima”?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Is that a problem?</a:t>
            </a:r>
          </a:p>
        </p:txBody>
      </p:sp>
    </p:spTree>
    <p:extLst>
      <p:ext uri="{BB962C8B-B14F-4D97-AF65-F5344CB8AC3E}">
        <p14:creationId xmlns:p14="http://schemas.microsoft.com/office/powerpoint/2010/main" val="426947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592A76-AB48-6F23-EECA-927E815C4183}"/>
              </a:ext>
            </a:extLst>
          </p:cNvPr>
          <p:cNvSpPr/>
          <p:nvPr/>
        </p:nvSpPr>
        <p:spPr>
          <a:xfrm>
            <a:off x="-84221" y="0"/>
            <a:ext cx="1227622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A6CA7-0BB4-659F-D8C4-CF3D95B0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stuck optimization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369CC-0F43-944E-7776-5E7AC6FAD53D}"/>
              </a:ext>
            </a:extLst>
          </p:cNvPr>
          <p:cNvSpPr txBox="1"/>
          <p:nvPr/>
        </p:nvSpPr>
        <p:spPr>
          <a:xfrm>
            <a:off x="4219107" y="3167390"/>
            <a:ext cx="375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http://</a:t>
            </a:r>
            <a:r>
              <a:rPr lang="en-US" sz="2800" dirty="0" err="1"/>
              <a:t>bit.ly</a:t>
            </a:r>
            <a:r>
              <a:rPr lang="en-US" sz="2800" dirty="0"/>
              <a:t>/stuck-</a:t>
            </a:r>
            <a:r>
              <a:rPr lang="en-US" sz="2800" dirty="0" err="1"/>
              <a:t>optim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2876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Momentum also smooths bumps and valleys</a:t>
            </a:r>
          </a:p>
        </p:txBody>
      </p:sp>
      <p:sp>
        <p:nvSpPr>
          <p:cNvPr id="4" name="Google Shape;237;p27"/>
          <p:cNvSpPr txBox="1"/>
          <p:nvPr/>
        </p:nvSpPr>
        <p:spPr>
          <a:xfrm>
            <a:off x="2021151" y="1847637"/>
            <a:ext cx="3895945" cy="140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800" dirty="0"/>
              <a:t>What if the loss function has</a:t>
            </a:r>
            <a:r>
              <a:rPr lang="en-US" sz="2800" dirty="0"/>
              <a:t> a</a:t>
            </a:r>
            <a:r>
              <a:rPr lang="en" sz="2800" dirty="0"/>
              <a:t> </a:t>
            </a:r>
            <a:r>
              <a:rPr lang="en" sz="2800" b="1" dirty="0"/>
              <a:t>local minim</a:t>
            </a:r>
            <a:r>
              <a:rPr lang="en-US" sz="2800" b="1" dirty="0"/>
              <a:t>um</a:t>
            </a:r>
            <a:r>
              <a:rPr lang="en" sz="2800" b="1" dirty="0"/>
              <a:t> </a:t>
            </a:r>
            <a:r>
              <a:rPr lang="en" sz="2800" dirty="0"/>
              <a:t>or </a:t>
            </a:r>
            <a:r>
              <a:rPr lang="en" sz="2800" b="1" dirty="0"/>
              <a:t>saddle point</a:t>
            </a:r>
            <a:r>
              <a:rPr lang="en" sz="2800" dirty="0"/>
              <a:t>?</a:t>
            </a:r>
            <a:endParaRPr sz="2800" dirty="0"/>
          </a:p>
        </p:txBody>
      </p:sp>
      <p:sp>
        <p:nvSpPr>
          <p:cNvPr id="5" name="Google Shape;238;p27"/>
          <p:cNvSpPr/>
          <p:nvPr/>
        </p:nvSpPr>
        <p:spPr>
          <a:xfrm>
            <a:off x="6949149" y="1154543"/>
            <a:ext cx="3090200" cy="1528145"/>
          </a:xfrm>
          <a:custGeom>
            <a:avLst/>
            <a:gdLst/>
            <a:ahLst/>
            <a:cxnLst/>
            <a:rect l="l" t="t" r="r" b="b"/>
            <a:pathLst>
              <a:path w="62514" h="30914" extrusionOk="0">
                <a:moveTo>
                  <a:pt x="0" y="1460"/>
                </a:moveTo>
                <a:cubicBezTo>
                  <a:pt x="3045" y="1460"/>
                  <a:pt x="13464" y="-1825"/>
                  <a:pt x="18267" y="1460"/>
                </a:cubicBezTo>
                <a:cubicBezTo>
                  <a:pt x="23070" y="4745"/>
                  <a:pt x="23408" y="18968"/>
                  <a:pt x="28820" y="21171"/>
                </a:cubicBezTo>
                <a:cubicBezTo>
                  <a:pt x="34232" y="23374"/>
                  <a:pt x="45125" y="13052"/>
                  <a:pt x="50741" y="14676"/>
                </a:cubicBezTo>
                <a:cubicBezTo>
                  <a:pt x="56357" y="16300"/>
                  <a:pt x="60552" y="28208"/>
                  <a:pt x="62514" y="30914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239;p27"/>
          <p:cNvSpPr/>
          <p:nvPr/>
        </p:nvSpPr>
        <p:spPr>
          <a:xfrm>
            <a:off x="8349191" y="2017129"/>
            <a:ext cx="161358" cy="16135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240;p27"/>
          <p:cNvSpPr/>
          <p:nvPr/>
        </p:nvSpPr>
        <p:spPr>
          <a:xfrm>
            <a:off x="8268512" y="5008157"/>
            <a:ext cx="161358" cy="16135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TextBox 10"/>
          <p:cNvSpPr txBox="1"/>
          <p:nvPr/>
        </p:nvSpPr>
        <p:spPr>
          <a:xfrm>
            <a:off x="8186559" y="1201307"/>
            <a:ext cx="110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Minimum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8751" y="3553422"/>
            <a:ext cx="8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Saddle point</a:t>
            </a:r>
          </a:p>
        </p:txBody>
      </p:sp>
      <p:sp>
        <p:nvSpPr>
          <p:cNvPr id="14" name="Google Shape;237;p27">
            <a:extLst>
              <a:ext uri="{FF2B5EF4-FFF2-40B4-BE49-F238E27FC236}">
                <a16:creationId xmlns:a16="http://schemas.microsoft.com/office/drawing/2014/main" id="{A6AF7C5B-97BF-4643-ABD8-A82D0676C6DB}"/>
              </a:ext>
            </a:extLst>
          </p:cNvPr>
          <p:cNvSpPr txBox="1"/>
          <p:nvPr/>
        </p:nvSpPr>
        <p:spPr>
          <a:xfrm>
            <a:off x="2721834" y="4053753"/>
            <a:ext cx="2782465" cy="103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Gradient is zero, SGD gets stuck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727FF6-E34E-3A4E-901D-4FBDE5D9E4FD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credit: D </a:t>
            </a:r>
            <a:r>
              <a:rPr lang="en-US" sz="1200" dirty="0" err="1"/>
              <a:t>Fouhey</a:t>
            </a:r>
            <a:r>
              <a:rPr lang="en-US" sz="1200" dirty="0"/>
              <a:t> &amp; J Johnson</a:t>
            </a:r>
          </a:p>
        </p:txBody>
      </p:sp>
      <p:sp>
        <p:nvSpPr>
          <p:cNvPr id="3" name="Google Shape;308;p32">
            <a:extLst>
              <a:ext uri="{FF2B5EF4-FFF2-40B4-BE49-F238E27FC236}">
                <a16:creationId xmlns:a16="http://schemas.microsoft.com/office/drawing/2014/main" id="{BBA04E0E-EF87-C718-0C87-83EFD9EB1238}"/>
              </a:ext>
            </a:extLst>
          </p:cNvPr>
          <p:cNvSpPr/>
          <p:nvPr/>
        </p:nvSpPr>
        <p:spPr>
          <a:xfrm rot="269099">
            <a:off x="7014596" y="4392890"/>
            <a:ext cx="3386892" cy="1528145"/>
          </a:xfrm>
          <a:custGeom>
            <a:avLst/>
            <a:gdLst/>
            <a:ahLst/>
            <a:cxnLst/>
            <a:rect l="l" t="t" r="r" b="b"/>
            <a:pathLst>
              <a:path w="60892" h="29229" extrusionOk="0">
                <a:moveTo>
                  <a:pt x="0" y="0"/>
                </a:moveTo>
                <a:cubicBezTo>
                  <a:pt x="2030" y="2504"/>
                  <a:pt x="7374" y="12315"/>
                  <a:pt x="12178" y="15021"/>
                </a:cubicBezTo>
                <a:cubicBezTo>
                  <a:pt x="16982" y="17727"/>
                  <a:pt x="23274" y="15968"/>
                  <a:pt x="28822" y="16238"/>
                </a:cubicBezTo>
                <a:cubicBezTo>
                  <a:pt x="34370" y="16509"/>
                  <a:pt x="40121" y="14479"/>
                  <a:pt x="45466" y="16644"/>
                </a:cubicBezTo>
                <a:cubicBezTo>
                  <a:pt x="50811" y="18809"/>
                  <a:pt x="58321" y="27132"/>
                  <a:pt x="60892" y="29229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SGD + Momentum</a:t>
            </a:r>
          </a:p>
        </p:txBody>
      </p:sp>
      <p:pic>
        <p:nvPicPr>
          <p:cNvPr id="16" name="Google Shape;30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21519" y="1547127"/>
            <a:ext cx="3349981" cy="334995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05;p32"/>
          <p:cNvSpPr/>
          <p:nvPr/>
        </p:nvSpPr>
        <p:spPr>
          <a:xfrm>
            <a:off x="1977408" y="2595391"/>
            <a:ext cx="1562443" cy="772649"/>
          </a:xfrm>
          <a:custGeom>
            <a:avLst/>
            <a:gdLst/>
            <a:ahLst/>
            <a:cxnLst/>
            <a:rect l="l" t="t" r="r" b="b"/>
            <a:pathLst>
              <a:path w="62514" h="30914" extrusionOk="0">
                <a:moveTo>
                  <a:pt x="0" y="1460"/>
                </a:moveTo>
                <a:cubicBezTo>
                  <a:pt x="3045" y="1460"/>
                  <a:pt x="13464" y="-1825"/>
                  <a:pt x="18267" y="1460"/>
                </a:cubicBezTo>
                <a:cubicBezTo>
                  <a:pt x="23070" y="4745"/>
                  <a:pt x="23408" y="18968"/>
                  <a:pt x="28820" y="21171"/>
                </a:cubicBezTo>
                <a:cubicBezTo>
                  <a:pt x="34232" y="23374"/>
                  <a:pt x="45125" y="13052"/>
                  <a:pt x="50741" y="14676"/>
                </a:cubicBezTo>
                <a:cubicBezTo>
                  <a:pt x="56357" y="16300"/>
                  <a:pt x="60552" y="28208"/>
                  <a:pt x="62514" y="30914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Google Shape;306;p32"/>
          <p:cNvSpPr txBox="1"/>
          <p:nvPr/>
        </p:nvSpPr>
        <p:spPr>
          <a:xfrm>
            <a:off x="1641269" y="1972930"/>
            <a:ext cx="2234718" cy="5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/>
              <a:t>Local Minima</a:t>
            </a:r>
            <a:endParaRPr sz="2399" dirty="0"/>
          </a:p>
        </p:txBody>
      </p:sp>
      <p:sp>
        <p:nvSpPr>
          <p:cNvPr id="19" name="Google Shape;307;p32"/>
          <p:cNvSpPr txBox="1"/>
          <p:nvPr/>
        </p:nvSpPr>
        <p:spPr>
          <a:xfrm>
            <a:off x="3892058" y="1986265"/>
            <a:ext cx="2234718" cy="5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Saddle points</a:t>
            </a:r>
            <a:endParaRPr sz="2399"/>
          </a:p>
        </p:txBody>
      </p:sp>
      <p:sp>
        <p:nvSpPr>
          <p:cNvPr id="20" name="Google Shape;308;p32"/>
          <p:cNvSpPr/>
          <p:nvPr/>
        </p:nvSpPr>
        <p:spPr>
          <a:xfrm>
            <a:off x="4309174" y="2636733"/>
            <a:ext cx="1521904" cy="730535"/>
          </a:xfrm>
          <a:custGeom>
            <a:avLst/>
            <a:gdLst/>
            <a:ahLst/>
            <a:cxnLst/>
            <a:rect l="l" t="t" r="r" b="b"/>
            <a:pathLst>
              <a:path w="60892" h="29229" extrusionOk="0">
                <a:moveTo>
                  <a:pt x="0" y="0"/>
                </a:moveTo>
                <a:cubicBezTo>
                  <a:pt x="2030" y="2504"/>
                  <a:pt x="7374" y="12315"/>
                  <a:pt x="12178" y="15021"/>
                </a:cubicBezTo>
                <a:cubicBezTo>
                  <a:pt x="16982" y="17727"/>
                  <a:pt x="23274" y="15968"/>
                  <a:pt x="28822" y="16238"/>
                </a:cubicBezTo>
                <a:cubicBezTo>
                  <a:pt x="34370" y="16509"/>
                  <a:pt x="40121" y="14479"/>
                  <a:pt x="45466" y="16644"/>
                </a:cubicBezTo>
                <a:cubicBezTo>
                  <a:pt x="50811" y="18809"/>
                  <a:pt x="58321" y="27132"/>
                  <a:pt x="60892" y="29229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Google Shape;309;p32"/>
          <p:cNvSpPr/>
          <p:nvPr/>
        </p:nvSpPr>
        <p:spPr>
          <a:xfrm>
            <a:off x="2657157" y="2910683"/>
            <a:ext cx="182653" cy="18265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2" name="Google Shape;310;p32"/>
          <p:cNvSpPr/>
          <p:nvPr/>
        </p:nvSpPr>
        <p:spPr>
          <a:xfrm>
            <a:off x="4918093" y="2818637"/>
            <a:ext cx="182653" cy="18265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23" name="Google Shape;312;p32"/>
          <p:cNvCxnSpPr/>
          <p:nvPr/>
        </p:nvCxnSpPr>
        <p:spPr>
          <a:xfrm>
            <a:off x="5100745" y="2909963"/>
            <a:ext cx="32961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313;p32"/>
          <p:cNvCxnSpPr/>
          <p:nvPr/>
        </p:nvCxnSpPr>
        <p:spPr>
          <a:xfrm>
            <a:off x="2839810" y="3002009"/>
            <a:ext cx="278927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Google Shape;325;p32"/>
          <p:cNvSpPr txBox="1"/>
          <p:nvPr/>
        </p:nvSpPr>
        <p:spPr>
          <a:xfrm>
            <a:off x="7579148" y="1019542"/>
            <a:ext cx="2234718" cy="5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Gradient Noise</a:t>
            </a:r>
            <a:endParaRPr sz="2399"/>
          </a:p>
        </p:txBody>
      </p:sp>
      <p:cxnSp>
        <p:nvCxnSpPr>
          <p:cNvPr id="26" name="Google Shape;326;p32"/>
          <p:cNvCxnSpPr/>
          <p:nvPr/>
        </p:nvCxnSpPr>
        <p:spPr>
          <a:xfrm>
            <a:off x="7088826" y="5124833"/>
            <a:ext cx="610941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327;p32"/>
          <p:cNvCxnSpPr/>
          <p:nvPr/>
        </p:nvCxnSpPr>
        <p:spPr>
          <a:xfrm>
            <a:off x="8260921" y="5124833"/>
            <a:ext cx="610941" cy="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329;p32"/>
          <p:cNvSpPr txBox="1"/>
          <p:nvPr/>
        </p:nvSpPr>
        <p:spPr>
          <a:xfrm>
            <a:off x="8850018" y="4897082"/>
            <a:ext cx="1927697" cy="36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865" dirty="0" err="1"/>
              <a:t>SGD+Momentum</a:t>
            </a:r>
            <a:endParaRPr sz="1865" dirty="0"/>
          </a:p>
        </p:txBody>
      </p:sp>
      <p:sp>
        <p:nvSpPr>
          <p:cNvPr id="29" name="Google Shape;328;p32"/>
          <p:cNvSpPr txBox="1"/>
          <p:nvPr/>
        </p:nvSpPr>
        <p:spPr>
          <a:xfrm>
            <a:off x="7649980" y="4941733"/>
            <a:ext cx="610941" cy="36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865"/>
              <a:t>SGD</a:t>
            </a:r>
            <a:endParaRPr sz="1865" dirty="0"/>
          </a:p>
        </p:txBody>
      </p:sp>
      <p:sp>
        <p:nvSpPr>
          <p:cNvPr id="30" name="Google Shape;311;p32"/>
          <p:cNvSpPr txBox="1"/>
          <p:nvPr/>
        </p:nvSpPr>
        <p:spPr>
          <a:xfrm>
            <a:off x="2794657" y="3630399"/>
            <a:ext cx="2965928" cy="87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/>
              <a:t>Poor Conditioning</a:t>
            </a:r>
            <a:endParaRPr sz="2399" dirty="0"/>
          </a:p>
        </p:txBody>
      </p:sp>
      <p:grpSp>
        <p:nvGrpSpPr>
          <p:cNvPr id="31" name="Google Shape;314;p32"/>
          <p:cNvGrpSpPr/>
          <p:nvPr/>
        </p:nvGrpSpPr>
        <p:grpSpPr>
          <a:xfrm>
            <a:off x="1856539" y="4138455"/>
            <a:ext cx="4842196" cy="1070150"/>
            <a:chOff x="496600" y="2128225"/>
            <a:chExt cx="8191200" cy="1645800"/>
          </a:xfrm>
        </p:grpSpPr>
        <p:sp>
          <p:nvSpPr>
            <p:cNvPr id="32" name="Google Shape;315;p32"/>
            <p:cNvSpPr/>
            <p:nvPr/>
          </p:nvSpPr>
          <p:spPr>
            <a:xfrm rot="5400000">
              <a:off x="4379878" y="1885279"/>
              <a:ext cx="425100" cy="2115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3" name="Google Shape;316;p32"/>
            <p:cNvSpPr/>
            <p:nvPr/>
          </p:nvSpPr>
          <p:spPr>
            <a:xfrm rot="5400000">
              <a:off x="3769300" y="-1144475"/>
              <a:ext cx="1645800" cy="819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4" name="Google Shape;317;p32"/>
            <p:cNvSpPr/>
            <p:nvPr/>
          </p:nvSpPr>
          <p:spPr>
            <a:xfrm rot="5400000">
              <a:off x="3893866" y="-524487"/>
              <a:ext cx="1397100" cy="6951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5" name="Google Shape;318;p32"/>
            <p:cNvSpPr/>
            <p:nvPr/>
          </p:nvSpPr>
          <p:spPr>
            <a:xfrm rot="5400000">
              <a:off x="4045030" y="227104"/>
              <a:ext cx="1094400" cy="54480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6" name="Google Shape;319;p32"/>
            <p:cNvSpPr/>
            <p:nvPr/>
          </p:nvSpPr>
          <p:spPr>
            <a:xfrm rot="5400000">
              <a:off x="4172563" y="862392"/>
              <a:ext cx="839400" cy="41775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7" name="Google Shape;320;p32"/>
            <p:cNvSpPr/>
            <p:nvPr/>
          </p:nvSpPr>
          <p:spPr>
            <a:xfrm rot="5400000">
              <a:off x="4286360" y="1428637"/>
              <a:ext cx="611700" cy="30450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8" name="Google Shape;321;p32"/>
            <p:cNvSpPr/>
            <p:nvPr/>
          </p:nvSpPr>
          <p:spPr>
            <a:xfrm>
              <a:off x="2678975" y="3498290"/>
              <a:ext cx="135300" cy="1353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9" name="Google Shape;322;p32"/>
            <p:cNvSpPr/>
            <p:nvPr/>
          </p:nvSpPr>
          <p:spPr>
            <a:xfrm>
              <a:off x="4502250" y="2814927"/>
              <a:ext cx="240600" cy="240600"/>
            </a:xfrm>
            <a:prstGeom prst="smileyFace">
              <a:avLst>
                <a:gd name="adj" fmla="val 4653"/>
              </a:avLst>
            </a:prstGeom>
            <a:solidFill>
              <a:srgbClr val="F9CB9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40" name="Google Shape;323;p32"/>
            <p:cNvSpPr/>
            <p:nvPr/>
          </p:nvSpPr>
          <p:spPr>
            <a:xfrm>
              <a:off x="2767400" y="2301250"/>
              <a:ext cx="1879000" cy="1240700"/>
            </a:xfrm>
            <a:custGeom>
              <a:avLst/>
              <a:gdLst/>
              <a:ahLst/>
              <a:cxnLst/>
              <a:rect l="l" t="t" r="r" b="b"/>
              <a:pathLst>
                <a:path w="75160" h="49628" extrusionOk="0">
                  <a:moveTo>
                    <a:pt x="0" y="48481"/>
                  </a:moveTo>
                  <a:lnTo>
                    <a:pt x="4303" y="0"/>
                  </a:lnTo>
                  <a:lnTo>
                    <a:pt x="7172" y="49628"/>
                  </a:lnTo>
                  <a:lnTo>
                    <a:pt x="10328" y="2581"/>
                  </a:lnTo>
                  <a:lnTo>
                    <a:pt x="13196" y="47046"/>
                  </a:lnTo>
                  <a:lnTo>
                    <a:pt x="14344" y="4876"/>
                  </a:lnTo>
                  <a:lnTo>
                    <a:pt x="18360" y="43604"/>
                  </a:lnTo>
                  <a:lnTo>
                    <a:pt x="19507" y="8606"/>
                  </a:lnTo>
                  <a:lnTo>
                    <a:pt x="22663" y="41022"/>
                  </a:lnTo>
                  <a:lnTo>
                    <a:pt x="25245" y="12622"/>
                  </a:lnTo>
                  <a:lnTo>
                    <a:pt x="27827" y="41022"/>
                  </a:lnTo>
                  <a:lnTo>
                    <a:pt x="31269" y="13483"/>
                  </a:lnTo>
                  <a:lnTo>
                    <a:pt x="34712" y="39875"/>
                  </a:lnTo>
                  <a:lnTo>
                    <a:pt x="37867" y="14630"/>
                  </a:lnTo>
                  <a:lnTo>
                    <a:pt x="39015" y="37293"/>
                  </a:lnTo>
                  <a:lnTo>
                    <a:pt x="43318" y="16925"/>
                  </a:lnTo>
                  <a:lnTo>
                    <a:pt x="45326" y="34711"/>
                  </a:lnTo>
                  <a:lnTo>
                    <a:pt x="47621" y="18072"/>
                  </a:lnTo>
                  <a:lnTo>
                    <a:pt x="48481" y="33277"/>
                  </a:lnTo>
                  <a:lnTo>
                    <a:pt x="51350" y="18072"/>
                  </a:lnTo>
                  <a:lnTo>
                    <a:pt x="53358" y="30982"/>
                  </a:lnTo>
                  <a:lnTo>
                    <a:pt x="55366" y="18359"/>
                  </a:lnTo>
                  <a:lnTo>
                    <a:pt x="56801" y="28974"/>
                  </a:lnTo>
                  <a:lnTo>
                    <a:pt x="58809" y="20081"/>
                  </a:lnTo>
                  <a:lnTo>
                    <a:pt x="61390" y="28687"/>
                  </a:lnTo>
                  <a:lnTo>
                    <a:pt x="62825" y="20941"/>
                  </a:lnTo>
                  <a:lnTo>
                    <a:pt x="65407" y="30408"/>
                  </a:lnTo>
                  <a:lnTo>
                    <a:pt x="67702" y="20941"/>
                  </a:lnTo>
                  <a:lnTo>
                    <a:pt x="69997" y="30408"/>
                  </a:lnTo>
                  <a:lnTo>
                    <a:pt x="71431" y="21515"/>
                  </a:lnTo>
                  <a:lnTo>
                    <a:pt x="72005" y="30408"/>
                  </a:lnTo>
                  <a:lnTo>
                    <a:pt x="75160" y="24957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Google Shape;278;p30">
            <a:extLst>
              <a:ext uri="{FF2B5EF4-FFF2-40B4-BE49-F238E27FC236}">
                <a16:creationId xmlns:a16="http://schemas.microsoft.com/office/drawing/2014/main" id="{62267FD0-F78E-9F41-8612-A9CB7E217134}"/>
              </a:ext>
            </a:extLst>
          </p:cNvPr>
          <p:cNvSpPr txBox="1"/>
          <p:nvPr/>
        </p:nvSpPr>
        <p:spPr>
          <a:xfrm>
            <a:off x="1524000" y="6161366"/>
            <a:ext cx="5943600" cy="25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100" dirty="0" err="1">
                <a:solidFill>
                  <a:schemeClr val="dk1"/>
                </a:solidFill>
              </a:rPr>
              <a:t>Sutskever</a:t>
            </a:r>
            <a:r>
              <a:rPr lang="en" sz="1100" dirty="0">
                <a:solidFill>
                  <a:schemeClr val="dk1"/>
                </a:solidFill>
              </a:rPr>
              <a:t> et al, “On the importance of initialization and momentum in deep learning”, ICML 2013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8A2A08-8F17-3142-8586-617641CD0CCE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credit: D </a:t>
            </a:r>
            <a:r>
              <a:rPr lang="en-US" sz="1200" dirty="0" err="1"/>
              <a:t>Fouhey</a:t>
            </a:r>
            <a:r>
              <a:rPr lang="en-US" sz="1200" dirty="0"/>
              <a:t> &amp; J Johnson</a:t>
            </a:r>
          </a:p>
        </p:txBody>
      </p:sp>
    </p:spTree>
    <p:extLst>
      <p:ext uri="{BB962C8B-B14F-4D97-AF65-F5344CB8AC3E}">
        <p14:creationId xmlns:p14="http://schemas.microsoft.com/office/powerpoint/2010/main" val="273342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84DF-372F-8A5A-FCD0-FB474CAB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to Know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5324-98EA-AF9D-9B6C-821DDF1E1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McCoullough</a:t>
            </a:r>
            <a:r>
              <a:rPr lang="en-US" b="1" dirty="0"/>
              <a:t>-Pitts</a:t>
            </a:r>
            <a:r>
              <a:rPr lang="en-US" dirty="0"/>
              <a:t> neuron model (weighted sum then nonlinearity)</a:t>
            </a:r>
          </a:p>
          <a:p>
            <a:r>
              <a:rPr lang="en-US" b="1" dirty="0"/>
              <a:t>Binary logic</a:t>
            </a:r>
            <a:r>
              <a:rPr lang="en-US" dirty="0"/>
              <a:t> neural networks</a:t>
            </a:r>
          </a:p>
          <a:p>
            <a:r>
              <a:rPr lang="en-US" b="1" dirty="0"/>
              <a:t>Universal computations</a:t>
            </a:r>
            <a:r>
              <a:rPr lang="en-US" dirty="0"/>
              <a:t> (two+ layers and nonlinearities are needed)</a:t>
            </a:r>
          </a:p>
          <a:p>
            <a:r>
              <a:rPr lang="en-US" b="1" dirty="0"/>
              <a:t>Gradient descent</a:t>
            </a:r>
          </a:p>
          <a:p>
            <a:r>
              <a:rPr lang="en-US" b="1" dirty="0"/>
              <a:t>Modular machine learning</a:t>
            </a:r>
            <a:r>
              <a:rPr lang="en-US" dirty="0"/>
              <a:t>: </a:t>
            </a:r>
            <a:r>
              <a:rPr lang="en-US" dirty="0" err="1"/>
              <a:t>Pytorch</a:t>
            </a:r>
            <a:r>
              <a:rPr lang="en-US" dirty="0"/>
              <a:t> tensors, </a:t>
            </a:r>
            <a:r>
              <a:rPr lang="en-US" dirty="0" err="1"/>
              <a:t>autograd</a:t>
            </a:r>
            <a:r>
              <a:rPr lang="en-US" dirty="0"/>
              <a:t>, and modules</a:t>
            </a:r>
          </a:p>
          <a:p>
            <a:r>
              <a:rPr lang="en-US" b="1" dirty="0"/>
              <a:t>Losses</a:t>
            </a:r>
            <a:r>
              <a:rPr lang="en-US" dirty="0"/>
              <a:t>: what makes a good/bad loss; MSE, L1, and cross-entropy loss</a:t>
            </a:r>
          </a:p>
          <a:p>
            <a:r>
              <a:rPr lang="en-US" b="1" dirty="0"/>
              <a:t>The backpropagation algorithm</a:t>
            </a:r>
            <a:r>
              <a:rPr lang="en-US" dirty="0"/>
              <a:t>: computational graphs, backward pass, upstream/internal/downstream gradients, accumulation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4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Nesterov</a:t>
            </a:r>
            <a:r>
              <a:rPr lang="en-US" dirty="0"/>
              <a:t> momentum</a:t>
            </a:r>
          </a:p>
        </p:txBody>
      </p:sp>
      <p:pic>
        <p:nvPicPr>
          <p:cNvPr id="4" name="Content Placeholder 3" descr="Screen Shot 2019-04-08 at 11.24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847" b="-458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8570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592A76-AB48-6F23-EECA-927E815C4183}"/>
              </a:ext>
            </a:extLst>
          </p:cNvPr>
          <p:cNvSpPr/>
          <p:nvPr/>
        </p:nvSpPr>
        <p:spPr>
          <a:xfrm>
            <a:off x="-84221" y="0"/>
            <a:ext cx="1227622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A6CA7-0BB4-659F-D8C4-CF3D95B0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fixing stuck optimization with momentum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369CC-0F43-944E-7776-5E7AC6FAD53D}"/>
              </a:ext>
            </a:extLst>
          </p:cNvPr>
          <p:cNvSpPr txBox="1"/>
          <p:nvPr/>
        </p:nvSpPr>
        <p:spPr>
          <a:xfrm>
            <a:off x="4219107" y="3167390"/>
            <a:ext cx="375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http://</a:t>
            </a:r>
            <a:r>
              <a:rPr lang="en-US" sz="2800" dirty="0" err="1"/>
              <a:t>bit.ly</a:t>
            </a:r>
            <a:r>
              <a:rPr lang="en-US" sz="2800" dirty="0"/>
              <a:t>/stuck-</a:t>
            </a:r>
            <a:r>
              <a:rPr lang="en-US" sz="2800" dirty="0" err="1"/>
              <a:t>optim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283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Question: how does scaling affect SGD?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8A2A08-8F17-3142-8586-617641CD0CCE}"/>
              </a:ext>
            </a:extLst>
          </p:cNvPr>
          <p:cNvSpPr txBox="1"/>
          <p:nvPr/>
        </p:nvSpPr>
        <p:spPr>
          <a:xfrm>
            <a:off x="0" y="6581001"/>
            <a:ext cx="231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credit: D </a:t>
            </a:r>
            <a:r>
              <a:rPr lang="en-US" sz="1200" dirty="0" err="1"/>
              <a:t>Fouhey</a:t>
            </a:r>
            <a:r>
              <a:rPr lang="en-US" sz="1200" dirty="0"/>
              <a:t> &amp; J Johnson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1B07C81-37E4-7D50-FB4B-389B58D2C2BC}"/>
              </a:ext>
            </a:extLst>
          </p:cNvPr>
          <p:cNvSpPr/>
          <p:nvPr/>
        </p:nvSpPr>
        <p:spPr>
          <a:xfrm>
            <a:off x="1959430" y="1428750"/>
            <a:ext cx="3380014" cy="4000500"/>
          </a:xfrm>
          <a:custGeom>
            <a:avLst/>
            <a:gdLst>
              <a:gd name="connsiteX0" fmla="*/ 0 w 5568043"/>
              <a:gd name="connsiteY0" fmla="*/ 0 h 4000500"/>
              <a:gd name="connsiteX1" fmla="*/ 849086 w 5568043"/>
              <a:gd name="connsiteY1" fmla="*/ 1632857 h 4000500"/>
              <a:gd name="connsiteX2" fmla="*/ 4114800 w 5568043"/>
              <a:gd name="connsiteY2" fmla="*/ 2400300 h 4000500"/>
              <a:gd name="connsiteX3" fmla="*/ 5568043 w 5568043"/>
              <a:gd name="connsiteY3" fmla="*/ 40005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8043" h="4000500">
                <a:moveTo>
                  <a:pt x="0" y="0"/>
                </a:moveTo>
                <a:cubicBezTo>
                  <a:pt x="81643" y="616403"/>
                  <a:pt x="163286" y="1232807"/>
                  <a:pt x="849086" y="1632857"/>
                </a:cubicBezTo>
                <a:cubicBezTo>
                  <a:pt x="1534886" y="2032907"/>
                  <a:pt x="3328307" y="2005693"/>
                  <a:pt x="4114800" y="2400300"/>
                </a:cubicBezTo>
                <a:cubicBezTo>
                  <a:pt x="4901293" y="2794907"/>
                  <a:pt x="5234668" y="3397703"/>
                  <a:pt x="5568043" y="400050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D8150CE-7F00-EFA0-A2D2-8E33DA0D9CD2}"/>
              </a:ext>
            </a:extLst>
          </p:cNvPr>
          <p:cNvSpPr/>
          <p:nvPr/>
        </p:nvSpPr>
        <p:spPr>
          <a:xfrm>
            <a:off x="6852558" y="3124573"/>
            <a:ext cx="3380014" cy="304427"/>
          </a:xfrm>
          <a:custGeom>
            <a:avLst/>
            <a:gdLst>
              <a:gd name="connsiteX0" fmla="*/ 0 w 5568043"/>
              <a:gd name="connsiteY0" fmla="*/ 0 h 4000500"/>
              <a:gd name="connsiteX1" fmla="*/ 849086 w 5568043"/>
              <a:gd name="connsiteY1" fmla="*/ 1632857 h 4000500"/>
              <a:gd name="connsiteX2" fmla="*/ 4114800 w 5568043"/>
              <a:gd name="connsiteY2" fmla="*/ 2400300 h 4000500"/>
              <a:gd name="connsiteX3" fmla="*/ 5568043 w 5568043"/>
              <a:gd name="connsiteY3" fmla="*/ 40005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8043" h="4000500">
                <a:moveTo>
                  <a:pt x="0" y="0"/>
                </a:moveTo>
                <a:cubicBezTo>
                  <a:pt x="81643" y="616403"/>
                  <a:pt x="163286" y="1232807"/>
                  <a:pt x="849086" y="1632857"/>
                </a:cubicBezTo>
                <a:cubicBezTo>
                  <a:pt x="1534886" y="2032907"/>
                  <a:pt x="3328307" y="2005693"/>
                  <a:pt x="4114800" y="2400300"/>
                </a:cubicBezTo>
                <a:cubicBezTo>
                  <a:pt x="4901293" y="2794907"/>
                  <a:pt x="5234668" y="3397703"/>
                  <a:pt x="5568043" y="400050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338AE2-5CAA-E35E-FA2C-5844DAD0FBEC}"/>
                  </a:ext>
                </a:extLst>
              </p:cNvPr>
              <p:cNvSpPr txBox="1"/>
              <p:nvPr/>
            </p:nvSpPr>
            <p:spPr>
              <a:xfrm>
                <a:off x="4245140" y="1388398"/>
                <a:ext cx="35469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grad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338AE2-5CAA-E35E-FA2C-5844DAD0F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40" y="1388398"/>
                <a:ext cx="3546997" cy="492443"/>
              </a:xfrm>
              <a:prstGeom prst="rect">
                <a:avLst/>
              </a:prstGeom>
              <a:blipFill>
                <a:blip r:embed="rId2"/>
                <a:stretch>
                  <a:fillRect l="-1071" t="-7500" r="-35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F4E81F-8BD9-6794-7613-FC0CD7CEFDD4}"/>
              </a:ext>
            </a:extLst>
          </p:cNvPr>
          <p:cNvSpPr txBox="1"/>
          <p:nvPr/>
        </p:nvSpPr>
        <p:spPr>
          <a:xfrm>
            <a:off x="5991839" y="3592165"/>
            <a:ext cx="51700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(B) is the same loss function as (A)</a:t>
            </a:r>
            <a:br>
              <a:rPr lang="en-US" sz="2800" dirty="0"/>
            </a:br>
            <a:r>
              <a:rPr lang="en-US" sz="2800" dirty="0"/>
              <a:t>but the vertical axis happens</a:t>
            </a:r>
            <a:br>
              <a:rPr lang="en-US" sz="2800" dirty="0"/>
            </a:br>
            <a:r>
              <a:rPr lang="en-US" sz="2800" dirty="0"/>
              <a:t>to be scaled by 0.05.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29F80-60EE-1EE2-6DA4-710F90BCB9C8}"/>
              </a:ext>
            </a:extLst>
          </p:cNvPr>
          <p:cNvSpPr txBox="1"/>
          <p:nvPr/>
        </p:nvSpPr>
        <p:spPr>
          <a:xfrm>
            <a:off x="5453525" y="5303489"/>
            <a:ext cx="624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much faster does SGD move on (A)?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47F5B-EE21-B022-5082-F26B28103E9A}"/>
              </a:ext>
            </a:extLst>
          </p:cNvPr>
          <p:cNvSpPr txBox="1"/>
          <p:nvPr/>
        </p:nvSpPr>
        <p:spPr>
          <a:xfrm>
            <a:off x="1094021" y="4284662"/>
            <a:ext cx="61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A167C-0A3E-72DB-8554-6F2D40623E12}"/>
              </a:ext>
            </a:extLst>
          </p:cNvPr>
          <p:cNvSpPr txBox="1"/>
          <p:nvPr/>
        </p:nvSpPr>
        <p:spPr>
          <a:xfrm>
            <a:off x="9400422" y="2376976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705E4-58C9-B770-1EC7-2840A3585459}"/>
              </a:ext>
            </a:extLst>
          </p:cNvPr>
          <p:cNvSpPr txBox="1"/>
          <p:nvPr/>
        </p:nvSpPr>
        <p:spPr>
          <a:xfrm>
            <a:off x="5265538" y="6144292"/>
            <a:ext cx="6622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much does Momentum change things?</a:t>
            </a:r>
          </a:p>
        </p:txBody>
      </p:sp>
    </p:spTree>
    <p:extLst>
      <p:ext uri="{BB962C8B-B14F-4D97-AF65-F5344CB8AC3E}">
        <p14:creationId xmlns:p14="http://schemas.microsoft.com/office/powerpoint/2010/main" val="2021997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prop: a solution to scaling</a:t>
            </a:r>
          </a:p>
        </p:txBody>
      </p:sp>
      <p:pic>
        <p:nvPicPr>
          <p:cNvPr id="4" name="Content Placeholder 3" descr="Screen Shot 2019-04-08 at 11.30.4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56" b="-1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217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592A76-AB48-6F23-EECA-927E815C4183}"/>
              </a:ext>
            </a:extLst>
          </p:cNvPr>
          <p:cNvSpPr/>
          <p:nvPr/>
        </p:nvSpPr>
        <p:spPr>
          <a:xfrm>
            <a:off x="-84221" y="0"/>
            <a:ext cx="1227622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A6CA7-0BB4-659F-D8C4-CF3D95B0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implementing 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369CC-0F43-944E-7776-5E7AC6FAD53D}"/>
              </a:ext>
            </a:extLst>
          </p:cNvPr>
          <p:cNvSpPr txBox="1"/>
          <p:nvPr/>
        </p:nvSpPr>
        <p:spPr>
          <a:xfrm>
            <a:off x="4219107" y="3167390"/>
            <a:ext cx="375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http://</a:t>
            </a:r>
            <a:r>
              <a:rPr lang="en-US" sz="2800" dirty="0" err="1"/>
              <a:t>bit.ly</a:t>
            </a:r>
            <a:r>
              <a:rPr lang="en-US" sz="2800" dirty="0"/>
              <a:t>/stuck-</a:t>
            </a:r>
            <a:r>
              <a:rPr lang="en-US" sz="2800" dirty="0" err="1"/>
              <a:t>optim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205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5BDD-AFE6-37FB-12F5-830F5592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optimizers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36A1F6-DFA7-892C-E71F-23D284BCA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1986 – </a:t>
            </a:r>
            <a:r>
              <a:rPr lang="en-US" dirty="0" err="1"/>
              <a:t>Rumelhart</a:t>
            </a:r>
            <a:r>
              <a:rPr lang="en-US" dirty="0"/>
              <a:t> – Advocates momentum for neural nets</a:t>
            </a:r>
          </a:p>
          <a:p>
            <a:pPr marL="0" indent="0">
              <a:buNone/>
            </a:pPr>
            <a:r>
              <a:rPr lang="en-US" dirty="0"/>
              <a:t>1989 – Becker – Second-order backprop (diagonal of Hessian only)</a:t>
            </a:r>
          </a:p>
          <a:p>
            <a:pPr marL="0" indent="0">
              <a:buNone/>
            </a:pPr>
            <a:r>
              <a:rPr lang="en-US" dirty="0"/>
              <a:t>1992 – </a:t>
            </a:r>
            <a:r>
              <a:rPr lang="en-US" dirty="0" err="1"/>
              <a:t>Riedmiller</a:t>
            </a:r>
            <a:r>
              <a:rPr lang="en-US" dirty="0"/>
              <a:t> – RPROP: update using the sign of momentum</a:t>
            </a:r>
          </a:p>
          <a:p>
            <a:pPr marL="0" indent="0">
              <a:buNone/>
            </a:pPr>
            <a:r>
              <a:rPr lang="en-US" dirty="0"/>
              <a:t>2011 – </a:t>
            </a:r>
            <a:r>
              <a:rPr lang="en-US" dirty="0" err="1"/>
              <a:t>Duchi</a:t>
            </a:r>
            <a:r>
              <a:rPr lang="en-US" dirty="0"/>
              <a:t> – Invents </a:t>
            </a:r>
            <a:r>
              <a:rPr lang="en-US" dirty="0" err="1"/>
              <a:t>Adagrad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2012 – </a:t>
            </a:r>
            <a:r>
              <a:rPr lang="en-US" dirty="0" err="1"/>
              <a:t>Zeiler</a:t>
            </a:r>
            <a:r>
              <a:rPr lang="en-US" dirty="0"/>
              <a:t> – Invents </a:t>
            </a:r>
            <a:r>
              <a:rPr lang="en-US" dirty="0" err="1"/>
              <a:t>Adagrad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2013 – </a:t>
            </a:r>
            <a:r>
              <a:rPr lang="en-US" dirty="0" err="1"/>
              <a:t>Sutskever</a:t>
            </a:r>
            <a:r>
              <a:rPr lang="en-US" dirty="0"/>
              <a:t> – Advocates </a:t>
            </a:r>
            <a:r>
              <a:rPr lang="en-US" dirty="0" err="1"/>
              <a:t>Nesterov</a:t>
            </a:r>
            <a:r>
              <a:rPr lang="en-US" dirty="0"/>
              <a:t> (1983) momentum</a:t>
            </a:r>
          </a:p>
          <a:p>
            <a:pPr marL="0" indent="0">
              <a:buNone/>
            </a:pPr>
            <a:r>
              <a:rPr lang="en-US" dirty="0"/>
              <a:t>2013 – Hinton – Teaches </a:t>
            </a:r>
            <a:r>
              <a:rPr lang="en-US" dirty="0" err="1"/>
              <a:t>RMSProp</a:t>
            </a:r>
            <a:r>
              <a:rPr lang="en-US" dirty="0"/>
              <a:t>, unpublished in a </a:t>
            </a:r>
            <a:r>
              <a:rPr lang="en-US" dirty="0" err="1"/>
              <a:t>cousera</a:t>
            </a:r>
            <a:r>
              <a:rPr lang="en-US" dirty="0"/>
              <a:t> course</a:t>
            </a:r>
          </a:p>
          <a:p>
            <a:pPr marL="0" indent="0">
              <a:buNone/>
            </a:pPr>
            <a:r>
              <a:rPr lang="en-US" b="1" dirty="0"/>
              <a:t>2014 – </a:t>
            </a:r>
            <a:r>
              <a:rPr lang="en-US" b="1" dirty="0" err="1"/>
              <a:t>Kingma</a:t>
            </a:r>
            <a:r>
              <a:rPr lang="en-US" b="1" dirty="0"/>
              <a:t> and Ba – ADAM, world’s best intern project</a:t>
            </a:r>
          </a:p>
          <a:p>
            <a:pPr marL="0" indent="0">
              <a:buNone/>
            </a:pPr>
            <a:r>
              <a:rPr lang="en-US" dirty="0"/>
              <a:t>2018 – </a:t>
            </a:r>
            <a:r>
              <a:rPr lang="en-US" dirty="0" err="1"/>
              <a:t>Reddi</a:t>
            </a:r>
            <a:r>
              <a:rPr lang="en-US" dirty="0"/>
              <a:t> – Finds bug in ADAM proof.  </a:t>
            </a:r>
            <a:r>
              <a:rPr lang="en-US" dirty="0" err="1"/>
              <a:t>Amsgrad</a:t>
            </a:r>
            <a:r>
              <a:rPr lang="en-US" dirty="0"/>
              <a:t> fixes it.</a:t>
            </a:r>
          </a:p>
          <a:p>
            <a:pPr marL="0" indent="0">
              <a:buNone/>
            </a:pPr>
            <a:r>
              <a:rPr lang="en-US" dirty="0"/>
              <a:t>2020 – </a:t>
            </a:r>
            <a:r>
              <a:rPr lang="en-US" dirty="0" err="1"/>
              <a:t>Alacaoglu</a:t>
            </a:r>
            <a:r>
              <a:rPr lang="en-US" dirty="0"/>
              <a:t> – New regret analysis for ADAM</a:t>
            </a:r>
          </a:p>
          <a:p>
            <a:pPr marL="0" indent="0">
              <a:buNone/>
            </a:pPr>
            <a:r>
              <a:rPr lang="en-US" dirty="0"/>
              <a:t>2022 – Liu – second-order backprop (periodic samples of Hessian)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30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197D-9FB5-160F-D79D-2AAF64F9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Flavors after </a:t>
            </a:r>
            <a:r>
              <a:rPr lang="en-US" dirty="0" err="1"/>
              <a:t>SGD+Momentum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C8E73C-DAD5-2871-00D0-DC22451234E6}"/>
              </a:ext>
            </a:extLst>
          </p:cNvPr>
          <p:cNvGrpSpPr/>
          <p:nvPr/>
        </p:nvGrpSpPr>
        <p:grpSpPr>
          <a:xfrm>
            <a:off x="831405" y="2071348"/>
            <a:ext cx="3721100" cy="1697567"/>
            <a:chOff x="747184" y="1566022"/>
            <a:chExt cx="3721100" cy="16975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9AC9C4-3A84-87EE-D57D-6020A17AF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2222"/>
            <a:stretch/>
          </p:blipFill>
          <p:spPr>
            <a:xfrm>
              <a:off x="747184" y="1566022"/>
              <a:ext cx="3721100" cy="68791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9C7790-A421-11A1-3E8F-D8DF8F8A5F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9231"/>
            <a:stretch/>
          </p:blipFill>
          <p:spPr>
            <a:xfrm>
              <a:off x="747184" y="2253939"/>
              <a:ext cx="3721100" cy="100965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F5FC95D-F548-70C1-6495-3AB2ECDC2A00}"/>
              </a:ext>
            </a:extLst>
          </p:cNvPr>
          <p:cNvSpPr txBox="1"/>
          <p:nvPr/>
        </p:nvSpPr>
        <p:spPr>
          <a:xfrm>
            <a:off x="1814412" y="1313155"/>
            <a:ext cx="140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Adagrad</a:t>
            </a:r>
            <a:endParaRPr lang="en-US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C5C89D-CDD4-F455-C233-FADAC62C863C}"/>
              </a:ext>
            </a:extLst>
          </p:cNvPr>
          <p:cNvGrpSpPr/>
          <p:nvPr/>
        </p:nvGrpSpPr>
        <p:grpSpPr>
          <a:xfrm>
            <a:off x="5023519" y="2071348"/>
            <a:ext cx="2882900" cy="2185068"/>
            <a:chOff x="4806950" y="2875881"/>
            <a:chExt cx="2882900" cy="21850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E55D57-C5A3-68A7-01B8-0EC17B2FE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7813"/>
            <a:stretch/>
          </p:blipFill>
          <p:spPr>
            <a:xfrm>
              <a:off x="4806950" y="2875881"/>
              <a:ext cx="2882900" cy="3606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5E4BD1-A8F6-8E3B-1FD8-D4CB35222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8344"/>
            <a:stretch/>
          </p:blipFill>
          <p:spPr>
            <a:xfrm>
              <a:off x="4806950" y="3236494"/>
              <a:ext cx="2882900" cy="182445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F2907C3-37E2-BCE7-34E8-AB88858F5030}"/>
              </a:ext>
            </a:extLst>
          </p:cNvPr>
          <p:cNvSpPr txBox="1"/>
          <p:nvPr/>
        </p:nvSpPr>
        <p:spPr>
          <a:xfrm>
            <a:off x="5351020" y="1311827"/>
            <a:ext cx="1489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Adadelta</a:t>
            </a:r>
            <a:endParaRPr lang="en-US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FA295B-5146-0923-AAA9-E2C871302863}"/>
              </a:ext>
            </a:extLst>
          </p:cNvPr>
          <p:cNvGrpSpPr/>
          <p:nvPr/>
        </p:nvGrpSpPr>
        <p:grpSpPr>
          <a:xfrm>
            <a:off x="8377433" y="2071348"/>
            <a:ext cx="3454400" cy="1176518"/>
            <a:chOff x="8127999" y="1940875"/>
            <a:chExt cx="3454400" cy="11765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6B553E-CD3E-8E91-A139-955195740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2609"/>
            <a:stretch/>
          </p:blipFill>
          <p:spPr>
            <a:xfrm>
              <a:off x="8127999" y="1940875"/>
              <a:ext cx="3454400" cy="3670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25E29-8594-656D-FEDF-1D193DC20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459" b="63687"/>
            <a:stretch/>
          </p:blipFill>
          <p:spPr>
            <a:xfrm>
              <a:off x="8127999" y="2307880"/>
              <a:ext cx="3454400" cy="68791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A12BB3D-148B-A1A7-2CC0-4CA5986CB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130" t="90625"/>
            <a:stretch/>
          </p:blipFill>
          <p:spPr>
            <a:xfrm>
              <a:off x="8132010" y="2651839"/>
              <a:ext cx="3104481" cy="46555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73656E-BA56-4E88-1286-AB71F876A57E}"/>
              </a:ext>
            </a:extLst>
          </p:cNvPr>
          <p:cNvSpPr txBox="1"/>
          <p:nvPr/>
        </p:nvSpPr>
        <p:spPr>
          <a:xfrm>
            <a:off x="8589731" y="1338840"/>
            <a:ext cx="1539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RMSprop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F3B6E-6918-8578-F6AA-2B53BB599453}"/>
              </a:ext>
            </a:extLst>
          </p:cNvPr>
          <p:cNvSpPr txBox="1"/>
          <p:nvPr/>
        </p:nvSpPr>
        <p:spPr>
          <a:xfrm>
            <a:off x="1333094" y="5021625"/>
            <a:ext cx="6092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Divide gradient by its room mean square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62119F-6A6D-1469-DC55-6AB0880762B6}"/>
              </a:ext>
            </a:extLst>
          </p:cNvPr>
          <p:cNvCxnSpPr>
            <a:cxnSpLocks/>
          </p:cNvCxnSpPr>
          <p:nvPr/>
        </p:nvCxnSpPr>
        <p:spPr>
          <a:xfrm flipV="1">
            <a:off x="2691955" y="3701060"/>
            <a:ext cx="436256" cy="1320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2E69C9-9321-2AD2-0A2A-61AE077E1467}"/>
              </a:ext>
            </a:extLst>
          </p:cNvPr>
          <p:cNvSpPr txBox="1"/>
          <p:nvPr/>
        </p:nvSpPr>
        <p:spPr>
          <a:xfrm>
            <a:off x="5856222" y="6028888"/>
            <a:ext cx="597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Exponential moving average based RMS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031D06-E449-D6C2-0A76-437B7CE59CFC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7122695" y="2759265"/>
            <a:ext cx="1721333" cy="3269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444B66-C5BB-748D-F711-898F209137D3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844028" y="3149318"/>
            <a:ext cx="1719698" cy="2879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23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4E2E-FDAC-7FEB-CD0B-2439E7FC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49570" cy="2633797"/>
          </a:xfrm>
        </p:spPr>
        <p:txBody>
          <a:bodyPr>
            <a:normAutofit/>
          </a:bodyPr>
          <a:lstStyle/>
          <a:p>
            <a:r>
              <a:rPr lang="en-US" dirty="0"/>
              <a:t>2014:</a:t>
            </a:r>
            <a:br>
              <a:rPr lang="en-US" dirty="0"/>
            </a:br>
            <a:r>
              <a:rPr lang="en-US" dirty="0" err="1"/>
              <a:t>Kingma</a:t>
            </a:r>
            <a:r>
              <a:rPr lang="en-US" dirty="0"/>
              <a:t> and Ba propose</a:t>
            </a:r>
            <a:br>
              <a:rPr lang="en-US" dirty="0"/>
            </a:br>
            <a:r>
              <a:rPr lang="en-US" dirty="0"/>
              <a:t>ADAM optimizer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572D8-3690-7E0D-463D-F358EBE21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252" y="987794"/>
            <a:ext cx="3898900" cy="275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A0392-4E03-ADBB-C9D5-01C0E5F48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352" y="3743694"/>
            <a:ext cx="3822700" cy="24765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ECA667E-F9E9-D17E-AD09-303591FDFEF6}"/>
              </a:ext>
            </a:extLst>
          </p:cNvPr>
          <p:cNvGrpSpPr/>
          <p:nvPr/>
        </p:nvGrpSpPr>
        <p:grpSpPr>
          <a:xfrm>
            <a:off x="2421502" y="2633797"/>
            <a:ext cx="3733800" cy="2207682"/>
            <a:chOff x="990600" y="3429000"/>
            <a:chExt cx="3733800" cy="22076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EB3CE0-EB8A-3AEC-F26B-230B81047E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64" t="91182"/>
            <a:stretch/>
          </p:blipFill>
          <p:spPr>
            <a:xfrm>
              <a:off x="990600" y="5232400"/>
              <a:ext cx="3429000" cy="4042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38045C-8130-386B-2D6C-E07CB1C24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5069" b="43352"/>
            <a:stretch/>
          </p:blipFill>
          <p:spPr>
            <a:xfrm>
              <a:off x="990600" y="3784600"/>
              <a:ext cx="3733800" cy="1447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1D1CB1-E55B-A9D5-E6CF-1627473CB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183" t="692" b="91551"/>
            <a:stretch/>
          </p:blipFill>
          <p:spPr>
            <a:xfrm>
              <a:off x="990600" y="3429000"/>
              <a:ext cx="3390900" cy="3556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F67AD4-8ECD-AEAF-09EE-93B0C1ADB802}"/>
              </a:ext>
            </a:extLst>
          </p:cNvPr>
          <p:cNvSpPr txBox="1"/>
          <p:nvPr/>
        </p:nvSpPr>
        <p:spPr>
          <a:xfrm>
            <a:off x="156758" y="4931230"/>
            <a:ext cx="2372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EMA-based RMS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183AF7-A387-4408-3442-1294F64771E4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342786" y="3559054"/>
            <a:ext cx="1040616" cy="1372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125568-0582-7711-C674-D02B2335505D}"/>
              </a:ext>
            </a:extLst>
          </p:cNvPr>
          <p:cNvSpPr txBox="1"/>
          <p:nvPr/>
        </p:nvSpPr>
        <p:spPr>
          <a:xfrm>
            <a:off x="5742791" y="3492197"/>
            <a:ext cx="2372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Plus also momentum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AED593-7FCC-53D9-2D0B-55F6D977340D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5281863" y="3127490"/>
            <a:ext cx="1646956" cy="3647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9B5FE10-4EC1-3CA6-1482-0C872A25331B}"/>
              </a:ext>
            </a:extLst>
          </p:cNvPr>
          <p:cNvSpPr txBox="1"/>
          <p:nvPr/>
        </p:nvSpPr>
        <p:spPr>
          <a:xfrm>
            <a:off x="5484828" y="4669087"/>
            <a:ext cx="2372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Plus an EMA</a:t>
            </a:r>
            <a:br>
              <a:rPr lang="en-US" sz="2800" dirty="0"/>
            </a:br>
            <a:r>
              <a:rPr lang="en-US" sz="2800" dirty="0"/>
              <a:t>bias correction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5583C2-9A09-6B11-DD97-727972EF85B2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4380264" y="4081597"/>
            <a:ext cx="2290592" cy="5874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37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5BDD-AFE6-37FB-12F5-830F5592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was an intern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B68AF-45F9-8679-8E62-0100C1459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126" y="1216466"/>
            <a:ext cx="8722895" cy="20816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Diederik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Kingma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Was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year PhD student in Amsterdam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Also earlier invented variational autoencoders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Interned at DeepMind in 2014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Early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OpenAI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lead;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Currently at Google</a:t>
            </a:r>
          </a:p>
        </p:txBody>
      </p:sp>
      <p:pic>
        <p:nvPicPr>
          <p:cNvPr id="4" name="Picture 6" descr="Diederik P. (Durk) Kingma">
            <a:extLst>
              <a:ext uri="{FF2B5EF4-FFF2-40B4-BE49-F238E27FC236}">
                <a16:creationId xmlns:a16="http://schemas.microsoft.com/office/drawing/2014/main" id="{A318863D-AA95-5717-5E64-8612EEEB2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" b="7739"/>
          <a:stretch/>
        </p:blipFill>
        <p:spPr bwMode="auto">
          <a:xfrm>
            <a:off x="564661" y="1183342"/>
            <a:ext cx="1769465" cy="18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Brains Behind AI: Jimmy Ba - YouTube">
            <a:extLst>
              <a:ext uri="{FF2B5EF4-FFF2-40B4-BE49-F238E27FC236}">
                <a16:creationId xmlns:a16="http://schemas.microsoft.com/office/drawing/2014/main" id="{2CE7E485-2628-494D-5EC3-8DA7E3CB3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7" r="8256"/>
          <a:stretch/>
        </p:blipFill>
        <p:spPr bwMode="auto">
          <a:xfrm>
            <a:off x="564661" y="3619386"/>
            <a:ext cx="1772051" cy="18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5F2B5C-D634-E451-A13B-CD78B308AE12}"/>
              </a:ext>
            </a:extLst>
          </p:cNvPr>
          <p:cNvSpPr txBox="1">
            <a:spLocks/>
          </p:cNvSpPr>
          <p:nvPr/>
        </p:nvSpPr>
        <p:spPr>
          <a:xfrm>
            <a:off x="2334126" y="3652510"/>
            <a:ext cx="8722895" cy="2182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Jimmy Ba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Was 1</a:t>
            </a:r>
            <a:r>
              <a:rPr lang="en-US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st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year PhD student at Toronto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Student of Geoff Hinton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Interned at DeepMind in 2014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Currently Professor at Toronto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1B2E7-05CB-CBD8-9305-A05BD20E3AFE}"/>
              </a:ext>
            </a:extLst>
          </p:cNvPr>
          <p:cNvSpPr txBox="1"/>
          <p:nvPr/>
        </p:nvSpPr>
        <p:spPr>
          <a:xfrm>
            <a:off x="1623136" y="5835316"/>
            <a:ext cx="9796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(154,567 citations in 9 years.... not bad for a PhD intern project!)</a:t>
            </a:r>
          </a:p>
        </p:txBody>
      </p:sp>
    </p:spTree>
    <p:extLst>
      <p:ext uri="{BB962C8B-B14F-4D97-AF65-F5344CB8AC3E}">
        <p14:creationId xmlns:p14="http://schemas.microsoft.com/office/powerpoint/2010/main" val="2153003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</a:t>
            </a:r>
          </a:p>
        </p:txBody>
      </p:sp>
      <p:pic>
        <p:nvPicPr>
          <p:cNvPr id="4" name="Content Placeholder 3" descr="Screen Shot 2019-04-08 at 11.31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70" b="-20470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2E621B-8CAB-9773-53C7-3A0B4A28E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4" t="91182"/>
          <a:stretch/>
        </p:blipFill>
        <p:spPr>
          <a:xfrm>
            <a:off x="4399429" y="5674658"/>
            <a:ext cx="3429000" cy="4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4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13C7DF-62D6-B3F6-CB0C-F963B532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4232"/>
            <a:ext cx="12192000" cy="1931068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Today: Neural Network Training</a:t>
            </a:r>
            <a:br>
              <a:rPr lang="en-US" sz="6000" dirty="0"/>
            </a:br>
            <a:r>
              <a:rPr lang="en-US" sz="6000" dirty="0"/>
              <a:t>Part 1: Optimizers</a:t>
            </a:r>
            <a:br>
              <a:rPr lang="en-US" sz="6000" dirty="0"/>
            </a:br>
            <a:r>
              <a:rPr lang="en-US" sz="6000" dirty="0"/>
              <a:t>motto: </a:t>
            </a:r>
            <a:r>
              <a:rPr lang="en-US" sz="6000" i="1" dirty="0"/>
              <a:t>don’t get stuck</a:t>
            </a:r>
          </a:p>
        </p:txBody>
      </p:sp>
    </p:spTree>
    <p:extLst>
      <p:ext uri="{BB962C8B-B14F-4D97-AF65-F5344CB8AC3E}">
        <p14:creationId xmlns:p14="http://schemas.microsoft.com/office/powerpoint/2010/main" val="391316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C0E582-DE19-2BBE-A91F-ADCA9319E2DA}"/>
              </a:ext>
            </a:extLst>
          </p:cNvPr>
          <p:cNvSpPr/>
          <p:nvPr/>
        </p:nvSpPr>
        <p:spPr>
          <a:xfrm>
            <a:off x="0" y="18256"/>
            <a:ext cx="1220992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18991-F577-B101-2CCC-F5C4A2BB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4713"/>
            <a:ext cx="12192000" cy="1165086"/>
          </a:xfrm>
        </p:spPr>
        <p:txBody>
          <a:bodyPr/>
          <a:lstStyle/>
          <a:p>
            <a:r>
              <a:rPr lang="en-US" dirty="0"/>
              <a:t>Questions on ADAM</a:t>
            </a:r>
          </a:p>
        </p:txBody>
      </p:sp>
    </p:spTree>
    <p:extLst>
      <p:ext uri="{BB962C8B-B14F-4D97-AF65-F5344CB8AC3E}">
        <p14:creationId xmlns:p14="http://schemas.microsoft.com/office/powerpoint/2010/main" val="2443195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DE26-BC58-2D81-1116-5E0D4807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tries to solve the wrong-learning-rate problem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4865C4-026A-52DE-7EA3-562E5B110BB0}"/>
              </a:ext>
            </a:extLst>
          </p:cNvPr>
          <p:cNvCxnSpPr>
            <a:cxnSpLocks/>
          </p:cNvCxnSpPr>
          <p:nvPr/>
        </p:nvCxnSpPr>
        <p:spPr>
          <a:xfrm>
            <a:off x="1397541" y="3852153"/>
            <a:ext cx="2490281" cy="7976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800FA9-E860-E998-4D84-FAB6AF37126D}"/>
              </a:ext>
            </a:extLst>
          </p:cNvPr>
          <p:cNvCxnSpPr>
            <a:cxnSpLocks/>
          </p:cNvCxnSpPr>
          <p:nvPr/>
        </p:nvCxnSpPr>
        <p:spPr>
          <a:xfrm flipV="1">
            <a:off x="3887822" y="3988340"/>
            <a:ext cx="2626468" cy="6614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E372AB-F70C-BCD7-B05C-71CD8BD9CB4A}"/>
              </a:ext>
            </a:extLst>
          </p:cNvPr>
          <p:cNvCxnSpPr>
            <a:cxnSpLocks/>
          </p:cNvCxnSpPr>
          <p:nvPr/>
        </p:nvCxnSpPr>
        <p:spPr>
          <a:xfrm>
            <a:off x="8852170" y="1322962"/>
            <a:ext cx="149158" cy="3326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5F2254-52E2-E558-0F27-CA910BEF9621}"/>
              </a:ext>
            </a:extLst>
          </p:cNvPr>
          <p:cNvCxnSpPr>
            <a:cxnSpLocks/>
          </p:cNvCxnSpPr>
          <p:nvPr/>
        </p:nvCxnSpPr>
        <p:spPr>
          <a:xfrm flipV="1">
            <a:off x="9001328" y="1322962"/>
            <a:ext cx="142672" cy="3326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99553E-5D79-F106-07C2-D00397CAB396}"/>
              </a:ext>
            </a:extLst>
          </p:cNvPr>
          <p:cNvSpPr txBox="1"/>
          <p:nvPr/>
        </p:nvSpPr>
        <p:spPr>
          <a:xfrm>
            <a:off x="2113581" y="4927328"/>
            <a:ext cx="335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Problem 1: slope ±0.5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70682-3AE3-B1C9-FC58-A92B9FDA84B8}"/>
              </a:ext>
            </a:extLst>
          </p:cNvPr>
          <p:cNvSpPr txBox="1"/>
          <p:nvPr/>
        </p:nvSpPr>
        <p:spPr>
          <a:xfrm>
            <a:off x="7366548" y="4824656"/>
            <a:ext cx="3263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Problem 2: slope ±50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D80C9A-4F20-F381-C1C2-6BD7BEF470D8}"/>
              </a:ext>
            </a:extLst>
          </p:cNvPr>
          <p:cNvCxnSpPr/>
          <p:nvPr/>
        </p:nvCxnSpPr>
        <p:spPr>
          <a:xfrm flipV="1">
            <a:off x="8926749" y="2986391"/>
            <a:ext cx="145915" cy="4426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4FC279-DCEB-8C4C-1576-857FE5B6B556}"/>
              </a:ext>
            </a:extLst>
          </p:cNvPr>
          <p:cNvCxnSpPr>
            <a:cxnSpLocks/>
          </p:cNvCxnSpPr>
          <p:nvPr/>
        </p:nvCxnSpPr>
        <p:spPr>
          <a:xfrm flipH="1" flipV="1">
            <a:off x="8926749" y="2288336"/>
            <a:ext cx="147537" cy="698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E6E3DDC-67F4-DE9B-F89E-A92B687AD8E0}"/>
              </a:ext>
            </a:extLst>
          </p:cNvPr>
          <p:cNvCxnSpPr>
            <a:cxnSpLocks/>
          </p:cNvCxnSpPr>
          <p:nvPr/>
        </p:nvCxnSpPr>
        <p:spPr>
          <a:xfrm flipV="1">
            <a:off x="8925127" y="1322961"/>
            <a:ext cx="218873" cy="965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F46AE8B-718C-7002-6930-29EC24B24EE9}"/>
              </a:ext>
            </a:extLst>
          </p:cNvPr>
          <p:cNvCxnSpPr>
            <a:cxnSpLocks/>
          </p:cNvCxnSpPr>
          <p:nvPr/>
        </p:nvCxnSpPr>
        <p:spPr>
          <a:xfrm flipH="1" flipV="1">
            <a:off x="8852170" y="624906"/>
            <a:ext cx="291830" cy="7381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>
            <a:extLst>
              <a:ext uri="{FF2B5EF4-FFF2-40B4-BE49-F238E27FC236}">
                <a16:creationId xmlns:a16="http://schemas.microsoft.com/office/drawing/2014/main" id="{1ABB3AAB-DB3D-CD5F-78AC-BBEC42867966}"/>
              </a:ext>
            </a:extLst>
          </p:cNvPr>
          <p:cNvSpPr/>
          <p:nvPr/>
        </p:nvSpPr>
        <p:spPr>
          <a:xfrm>
            <a:off x="1254869" y="3868906"/>
            <a:ext cx="383430" cy="111868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F85FF153-50F1-B32A-0C3A-021E034D6D3E}"/>
              </a:ext>
            </a:extLst>
          </p:cNvPr>
          <p:cNvSpPr/>
          <p:nvPr/>
        </p:nvSpPr>
        <p:spPr>
          <a:xfrm>
            <a:off x="1406450" y="3924840"/>
            <a:ext cx="383430" cy="111868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494A77E1-8EA3-64B0-3C8F-40AEF55F780E}"/>
              </a:ext>
            </a:extLst>
          </p:cNvPr>
          <p:cNvSpPr/>
          <p:nvPr/>
        </p:nvSpPr>
        <p:spPr>
          <a:xfrm>
            <a:off x="1578570" y="3977666"/>
            <a:ext cx="383430" cy="111868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90D651C1-4E61-79B9-EEE8-99AF9A50819F}"/>
              </a:ext>
            </a:extLst>
          </p:cNvPr>
          <p:cNvSpPr/>
          <p:nvPr/>
        </p:nvSpPr>
        <p:spPr>
          <a:xfrm>
            <a:off x="1730151" y="4033600"/>
            <a:ext cx="383430" cy="111868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44BD6423-BA18-F934-298B-6F4E937EFFAE}"/>
              </a:ext>
            </a:extLst>
          </p:cNvPr>
          <p:cNvSpPr/>
          <p:nvPr/>
        </p:nvSpPr>
        <p:spPr>
          <a:xfrm>
            <a:off x="1885504" y="4073726"/>
            <a:ext cx="383430" cy="111868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CB252B5C-6C69-21E5-842B-FAEECC25ED48}"/>
              </a:ext>
            </a:extLst>
          </p:cNvPr>
          <p:cNvSpPr/>
          <p:nvPr/>
        </p:nvSpPr>
        <p:spPr>
          <a:xfrm>
            <a:off x="2037085" y="4129660"/>
            <a:ext cx="383430" cy="111868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B7146C-7AE0-BB7F-2BDF-5C32224FFFF3}"/>
              </a:ext>
            </a:extLst>
          </p:cNvPr>
          <p:cNvSpPr txBox="1"/>
          <p:nvPr/>
        </p:nvSpPr>
        <p:spPr>
          <a:xfrm>
            <a:off x="2496882" y="5620757"/>
            <a:ext cx="8132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With the same learning rate, which takes bigger steps?</a:t>
            </a:r>
            <a:br>
              <a:rPr lang="en-US" sz="2800" dirty="0"/>
            </a:br>
            <a:r>
              <a:rPr lang="en-US" sz="2800" dirty="0"/>
              <a:t>Which do you think _should_ take bigger steps?</a:t>
            </a:r>
          </a:p>
        </p:txBody>
      </p:sp>
    </p:spTree>
    <p:extLst>
      <p:ext uri="{BB962C8B-B14F-4D97-AF65-F5344CB8AC3E}">
        <p14:creationId xmlns:p14="http://schemas.microsoft.com/office/powerpoint/2010/main" val="2958454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DE26-BC58-2D81-1116-5E0D4807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ADAM measures the “size” of the gradient in two ways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ACA6615-3F9A-BDB6-5ADD-9E506E80B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8424"/>
          <a:stretch/>
        </p:blipFill>
        <p:spPr bwMode="auto">
          <a:xfrm>
            <a:off x="6279542" y="1649428"/>
            <a:ext cx="42002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BF028-57C4-3605-D108-3BE336EE1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222"/>
          <a:stretch/>
        </p:blipFill>
        <p:spPr bwMode="auto">
          <a:xfrm>
            <a:off x="1712186" y="1607317"/>
            <a:ext cx="420027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01C07C-FFED-B18F-45D9-AAF2CCDE004C}"/>
              </a:ext>
            </a:extLst>
          </p:cNvPr>
          <p:cNvSpPr txBox="1"/>
          <p:nvPr/>
        </p:nvSpPr>
        <p:spPr>
          <a:xfrm>
            <a:off x="1416009" y="5586626"/>
            <a:ext cx="9395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Mean gradient is high, what should the optimizer do ideally?</a:t>
            </a:r>
          </a:p>
          <a:p>
            <a:pPr algn="ctr"/>
            <a:r>
              <a:rPr lang="en-US" sz="2800" dirty="0"/>
              <a:t>If RMS of gradient is high, what should the optimizer do ideally?</a:t>
            </a:r>
          </a:p>
        </p:txBody>
      </p:sp>
    </p:spTree>
    <p:extLst>
      <p:ext uri="{BB962C8B-B14F-4D97-AF65-F5344CB8AC3E}">
        <p14:creationId xmlns:p14="http://schemas.microsoft.com/office/powerpoint/2010/main" val="2837341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F40A-A27E-BE97-0844-6A4E4B45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role of bias correction?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F68D0E-DC10-4BA0-2A3C-B03319BE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16" y="2119467"/>
            <a:ext cx="5724937" cy="446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117649-060B-3539-05D1-D10B511BD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881" y="1103131"/>
            <a:ext cx="8799669" cy="1016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5E30C-E622-B083-0F3E-D282BCC40C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273" r="24064"/>
          <a:stretch/>
        </p:blipFill>
        <p:spPr>
          <a:xfrm>
            <a:off x="522900" y="3429000"/>
            <a:ext cx="5764816" cy="9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F35F2-D3E5-9B87-E972-2D8DD5C77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990" y="5552161"/>
            <a:ext cx="2501900" cy="977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21BF24-5224-CCE0-86EA-2034D4ABCB5F}"/>
              </a:ext>
            </a:extLst>
          </p:cNvPr>
          <p:cNvSpPr txBox="1"/>
          <p:nvPr/>
        </p:nvSpPr>
        <p:spPr>
          <a:xfrm>
            <a:off x="28080" y="2486337"/>
            <a:ext cx="5924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Just consider the numerator – so clean!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DD16D-EB5F-9A71-4149-3AC2511DDD29}"/>
              </a:ext>
            </a:extLst>
          </p:cNvPr>
          <p:cNvSpPr txBox="1"/>
          <p:nvPr/>
        </p:nvSpPr>
        <p:spPr>
          <a:xfrm>
            <a:off x="17929" y="5081415"/>
            <a:ext cx="6427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But at early timestamps, denominator &lt;&lt; 1</a:t>
            </a:r>
          </a:p>
        </p:txBody>
      </p:sp>
    </p:spTree>
    <p:extLst>
      <p:ext uri="{BB962C8B-B14F-4D97-AF65-F5344CB8AC3E}">
        <p14:creationId xmlns:p14="http://schemas.microsoft.com/office/powerpoint/2010/main" val="487981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23BD-A353-8D37-9A27-1BC35B0B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convergence of ADAM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A673C-3306-85C1-033C-FA2F823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analyze an optimizer when f constantly changes?</a:t>
            </a:r>
          </a:p>
          <a:p>
            <a:r>
              <a:rPr lang="en-US" dirty="0"/>
              <a:t>Each step get grads on f(data,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) and we get to choose x</a:t>
            </a:r>
            <a:r>
              <a:rPr lang="en-US" baseline="-25000" dirty="0"/>
              <a:t>t+1</a:t>
            </a:r>
            <a:r>
              <a:rPr lang="en-US" dirty="0"/>
              <a:t>.</a:t>
            </a:r>
          </a:p>
          <a:p>
            <a:r>
              <a:rPr lang="en-US" dirty="0"/>
              <a:t>But after each iteration, we get a new data so f(data,...) changes!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Proof strategy:</a:t>
            </a:r>
          </a:p>
          <a:p>
            <a:r>
              <a:rPr lang="en-US" dirty="0"/>
              <a:t>It’s hard to reason about global convergence, so</a:t>
            </a:r>
          </a:p>
          <a:p>
            <a:r>
              <a:rPr lang="en-US" dirty="0"/>
              <a:t>Instead reason about regret, i.e.,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F85B7-C746-6358-03A3-AA36F1BE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429" y="4953373"/>
            <a:ext cx="6477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75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E381-B3AE-2CE6-8FD6-BB6CE4B2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Authoritative proof source: </a:t>
            </a:r>
            <a:r>
              <a:rPr lang="en-US" dirty="0" err="1"/>
              <a:t>Alacaoglu</a:t>
            </a:r>
            <a:r>
              <a:rPr lang="en-US" dirty="0"/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17764-05F2-0480-5640-6145FA5EB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ADAM (2014) has bugs in the proof pointed out by </a:t>
            </a:r>
            <a:r>
              <a:rPr lang="en-US" dirty="0" err="1"/>
              <a:t>Reddi</a:t>
            </a:r>
            <a:r>
              <a:rPr lang="en-US" dirty="0"/>
              <a:t> 2018.</a:t>
            </a:r>
          </a:p>
          <a:p>
            <a:pPr marL="0" indent="0">
              <a:buNone/>
            </a:pPr>
            <a:r>
              <a:rPr lang="en-US" dirty="0" err="1"/>
              <a:t>Alacaoglu</a:t>
            </a:r>
            <a:r>
              <a:rPr lang="en-US" dirty="0"/>
              <a:t> improves and generalizes </a:t>
            </a:r>
            <a:r>
              <a:rPr lang="en-US" dirty="0" err="1"/>
              <a:t>Reddi’s</a:t>
            </a:r>
            <a:r>
              <a:rPr lang="en-US" dirty="0"/>
              <a:t> proofs.</a:t>
            </a:r>
          </a:p>
          <a:p>
            <a:pPr marL="0" indent="0">
              <a:buNone/>
            </a:pPr>
            <a:r>
              <a:rPr lang="en-US" dirty="0"/>
              <a:t>Sketch.  Assume convexity and bounded changes in gradients.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4ED93-90D5-87A4-4481-B4F9E8FC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96" y="3479800"/>
            <a:ext cx="23622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67711-116E-7566-9334-157B14501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196" y="3429000"/>
            <a:ext cx="1943100" cy="44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6C90A-4E5D-80A6-5347-AC7476B6D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836" y="2571349"/>
            <a:ext cx="3645018" cy="857651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48E79B3E-996E-258B-1172-F16A83AFFB70}"/>
              </a:ext>
            </a:extLst>
          </p:cNvPr>
          <p:cNvSpPr/>
          <p:nvPr/>
        </p:nvSpPr>
        <p:spPr>
          <a:xfrm>
            <a:off x="8863264" y="1589799"/>
            <a:ext cx="2490536" cy="2820750"/>
          </a:xfrm>
          <a:custGeom>
            <a:avLst/>
            <a:gdLst>
              <a:gd name="connsiteX0" fmla="*/ 0 w 2490536"/>
              <a:gd name="connsiteY0" fmla="*/ 1215189 h 2820750"/>
              <a:gd name="connsiteX1" fmla="*/ 902368 w 2490536"/>
              <a:gd name="connsiteY1" fmla="*/ 2622884 h 2820750"/>
              <a:gd name="connsiteX2" fmla="*/ 1864894 w 2490536"/>
              <a:gd name="connsiteY2" fmla="*/ 2526632 h 2820750"/>
              <a:gd name="connsiteX3" fmla="*/ 2490536 w 2490536"/>
              <a:gd name="connsiteY3" fmla="*/ 0 h 28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536" h="2820750">
                <a:moveTo>
                  <a:pt x="0" y="1215189"/>
                </a:moveTo>
                <a:cubicBezTo>
                  <a:pt x="295776" y="1809749"/>
                  <a:pt x="591552" y="2404310"/>
                  <a:pt x="902368" y="2622884"/>
                </a:cubicBezTo>
                <a:cubicBezTo>
                  <a:pt x="1213184" y="2841458"/>
                  <a:pt x="1600199" y="2963779"/>
                  <a:pt x="1864894" y="2526632"/>
                </a:cubicBezTo>
                <a:cubicBezTo>
                  <a:pt x="2129589" y="2089485"/>
                  <a:pt x="2310062" y="1044742"/>
                  <a:pt x="2490536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56DF8-FCA7-F1A3-051F-F4898CE5E268}"/>
              </a:ext>
            </a:extLst>
          </p:cNvPr>
          <p:cNvSpPr txBox="1"/>
          <p:nvPr/>
        </p:nvSpPr>
        <p:spPr>
          <a:xfrm>
            <a:off x="10469645" y="429378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oracle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A6E2E-AE52-3B3B-13AB-F12F5CCB830D}"/>
              </a:ext>
            </a:extLst>
          </p:cNvPr>
          <p:cNvSpPr txBox="1"/>
          <p:nvPr/>
        </p:nvSpPr>
        <p:spPr>
          <a:xfrm>
            <a:off x="9275387" y="3213710"/>
            <a:ext cx="1429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actual </a:t>
            </a:r>
            <a:r>
              <a:rPr lang="en-US" sz="2800" dirty="0" err="1"/>
              <a:t>x</a:t>
            </a:r>
            <a:r>
              <a:rPr lang="en-US" sz="2800" baseline="-25000" dirty="0" err="1"/>
              <a:t>t</a:t>
            </a:r>
            <a:endParaRPr lang="en-US" sz="2800" baseline="-25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612367-2332-CC00-23BE-0C2376D99F4B}"/>
              </a:ext>
            </a:extLst>
          </p:cNvPr>
          <p:cNvCxnSpPr>
            <a:cxnSpLocks/>
          </p:cNvCxnSpPr>
          <p:nvPr/>
        </p:nvCxnSpPr>
        <p:spPr>
          <a:xfrm>
            <a:off x="8493248" y="2873829"/>
            <a:ext cx="2211761" cy="23943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ABE4103-D73C-5B56-F61D-223232BEB4AB}"/>
              </a:ext>
            </a:extLst>
          </p:cNvPr>
          <p:cNvSpPr/>
          <p:nvPr/>
        </p:nvSpPr>
        <p:spPr>
          <a:xfrm>
            <a:off x="9555421" y="4042272"/>
            <a:ext cx="129520" cy="12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B66DF3-3B9F-DE6B-AC5C-EA658EBD375A}"/>
              </a:ext>
            </a:extLst>
          </p:cNvPr>
          <p:cNvSpPr/>
          <p:nvPr/>
        </p:nvSpPr>
        <p:spPr>
          <a:xfrm>
            <a:off x="10176170" y="4345789"/>
            <a:ext cx="129520" cy="12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989408-8665-E06F-66D9-F1908D9CEA85}"/>
              </a:ext>
            </a:extLst>
          </p:cNvPr>
          <p:cNvCxnSpPr>
            <a:cxnSpLocks/>
          </p:cNvCxnSpPr>
          <p:nvPr/>
        </p:nvCxnSpPr>
        <p:spPr>
          <a:xfrm>
            <a:off x="10238509" y="4107032"/>
            <a:ext cx="0" cy="958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CD1260-0C54-F773-3668-116241D8DDE0}"/>
              </a:ext>
            </a:extLst>
          </p:cNvPr>
          <p:cNvCxnSpPr>
            <a:cxnSpLocks/>
            <a:endCxn id="16" idx="6"/>
          </p:cNvCxnSpPr>
          <p:nvPr/>
        </p:nvCxnSpPr>
        <p:spPr>
          <a:xfrm flipH="1">
            <a:off x="9684941" y="4107032"/>
            <a:ext cx="553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F647AC8-4230-5AE9-6F9E-1410C3B2B330}"/>
              </a:ext>
            </a:extLst>
          </p:cNvPr>
          <p:cNvSpPr txBox="1"/>
          <p:nvPr/>
        </p:nvSpPr>
        <p:spPr>
          <a:xfrm>
            <a:off x="6160079" y="4086825"/>
            <a:ext cx="3948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convexity means</a:t>
            </a:r>
            <a:br>
              <a:rPr lang="en-US" sz="2800" dirty="0"/>
            </a:br>
            <a:r>
              <a:rPr lang="en-US" sz="2800" dirty="0"/>
              <a:t>g · </a:t>
            </a:r>
            <a:r>
              <a:rPr lang="en-US" sz="2800" dirty="0" err="1"/>
              <a:t>Δx</a:t>
            </a:r>
            <a:r>
              <a:rPr lang="en-US" sz="2800" dirty="0"/>
              <a:t> is worse than regret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8A15D16-72CD-CC57-357C-0197B3ED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93" y="5280935"/>
            <a:ext cx="4953000" cy="469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4BD56C5-4898-EE9B-3239-5D6CA3CF3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664" y="5242657"/>
            <a:ext cx="6172200" cy="596900"/>
          </a:xfrm>
          <a:prstGeom prst="rect">
            <a:avLst/>
          </a:prstGeom>
        </p:spPr>
      </p:pic>
      <p:sp>
        <p:nvSpPr>
          <p:cNvPr id="34" name="Left Brace 33">
            <a:extLst>
              <a:ext uri="{FF2B5EF4-FFF2-40B4-BE49-F238E27FC236}">
                <a16:creationId xmlns:a16="http://schemas.microsoft.com/office/drawing/2014/main" id="{00007F49-B6A2-5B1A-8A47-D95ACCF4093E}"/>
              </a:ext>
            </a:extLst>
          </p:cNvPr>
          <p:cNvSpPr/>
          <p:nvPr/>
        </p:nvSpPr>
        <p:spPr>
          <a:xfrm rot="16200000">
            <a:off x="8675774" y="3002372"/>
            <a:ext cx="143898" cy="5880024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D34718-7E13-F4D0-6597-625D4BD7E755}"/>
              </a:ext>
            </a:extLst>
          </p:cNvPr>
          <p:cNvSpPr txBox="1"/>
          <p:nvPr/>
        </p:nvSpPr>
        <p:spPr>
          <a:xfrm>
            <a:off x="3827836" y="6111583"/>
            <a:ext cx="8222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Easy: gradients and distances are bounded, so decay LR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A38A68D-AC03-6863-287B-AE5BC86CDCB7}"/>
              </a:ext>
            </a:extLst>
          </p:cNvPr>
          <p:cNvCxnSpPr>
            <a:cxnSpLocks/>
          </p:cNvCxnSpPr>
          <p:nvPr/>
        </p:nvCxnSpPr>
        <p:spPr>
          <a:xfrm flipV="1">
            <a:off x="2782111" y="5721648"/>
            <a:ext cx="1633922" cy="4483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65FC60D-E6D8-6D46-0136-973363FD21AA}"/>
              </a:ext>
            </a:extLst>
          </p:cNvPr>
          <p:cNvSpPr txBox="1"/>
          <p:nvPr/>
        </p:nvSpPr>
        <p:spPr>
          <a:xfrm>
            <a:off x="327400" y="5942384"/>
            <a:ext cx="24547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 hard part:</a:t>
            </a:r>
            <a:br>
              <a:rPr lang="en-US" sz="2800" dirty="0"/>
            </a:br>
            <a:r>
              <a:rPr lang="en-US" sz="2800" dirty="0"/>
              <a:t>this can get big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0728F3-4666-2B98-D8D7-1F3C44C3745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2234306" y="3873500"/>
            <a:ext cx="3482440" cy="141502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840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2765-C602-BE3C-C572-69F3A92E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convergence? Generalization is the research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E602-BD32-7EBD-6B80-A8AC74876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approaches in the literature</a:t>
            </a:r>
          </a:p>
          <a:p>
            <a:r>
              <a:rPr lang="en-US" dirty="0"/>
              <a:t>An ongoing debate over geometry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ideas about “grokking”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AAA89-AEA1-B9E0-E939-870941E26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98" y="4232348"/>
            <a:ext cx="7324676" cy="2245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8CADB8-537F-A36D-400F-97068A84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029" y="3429000"/>
            <a:ext cx="3924300" cy="330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252081-89EB-B549-74D6-BE5C6345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536" y="2098208"/>
            <a:ext cx="3454400" cy="72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BFD7B-C2DD-EF5E-53EE-9D3895E5A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068" y="1835981"/>
            <a:ext cx="1219200" cy="85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479036-13B5-DCB2-79C9-60C9D0B97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536" y="2931719"/>
            <a:ext cx="4049288" cy="497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A11212-A5A9-B072-5D1B-A2DD76477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1181" y="2822108"/>
            <a:ext cx="1206487" cy="8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0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</a:t>
            </a:r>
          </a:p>
        </p:txBody>
      </p:sp>
      <p:pic>
        <p:nvPicPr>
          <p:cNvPr id="4" name="Content Placeholder 3" descr="Screen Shot 2019-04-08 at 11.31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70" b="-20470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2E621B-8CAB-9773-53C7-3A0B4A28E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4" t="91182"/>
          <a:stretch/>
        </p:blipFill>
        <p:spPr>
          <a:xfrm>
            <a:off x="4399429" y="5674658"/>
            <a:ext cx="3429000" cy="4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EB32-652B-A14C-82DD-6B3D0FBD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on Xavier Weight Initialization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E12FD-FA25-8AB0-FE0F-BD36E9985D96}"/>
              </a:ext>
            </a:extLst>
          </p:cNvPr>
          <p:cNvSpPr txBox="1"/>
          <p:nvPr/>
        </p:nvSpPr>
        <p:spPr>
          <a:xfrm>
            <a:off x="2297435" y="3167390"/>
            <a:ext cx="7632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https://</a:t>
            </a:r>
            <a:r>
              <a:rPr lang="en-US" sz="2800" dirty="0" err="1"/>
              <a:t>papers.baulab.info</a:t>
            </a:r>
            <a:r>
              <a:rPr lang="en-US" sz="2800" dirty="0"/>
              <a:t>/papers/Glorot-2010.pdf</a:t>
            </a:r>
          </a:p>
        </p:txBody>
      </p:sp>
    </p:spTree>
    <p:extLst>
      <p:ext uri="{BB962C8B-B14F-4D97-AF65-F5344CB8AC3E}">
        <p14:creationId xmlns:p14="http://schemas.microsoft.com/office/powerpoint/2010/main" val="301936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2954-C8A7-DC03-3473-717E7CE8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0"/>
            <a:ext cx="12192000" cy="1129553"/>
          </a:xfrm>
        </p:spPr>
        <p:txBody>
          <a:bodyPr/>
          <a:lstStyle/>
          <a:p>
            <a:r>
              <a:rPr lang="en-US" dirty="0"/>
              <a:t>Three Big Concerns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6EA4A-2632-AFD2-5553-48C050003B86}"/>
              </a:ext>
            </a:extLst>
          </p:cNvPr>
          <p:cNvSpPr txBox="1"/>
          <p:nvPr/>
        </p:nvSpPr>
        <p:spPr>
          <a:xfrm>
            <a:off x="4780191" y="4696689"/>
            <a:ext cx="26316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Computation:</a:t>
            </a:r>
            <a:br>
              <a:rPr lang="en-US" sz="2800" dirty="0"/>
            </a:br>
            <a:r>
              <a:rPr lang="en-US" sz="2800" dirty="0"/>
              <a:t>learn good rules,</a:t>
            </a:r>
            <a:br>
              <a:rPr lang="en-US" sz="2800" dirty="0"/>
            </a:br>
            <a:r>
              <a:rPr lang="en-US" sz="2800" dirty="0"/>
              <a:t>good features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6F79C3-6717-17C5-6572-E1BA255292CB}"/>
              </a:ext>
            </a:extLst>
          </p:cNvPr>
          <p:cNvGrpSpPr/>
          <p:nvPr/>
        </p:nvGrpSpPr>
        <p:grpSpPr>
          <a:xfrm>
            <a:off x="1482240" y="1911926"/>
            <a:ext cx="3020699" cy="2872061"/>
            <a:chOff x="1482240" y="1911926"/>
            <a:chExt cx="3020699" cy="28720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F295D9-B8B2-5FB4-336D-4508A213F09A}"/>
                </a:ext>
              </a:extLst>
            </p:cNvPr>
            <p:cNvSpPr txBox="1"/>
            <p:nvPr/>
          </p:nvSpPr>
          <p:spPr>
            <a:xfrm>
              <a:off x="1482240" y="1911926"/>
              <a:ext cx="302069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Optimization needs</a:t>
              </a:r>
              <a:br>
                <a:rPr lang="en-US" sz="2800" dirty="0"/>
              </a:br>
              <a:r>
                <a:rPr lang="en-US" sz="2800" dirty="0"/>
                <a:t>to not get stuck</a:t>
              </a:r>
            </a:p>
          </p:txBody>
        </p:sp>
        <p:pic>
          <p:nvPicPr>
            <p:cNvPr id="1028" name="Picture 4" descr="The Big Boat Stuck In The Suez Canal Is The Absurd Joke We All Needed Right  Now">
              <a:extLst>
                <a:ext uri="{FF2B5EF4-FFF2-40B4-BE49-F238E27FC236}">
                  <a16:creationId xmlns:a16="http://schemas.microsoft.com/office/drawing/2014/main" id="{6EC1C284-3651-CF78-E233-01EF798FC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471" y="2997930"/>
              <a:ext cx="2382236" cy="17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9BB5DB-19BF-5AA8-9B59-CB5F2315A3C0}"/>
              </a:ext>
            </a:extLst>
          </p:cNvPr>
          <p:cNvGrpSpPr/>
          <p:nvPr/>
        </p:nvGrpSpPr>
        <p:grpSpPr>
          <a:xfrm>
            <a:off x="7651190" y="1911925"/>
            <a:ext cx="3345873" cy="2611050"/>
            <a:chOff x="7651190" y="1911925"/>
            <a:chExt cx="3345873" cy="26110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3498E9-23BF-183B-17F6-2710CC92F062}"/>
                </a:ext>
              </a:extLst>
            </p:cNvPr>
            <p:cNvSpPr txBox="1"/>
            <p:nvPr/>
          </p:nvSpPr>
          <p:spPr>
            <a:xfrm>
              <a:off x="8041693" y="1911925"/>
              <a:ext cx="25648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Generalization:</a:t>
              </a:r>
              <a:br>
                <a:rPr lang="en-US" sz="2800" dirty="0"/>
              </a:br>
              <a:r>
                <a:rPr lang="en-US" sz="2800" dirty="0"/>
                <a:t>avoid overfitting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83FA69-8F86-DFAE-F567-C7712C69E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1190" y="3098939"/>
              <a:ext cx="3345873" cy="1424036"/>
            </a:xfrm>
            <a:prstGeom prst="rect">
              <a:avLst/>
            </a:prstGeom>
          </p:spPr>
        </p:pic>
      </p:grpSp>
      <p:pic>
        <p:nvPicPr>
          <p:cNvPr id="1030" name="Picture 6" descr="Brain 2 SVG Brain Svg Brain Clipart Brain Files for image 1">
            <a:extLst>
              <a:ext uri="{FF2B5EF4-FFF2-40B4-BE49-F238E27FC236}">
                <a16:creationId xmlns:a16="http://schemas.microsoft.com/office/drawing/2014/main" id="{A77F0FC6-B105-51DD-861A-0D8D5707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191" y="2705312"/>
            <a:ext cx="2631618" cy="197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A76AE6-6168-893D-F173-D8D39D407EA2}"/>
              </a:ext>
            </a:extLst>
          </p:cNvPr>
          <p:cNvSpPr/>
          <p:nvPr/>
        </p:nvSpPr>
        <p:spPr>
          <a:xfrm>
            <a:off x="1080655" y="1463040"/>
            <a:ext cx="3699536" cy="44556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5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D3E3D31E-6124-A0A8-1C4B-77F7770C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553"/>
          </a:xfrm>
        </p:spPr>
        <p:txBody>
          <a:bodyPr/>
          <a:lstStyle/>
          <a:p>
            <a:r>
              <a:rPr lang="en-US" dirty="0"/>
              <a:t>Optimization: avoid getting stuck</a:t>
            </a:r>
          </a:p>
        </p:txBody>
      </p:sp>
      <p:pic>
        <p:nvPicPr>
          <p:cNvPr id="28" name="Picture 4" descr="The Big Boat Stuck In The Suez Canal Is The Absurd Joke We All Needed Right  Now">
            <a:extLst>
              <a:ext uri="{FF2B5EF4-FFF2-40B4-BE49-F238E27FC236}">
                <a16:creationId xmlns:a16="http://schemas.microsoft.com/office/drawing/2014/main" id="{3A8D7088-E3EB-EECB-0C1F-73C197086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881" y="2721759"/>
            <a:ext cx="2382236" cy="17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55C772D-AB71-3E36-4994-DF6517FFBCCF}"/>
              </a:ext>
            </a:extLst>
          </p:cNvPr>
          <p:cNvSpPr txBox="1"/>
          <p:nvPr/>
        </p:nvSpPr>
        <p:spPr>
          <a:xfrm>
            <a:off x="4569043" y="1271631"/>
            <a:ext cx="3053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Two main problems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6D3F85-457C-E87E-A4EB-DD41BB0DA270}"/>
              </a:ext>
            </a:extLst>
          </p:cNvPr>
          <p:cNvGrpSpPr/>
          <p:nvPr/>
        </p:nvGrpSpPr>
        <p:grpSpPr>
          <a:xfrm>
            <a:off x="1405743" y="1840096"/>
            <a:ext cx="1956561" cy="4794444"/>
            <a:chOff x="1695556" y="1828799"/>
            <a:chExt cx="1956561" cy="479444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E5F36E7-BC4D-9DF1-5163-FC032D17B1BE}"/>
                </a:ext>
              </a:extLst>
            </p:cNvPr>
            <p:cNvGrpSpPr/>
            <p:nvPr/>
          </p:nvGrpSpPr>
          <p:grpSpPr>
            <a:xfrm>
              <a:off x="1963903" y="1828799"/>
              <a:ext cx="1419869" cy="4095198"/>
              <a:chOff x="1963903" y="1828799"/>
              <a:chExt cx="1419869" cy="409519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2F37C33-2A07-3F68-165D-ADA8C23DF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3903" y="1828799"/>
                <a:ext cx="1419869" cy="4095198"/>
              </a:xfrm>
              <a:prstGeom prst="rect">
                <a:avLst/>
              </a:prstGeom>
            </p:spPr>
          </p:pic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B043206-C8A0-E04C-EA3C-975893AA283E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396380" y="2981820"/>
                <a:ext cx="458489" cy="5828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1CC0548F-DC1B-74FA-A774-969105848303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288862" y="2605898"/>
                <a:ext cx="568035" cy="5915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099A9862-FDB6-0CB2-A0D1-4217A9642561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255471" y="2708922"/>
                <a:ext cx="781037" cy="5828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9417325-C5DB-E308-C83D-30E0B3BEB7C2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446171" y="2818600"/>
                <a:ext cx="415635" cy="7439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4C8700A-4105-8803-1647-14B121FAB758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405227" y="3026582"/>
                <a:ext cx="346797" cy="6935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F0CDE8F-4A1A-C3AA-C001-16B3BE3FEDB3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348557" y="3171437"/>
                <a:ext cx="791716" cy="73206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89E86E3E-F866-3B21-EC05-C603A2D5A7CE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606047" y="3494431"/>
                <a:ext cx="458489" cy="5828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22FF05D-AFD8-0E5F-45D7-CB900639F739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655838" y="3331212"/>
                <a:ext cx="415635" cy="7439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9591106-0548-6381-46B7-F4858192C8BF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614894" y="3539194"/>
                <a:ext cx="346797" cy="6935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904BF3C-E1D3-C50E-F43C-F5648B6F236B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524717" y="3747747"/>
                <a:ext cx="482419" cy="48804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7ECEF0-F015-93C3-B55C-EC0F1EE8FB87}"/>
                </a:ext>
              </a:extLst>
            </p:cNvPr>
            <p:cNvSpPr txBox="1"/>
            <p:nvPr/>
          </p:nvSpPr>
          <p:spPr>
            <a:xfrm>
              <a:off x="1695556" y="6100023"/>
              <a:ext cx="1956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Switchbacks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59D66EB-C44B-1785-C2C3-5092F7410D1E}"/>
              </a:ext>
            </a:extLst>
          </p:cNvPr>
          <p:cNvGrpSpPr/>
          <p:nvPr/>
        </p:nvGrpSpPr>
        <p:grpSpPr>
          <a:xfrm>
            <a:off x="8829694" y="1840096"/>
            <a:ext cx="2796805" cy="4783147"/>
            <a:chOff x="8829694" y="1840096"/>
            <a:chExt cx="2796805" cy="4783147"/>
          </a:xfrm>
        </p:grpSpPr>
        <p:pic>
          <p:nvPicPr>
            <p:cNvPr id="3074" name="Picture 2" descr="South Australia's Deserts">
              <a:extLst>
                <a:ext uri="{FF2B5EF4-FFF2-40B4-BE49-F238E27FC236}">
                  <a16:creationId xmlns:a16="http://schemas.microsoft.com/office/drawing/2014/main" id="{0764C762-70C8-2CB2-FA18-EADC9231C8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29694" y="1840096"/>
              <a:ext cx="2796805" cy="4072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2752DA-4F4A-3160-37B5-F5F2765A432D}"/>
                </a:ext>
              </a:extLst>
            </p:cNvPr>
            <p:cNvSpPr txBox="1"/>
            <p:nvPr/>
          </p:nvSpPr>
          <p:spPr>
            <a:xfrm>
              <a:off x="9363949" y="6100023"/>
              <a:ext cx="1728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Flat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9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D3E3D31E-6124-A0A8-1C4B-77F7770C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553"/>
          </a:xfrm>
        </p:spPr>
        <p:txBody>
          <a:bodyPr/>
          <a:lstStyle/>
          <a:p>
            <a:r>
              <a:rPr lang="en-US" dirty="0"/>
              <a:t>Optimization: avoid getting stuck</a:t>
            </a:r>
          </a:p>
        </p:txBody>
      </p:sp>
      <p:pic>
        <p:nvPicPr>
          <p:cNvPr id="28" name="Picture 4" descr="The Big Boat Stuck In The Suez Canal Is The Absurd Joke We All Needed Right  Now">
            <a:extLst>
              <a:ext uri="{FF2B5EF4-FFF2-40B4-BE49-F238E27FC236}">
                <a16:creationId xmlns:a16="http://schemas.microsoft.com/office/drawing/2014/main" id="{3A8D7088-E3EB-EECB-0C1F-73C197086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881" y="2721759"/>
            <a:ext cx="2382236" cy="17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55C772D-AB71-3E36-4994-DF6517FFBCCF}"/>
              </a:ext>
            </a:extLst>
          </p:cNvPr>
          <p:cNvSpPr txBox="1"/>
          <p:nvPr/>
        </p:nvSpPr>
        <p:spPr>
          <a:xfrm>
            <a:off x="4569043" y="1271631"/>
            <a:ext cx="3053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Two main problems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6D3F85-457C-E87E-A4EB-DD41BB0DA270}"/>
              </a:ext>
            </a:extLst>
          </p:cNvPr>
          <p:cNvGrpSpPr/>
          <p:nvPr/>
        </p:nvGrpSpPr>
        <p:grpSpPr>
          <a:xfrm>
            <a:off x="1405743" y="1840096"/>
            <a:ext cx="1956561" cy="4794444"/>
            <a:chOff x="1695556" y="1828799"/>
            <a:chExt cx="1956561" cy="479444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E5F36E7-BC4D-9DF1-5163-FC032D17B1BE}"/>
                </a:ext>
              </a:extLst>
            </p:cNvPr>
            <p:cNvGrpSpPr/>
            <p:nvPr/>
          </p:nvGrpSpPr>
          <p:grpSpPr>
            <a:xfrm>
              <a:off x="1963903" y="1828799"/>
              <a:ext cx="1419869" cy="4095198"/>
              <a:chOff x="1963903" y="1828799"/>
              <a:chExt cx="1419869" cy="409519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2F37C33-2A07-3F68-165D-ADA8C23DF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3903" y="1828799"/>
                <a:ext cx="1419869" cy="4095198"/>
              </a:xfrm>
              <a:prstGeom prst="rect">
                <a:avLst/>
              </a:prstGeom>
            </p:spPr>
          </p:pic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B043206-C8A0-E04C-EA3C-975893AA283E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396380" y="2981820"/>
                <a:ext cx="458489" cy="5828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1CC0548F-DC1B-74FA-A774-969105848303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288862" y="2605898"/>
                <a:ext cx="568035" cy="5915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099A9862-FDB6-0CB2-A0D1-4217A9642561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255471" y="2708922"/>
                <a:ext cx="781037" cy="5828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9417325-C5DB-E308-C83D-30E0B3BEB7C2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446171" y="2818600"/>
                <a:ext cx="415635" cy="7439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4C8700A-4105-8803-1647-14B121FAB758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405227" y="3026582"/>
                <a:ext cx="346797" cy="6935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F0CDE8F-4A1A-C3AA-C001-16B3BE3FEDB3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348557" y="3171437"/>
                <a:ext cx="791716" cy="73206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89E86E3E-F866-3B21-EC05-C603A2D5A7CE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606047" y="3494431"/>
                <a:ext cx="458489" cy="5828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22FF05D-AFD8-0E5F-45D7-CB900639F739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655838" y="3331212"/>
                <a:ext cx="415635" cy="7439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9591106-0548-6381-46B7-F4858192C8BF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H="1">
                <a:off x="2614894" y="3539194"/>
                <a:ext cx="346797" cy="6935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904BF3C-E1D3-C50E-F43C-F5648B6F236B}"/>
                  </a:ext>
                </a:extLst>
              </p:cNvPr>
              <p:cNvCxnSpPr>
                <a:cxnSpLocks/>
              </p:cNvCxnSpPr>
              <p:nvPr/>
            </p:nvCxnSpPr>
            <p:spPr>
              <a:xfrm rot="3329468" flipV="1">
                <a:off x="2524717" y="3747747"/>
                <a:ext cx="482419" cy="48804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7ECEF0-F015-93C3-B55C-EC0F1EE8FB87}"/>
                </a:ext>
              </a:extLst>
            </p:cNvPr>
            <p:cNvSpPr txBox="1"/>
            <p:nvPr/>
          </p:nvSpPr>
          <p:spPr>
            <a:xfrm>
              <a:off x="1695556" y="6100023"/>
              <a:ext cx="1956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Switchbacks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59D66EB-C44B-1785-C2C3-5092F7410D1E}"/>
              </a:ext>
            </a:extLst>
          </p:cNvPr>
          <p:cNvGrpSpPr/>
          <p:nvPr/>
        </p:nvGrpSpPr>
        <p:grpSpPr>
          <a:xfrm>
            <a:off x="8829694" y="1840096"/>
            <a:ext cx="2796805" cy="4783147"/>
            <a:chOff x="8829694" y="1840096"/>
            <a:chExt cx="2796805" cy="4783147"/>
          </a:xfrm>
        </p:grpSpPr>
        <p:pic>
          <p:nvPicPr>
            <p:cNvPr id="3074" name="Picture 2" descr="South Australia's Deserts">
              <a:extLst>
                <a:ext uri="{FF2B5EF4-FFF2-40B4-BE49-F238E27FC236}">
                  <a16:creationId xmlns:a16="http://schemas.microsoft.com/office/drawing/2014/main" id="{0764C762-70C8-2CB2-FA18-EADC9231C8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29694" y="1840096"/>
              <a:ext cx="2796805" cy="4072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2752DA-4F4A-3160-37B5-F5F2765A432D}"/>
                </a:ext>
              </a:extLst>
            </p:cNvPr>
            <p:cNvSpPr txBox="1"/>
            <p:nvPr/>
          </p:nvSpPr>
          <p:spPr>
            <a:xfrm>
              <a:off x="9363949" y="6100023"/>
              <a:ext cx="1728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Flat region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581BC7-3513-04E0-267F-515C41CC1686}"/>
              </a:ext>
            </a:extLst>
          </p:cNvPr>
          <p:cNvSpPr txBox="1"/>
          <p:nvPr/>
        </p:nvSpPr>
        <p:spPr>
          <a:xfrm>
            <a:off x="4242417" y="5158804"/>
            <a:ext cx="37071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Several things can cause</a:t>
            </a:r>
            <a:br>
              <a:rPr lang="en-US" sz="2800" dirty="0"/>
            </a:br>
            <a:r>
              <a:rPr lang="en-US" sz="2800" dirty="0"/>
              <a:t>switchbacks and</a:t>
            </a:r>
            <a:br>
              <a:rPr lang="en-US" sz="2800" dirty="0"/>
            </a:br>
            <a:r>
              <a:rPr lang="en-US" sz="2800" dirty="0"/>
              <a:t>flat regions!</a:t>
            </a:r>
          </a:p>
        </p:txBody>
      </p:sp>
    </p:spTree>
    <p:extLst>
      <p:ext uri="{BB962C8B-B14F-4D97-AF65-F5344CB8AC3E}">
        <p14:creationId xmlns:p14="http://schemas.microsoft.com/office/powerpoint/2010/main" val="90304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C86CC8-45EA-EC9A-726B-47343E26E6A6}"/>
              </a:ext>
            </a:extLst>
          </p:cNvPr>
          <p:cNvSpPr/>
          <p:nvPr/>
        </p:nvSpPr>
        <p:spPr>
          <a:xfrm>
            <a:off x="-84221" y="0"/>
            <a:ext cx="1227622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66E1D-EEA6-481A-9CC6-3A88D552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Zig-zag puzzle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F77FD-3B83-1A73-A700-0AA53EAFE8CF}"/>
              </a:ext>
            </a:extLst>
          </p:cNvPr>
          <p:cNvSpPr txBox="1"/>
          <p:nvPr/>
        </p:nvSpPr>
        <p:spPr>
          <a:xfrm>
            <a:off x="3905287" y="1652358"/>
            <a:ext cx="4169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https://</a:t>
            </a:r>
            <a:r>
              <a:rPr lang="en-US" sz="2800" dirty="0" err="1"/>
              <a:t>bit.ly</a:t>
            </a:r>
            <a:r>
              <a:rPr lang="en-US" sz="2800" dirty="0"/>
              <a:t>/cs7150-zigzag</a:t>
            </a:r>
          </a:p>
        </p:txBody>
      </p:sp>
      <p:pic>
        <p:nvPicPr>
          <p:cNvPr id="1026" name="Picture 2" descr="QR Code">
            <a:extLst>
              <a:ext uri="{FF2B5EF4-FFF2-40B4-BE49-F238E27FC236}">
                <a16:creationId xmlns:a16="http://schemas.microsoft.com/office/drawing/2014/main" id="{0F5C21F1-5CB8-CB74-8139-AEE164366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09" y="2698384"/>
            <a:ext cx="3957782" cy="39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0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3528-088E-5043-4148-67851B09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What if data is not centered?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D63F6D0-C471-0440-9086-CFD9CC10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1828800"/>
            <a:ext cx="4991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4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3528-088E-5043-4148-67851B09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data is not centered?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D63F6D0-C471-0440-9086-CFD9CC10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1828800"/>
            <a:ext cx="4991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108B11-4BA5-2E8A-FE9E-5DB1930CD09F}"/>
                  </a:ext>
                </a:extLst>
              </p:cNvPr>
              <p:cNvSpPr txBox="1"/>
              <p:nvPr/>
            </p:nvSpPr>
            <p:spPr>
              <a:xfrm>
                <a:off x="8784681" y="2232837"/>
                <a:ext cx="2441117" cy="263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Then what is</a:t>
                </a:r>
                <a:br>
                  <a:rPr lang="en-US" sz="2800" dirty="0"/>
                </a:br>
                <a:r>
                  <a:rPr lang="en-US" sz="2800" dirty="0"/>
                  <a:t>the gradient?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108B11-4BA5-2E8A-FE9E-5DB1930CD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681" y="2232837"/>
                <a:ext cx="2441117" cy="2635209"/>
              </a:xfrm>
              <a:prstGeom prst="rect">
                <a:avLst/>
              </a:prstGeom>
              <a:blipFill>
                <a:blip r:embed="rId3"/>
                <a:stretch>
                  <a:fillRect t="-2392" r="-1546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A01F091-43FC-6C22-9FDF-E6621A2C678D}"/>
              </a:ext>
            </a:extLst>
          </p:cNvPr>
          <p:cNvSpPr txBox="1"/>
          <p:nvPr/>
        </p:nvSpPr>
        <p:spPr>
          <a:xfrm>
            <a:off x="3315225" y="5413048"/>
            <a:ext cx="5979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All components of x are always positive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854017-597A-3EC0-660E-B47441EAD4B8}"/>
              </a:ext>
            </a:extLst>
          </p:cNvPr>
          <p:cNvCxnSpPr>
            <a:cxnSpLocks/>
          </p:cNvCxnSpPr>
          <p:nvPr/>
        </p:nvCxnSpPr>
        <p:spPr>
          <a:xfrm flipV="1">
            <a:off x="6303818" y="2756057"/>
            <a:ext cx="458489" cy="5828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72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777D2607-77E0-384B-BDD7-F35D469D60DB}" vid="{4A1DB25B-D6FF-654D-85D6-1C898B3B9A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1165</Words>
  <Application>Microsoft Macintosh PowerPoint</Application>
  <PresentationFormat>Widescreen</PresentationFormat>
  <Paragraphs>163</Paragraphs>
  <Slides>38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DS 4440</vt:lpstr>
      <vt:lpstr>Concepts to Know So Far</vt:lpstr>
      <vt:lpstr>Today: Neural Network Training Part 1: Optimizers motto: don’t get stuck</vt:lpstr>
      <vt:lpstr>Three Big Concerns</vt:lpstr>
      <vt:lpstr>Optimization: avoid getting stuck</vt:lpstr>
      <vt:lpstr>Optimization: avoid getting stuck</vt:lpstr>
      <vt:lpstr>Zig-zag puzzle</vt:lpstr>
      <vt:lpstr>Example: What if data is not centered?</vt:lpstr>
      <vt:lpstr>What if data is not centered?</vt:lpstr>
      <vt:lpstr>What if data is not centered?</vt:lpstr>
      <vt:lpstr>What if data is not centered?</vt:lpstr>
      <vt:lpstr>What if data is not centered?</vt:lpstr>
      <vt:lpstr>What does optimization look like?</vt:lpstr>
      <vt:lpstr>What does optimization look like?</vt:lpstr>
      <vt:lpstr>Solution: Preprocessing the Data</vt:lpstr>
      <vt:lpstr>Question:</vt:lpstr>
      <vt:lpstr>Try a stuck optimization</vt:lpstr>
      <vt:lpstr>Momentum also smooths bumps and valleys</vt:lpstr>
      <vt:lpstr>SGD + Momentum</vt:lpstr>
      <vt:lpstr>Nesterov momentum</vt:lpstr>
      <vt:lpstr>Try fixing stuck optimization with momentum</vt:lpstr>
      <vt:lpstr>Question: how does scaling affect SGD?</vt:lpstr>
      <vt:lpstr>RMS prop: a solution to scaling</vt:lpstr>
      <vt:lpstr>Try implementing RMS</vt:lpstr>
      <vt:lpstr>History of optimizers</vt:lpstr>
      <vt:lpstr>Optimization Flavors after SGD+Momentum</vt:lpstr>
      <vt:lpstr>2014: Kingma and Ba propose ADAM optimizer</vt:lpstr>
      <vt:lpstr>ADAM was an intern project</vt:lpstr>
      <vt:lpstr>Adam</vt:lpstr>
      <vt:lpstr>Questions on ADAM</vt:lpstr>
      <vt:lpstr>ADAM tries to solve the wrong-learning-rate problem</vt:lpstr>
      <vt:lpstr>ADAM measures the “size” of the gradient in two ways</vt:lpstr>
      <vt:lpstr>What is the role of bias correction?</vt:lpstr>
      <vt:lpstr>Proving convergence of ADAM</vt:lpstr>
      <vt:lpstr>Authoritative proof source: Alacaoglu 2020</vt:lpstr>
      <vt:lpstr>Global convergence? Generalization is the research topic</vt:lpstr>
      <vt:lpstr>Adam</vt:lpstr>
      <vt:lpstr>Discussion on Xavier Weight Initialization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 4440</dc:title>
  <dc:creator>David Bau</dc:creator>
  <cp:lastModifiedBy>David Bau</cp:lastModifiedBy>
  <cp:revision>3</cp:revision>
  <dcterms:created xsi:type="dcterms:W3CDTF">2024-01-25T10:55:17Z</dcterms:created>
  <dcterms:modified xsi:type="dcterms:W3CDTF">2024-01-25T19:12:48Z</dcterms:modified>
</cp:coreProperties>
</file>