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1"/>
  </p:sldMasterIdLst>
  <p:notesMasterIdLst>
    <p:notesMasterId r:id="rId103"/>
  </p:notesMasterIdLst>
  <p:sldIdLst>
    <p:sldId id="350" r:id="rId2"/>
    <p:sldId id="2463" r:id="rId3"/>
    <p:sldId id="2464" r:id="rId4"/>
    <p:sldId id="1371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425" r:id="rId18"/>
    <p:sldId id="284" r:id="rId19"/>
    <p:sldId id="285" r:id="rId20"/>
    <p:sldId id="286" r:id="rId21"/>
    <p:sldId id="2426" r:id="rId22"/>
    <p:sldId id="288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2415" r:id="rId33"/>
    <p:sldId id="2416" r:id="rId34"/>
    <p:sldId id="2417" r:id="rId35"/>
    <p:sldId id="2418" r:id="rId36"/>
    <p:sldId id="2419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4" r:id="rId45"/>
    <p:sldId id="315" r:id="rId46"/>
    <p:sldId id="316" r:id="rId47"/>
    <p:sldId id="317" r:id="rId48"/>
    <p:sldId id="318" r:id="rId49"/>
    <p:sldId id="2420" r:id="rId50"/>
    <p:sldId id="320" r:id="rId51"/>
    <p:sldId id="326" r:id="rId52"/>
    <p:sldId id="327" r:id="rId53"/>
    <p:sldId id="328" r:id="rId54"/>
    <p:sldId id="329" r:id="rId55"/>
    <p:sldId id="2421" r:id="rId56"/>
    <p:sldId id="2427" r:id="rId57"/>
    <p:sldId id="1388" r:id="rId58"/>
    <p:sldId id="389" r:id="rId59"/>
    <p:sldId id="330" r:id="rId60"/>
    <p:sldId id="390" r:id="rId61"/>
    <p:sldId id="1324" r:id="rId62"/>
    <p:sldId id="1325" r:id="rId63"/>
    <p:sldId id="1326" r:id="rId64"/>
    <p:sldId id="1327" r:id="rId65"/>
    <p:sldId id="1328" r:id="rId66"/>
    <p:sldId id="1329" r:id="rId67"/>
    <p:sldId id="1339" r:id="rId68"/>
    <p:sldId id="1340" r:id="rId69"/>
    <p:sldId id="2414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7" r:id="rId81"/>
    <p:sldId id="348" r:id="rId82"/>
    <p:sldId id="349" r:id="rId83"/>
    <p:sldId id="2428" r:id="rId84"/>
    <p:sldId id="2422" r:id="rId85"/>
    <p:sldId id="2423" r:id="rId86"/>
    <p:sldId id="2424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/>
    <p:restoredTop sz="96197"/>
  </p:normalViewPr>
  <p:slideViewPr>
    <p:cSldViewPr snapToGrid="0">
      <p:cViewPr>
        <p:scale>
          <a:sx n="63" d="100"/>
          <a:sy n="63" d="100"/>
        </p:scale>
        <p:origin x="121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8E7B-8FF6-E84E-AEBE-FB79F22A90E9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79B8-9666-C948-98B8-1AE9690B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550-E544-C4C1-5FC5-6C8CE77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0960-93DB-4758-9AA2-91E78FB7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F8DC-DA72-43DF-DECC-2134CB7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AF1C-4E65-6530-4671-9E98F7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1CD6-56C4-7121-FE51-EC50E18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C43-76A7-5239-5744-F854AFB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9D718-E267-83B1-B7C8-E8665DCC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8F8-0EF5-806D-946E-87B2DEC4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7F8C-F396-A4A5-8B89-D83C6946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5D31-1877-131B-D287-0DA35F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B4EFD-5F11-02A2-D17D-752AB34B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2DF1-ADCD-429E-881D-7C26DD67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F3-D8AA-01FA-3F65-F819E19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6C3E-DC8E-C64A-308F-17C4ACC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9E-8CAD-B1CF-7C1B-5C2D9FF0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60"/>
              <a:t> </a:t>
            </a:r>
            <a:r>
              <a:rPr lang="en-US"/>
              <a:t>25,</a:t>
            </a:r>
            <a:r>
              <a:rPr lang="en-US" spc="-53"/>
              <a:t> </a:t>
            </a:r>
            <a:r>
              <a:rPr lang="en-US" spc="-27"/>
              <a:t>2023</a:t>
            </a:r>
            <a:endParaRPr lang="en-US" spc="-27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3"/>
              <a:t>Fei-</a:t>
            </a:r>
            <a:r>
              <a:rPr lang="en-US"/>
              <a:t>Fei</a:t>
            </a:r>
            <a:r>
              <a:rPr lang="en-US" spc="-53"/>
              <a:t> </a:t>
            </a:r>
            <a:r>
              <a:rPr lang="en-US"/>
              <a:t>Li,</a:t>
            </a:r>
            <a:r>
              <a:rPr lang="en-US" spc="-73"/>
              <a:t> </a:t>
            </a:r>
            <a:r>
              <a:rPr lang="en-US" spc="-13"/>
              <a:t>Yunzhu</a:t>
            </a:r>
            <a:r>
              <a:rPr lang="en-US" spc="-33"/>
              <a:t> </a:t>
            </a:r>
            <a:r>
              <a:rPr lang="en-US"/>
              <a:t>Li,</a:t>
            </a:r>
            <a:r>
              <a:rPr lang="en-US" spc="-33"/>
              <a:t> </a:t>
            </a:r>
            <a:r>
              <a:rPr lang="en-US"/>
              <a:t>Ruohan</a:t>
            </a:r>
            <a:r>
              <a:rPr lang="en-US" spc="-33"/>
              <a:t> Gao</a:t>
            </a:r>
            <a:endParaRPr lang="en-US" spc="-33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fld id="{81D60167-4931-47E6-BA6A-407CBD079E47}" type="slidenum">
              <a:rPr lang="en-US" spc="-67" smtClean="0"/>
              <a:pPr marL="16933">
                <a:lnSpc>
                  <a:spcPts val="3080"/>
                </a:lnSpc>
              </a:pPr>
              <a:t>‹#›</a:t>
            </a:fld>
            <a:endParaRPr lang="en-US" spc="-67" dirty="0"/>
          </a:p>
        </p:txBody>
      </p:sp>
    </p:spTree>
    <p:extLst>
      <p:ext uri="{BB962C8B-B14F-4D97-AF65-F5344CB8AC3E}">
        <p14:creationId xmlns:p14="http://schemas.microsoft.com/office/powerpoint/2010/main" val="49208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3229" y="196656"/>
            <a:ext cx="9916936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16667" y="3882011"/>
            <a:ext cx="5328072" cy="369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60"/>
              <a:t> </a:t>
            </a:r>
            <a:r>
              <a:rPr lang="en-US"/>
              <a:t>25,</a:t>
            </a:r>
            <a:r>
              <a:rPr lang="en-US" spc="-53"/>
              <a:t> </a:t>
            </a:r>
            <a:r>
              <a:rPr lang="en-US" spc="-27"/>
              <a:t>2023</a:t>
            </a:r>
            <a:endParaRPr lang="en-US" spc="-2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3"/>
              <a:t>Fei-</a:t>
            </a:r>
            <a:r>
              <a:rPr lang="en-US"/>
              <a:t>Fei</a:t>
            </a:r>
            <a:r>
              <a:rPr lang="en-US" spc="-53"/>
              <a:t> </a:t>
            </a:r>
            <a:r>
              <a:rPr lang="en-US"/>
              <a:t>Li,</a:t>
            </a:r>
            <a:r>
              <a:rPr lang="en-US" spc="-73"/>
              <a:t> </a:t>
            </a:r>
            <a:r>
              <a:rPr lang="en-US" spc="-13"/>
              <a:t>Yunzhu</a:t>
            </a:r>
            <a:r>
              <a:rPr lang="en-US" spc="-33"/>
              <a:t> </a:t>
            </a:r>
            <a:r>
              <a:rPr lang="en-US"/>
              <a:t>Li,</a:t>
            </a:r>
            <a:r>
              <a:rPr lang="en-US" spc="-33"/>
              <a:t> </a:t>
            </a:r>
            <a:r>
              <a:rPr lang="en-US"/>
              <a:t>Ruohan</a:t>
            </a:r>
            <a:r>
              <a:rPr lang="en-US" spc="-33"/>
              <a:t> Gao</a:t>
            </a:r>
            <a:endParaRPr lang="en-US" spc="-33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fld id="{81D60167-4931-47E6-BA6A-407CBD079E47}" type="slidenum">
              <a:rPr lang="en-US" spc="-67" smtClean="0"/>
              <a:pPr marL="16933">
                <a:lnSpc>
                  <a:spcPts val="3080"/>
                </a:lnSpc>
              </a:pPr>
              <a:t>‹#›</a:t>
            </a:fld>
            <a:endParaRPr lang="en-US" spc="-67" dirty="0"/>
          </a:p>
        </p:txBody>
      </p:sp>
    </p:spTree>
    <p:extLst>
      <p:ext uri="{BB962C8B-B14F-4D97-AF65-F5344CB8AC3E}">
        <p14:creationId xmlns:p14="http://schemas.microsoft.com/office/powerpoint/2010/main" val="62835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1127-9E15-A445-AD8D-C387316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11650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2E2B-F9BF-62F4-7059-E250882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29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7677-D3CE-55C2-2C83-26E0E98D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F0FE-6A21-41A1-99DD-07CF5EE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DE35-0251-72C1-B5A9-52CF049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184-1113-E3CB-6698-AE6B64A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CE6A-B41E-1E3F-8247-E454D32D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E0A8-EE8C-5BB0-5609-DA487864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26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42A6-A709-A5D1-160E-F932FF3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267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955-04DC-82E8-AAAE-EED31E4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267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AAF-6391-7040-2263-BF68C96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17F-2220-509E-7312-10D5DC459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3871B-734E-1442-D40E-65227696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864-78BB-A1C6-E916-CF91AB50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4D58-6C3A-2F4B-C6B7-E5BAF25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8FBE-FB37-20F4-DA80-1FB5F05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08AF-F2BA-3E3D-6B58-FEE82481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97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B0BA-CE4D-4FDE-9F9E-171E0DF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97405-D98E-D99F-6DE2-315D6F14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CA83A-5ACB-F097-BB93-1E47D5FA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AFDD-D093-24FB-61D7-F4FE2690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8139-FFDB-469D-90BA-E4498476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spc="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86573-A6B0-1127-6838-2D25A9F7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504-5C68-A03D-7E11-BC775F16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668-3D8C-2EE9-4AE9-5440770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B263-9F32-7328-F41B-39B4379B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3EF2-8FA0-4DDD-FD31-71860E55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27B7-A705-6709-3F35-77286BD2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2A62D-9C23-A8CE-57F1-CB2072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73FBA-0C0A-D13F-927A-A349671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BE2E4-F4A2-F6AE-1C91-803AD09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E85A-9674-535B-0C2E-8B41B7E6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F-03D7-E335-16CB-4F04EF9D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7758-B4C5-5EB0-8C65-266E3BD2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5628-FCF9-0648-6E6E-F5826FD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0B0-F0F1-150B-7C74-478CD1C7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D0F4-37B4-1EA2-DEE6-BF7BE96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D80-5E74-286D-A88A-B5001C2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A3AF-CA86-8237-DBD8-C630A8B2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5A9B-1015-6176-54B5-A587E13A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3F17-BA6A-5168-3B4B-3A442DE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C6-A770-589A-284B-886004C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610A3-AD90-569D-B9E6-7033E619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3A4E1-0773-ADC5-080E-4F39004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F95F-8165-7ED2-8E01-2D73B745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3341"/>
            <a:ext cx="10515600" cy="5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F3B3-0700-07AD-2545-BEBAEC38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2/1/24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4B2-9AED-B741-9160-02E502A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CF50-2EC9-079F-9B5F-274765093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jpg"/><Relationship Id="rId4" Type="http://schemas.openxmlformats.org/officeDocument/2006/relationships/image" Target="../media/image15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8.jpg"/><Relationship Id="rId5" Type="http://schemas.openxmlformats.org/officeDocument/2006/relationships/image" Target="../media/image20.jpg"/><Relationship Id="rId10" Type="http://schemas.openxmlformats.org/officeDocument/2006/relationships/image" Target="../media/image27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9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4.jpg"/><Relationship Id="rId4" Type="http://schemas.openxmlformats.org/officeDocument/2006/relationships/image" Target="../media/image19.png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9.png"/><Relationship Id="rId7" Type="http://schemas.openxmlformats.org/officeDocument/2006/relationships/image" Target="../media/image3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png"/><Relationship Id="rId7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88.png"/><Relationship Id="rId12" Type="http://schemas.openxmlformats.org/officeDocument/2006/relationships/image" Target="../media/image98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11" Type="http://schemas.openxmlformats.org/officeDocument/2006/relationships/image" Target="../media/image97.png"/><Relationship Id="rId5" Type="http://schemas.openxmlformats.org/officeDocument/2006/relationships/image" Target="../media/image83.png"/><Relationship Id="rId10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03.png"/><Relationship Id="rId1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83.png"/><Relationship Id="rId9" Type="http://schemas.openxmlformats.org/officeDocument/2006/relationships/image" Target="../media/image11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83.png"/><Relationship Id="rId9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training-dyn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malfet/" TargetMode="External"/><Relationship Id="rId3" Type="http://schemas.openxmlformats.org/officeDocument/2006/relationships/image" Target="../media/image130.png"/><Relationship Id="rId7" Type="http://schemas.openxmlformats.org/officeDocument/2006/relationships/hyperlink" Target="https://www.flickr.com/photos/malfet/1428198050" TargetMode="Externa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jpg"/><Relationship Id="rId9" Type="http://schemas.openxmlformats.org/officeDocument/2006/relationships/hyperlink" Target="https://creativecommons.org/licenses/by/2.0/" TargetMode="Externa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g"/><Relationship Id="rId5" Type="http://schemas.openxmlformats.org/officeDocument/2006/relationships/image" Target="../media/image131.jpg"/><Relationship Id="rId4" Type="http://schemas.openxmlformats.org/officeDocument/2006/relationships/image" Target="../media/image13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18" Type="http://schemas.openxmlformats.org/officeDocument/2006/relationships/image" Target="../media/image143.png"/><Relationship Id="rId26" Type="http://schemas.openxmlformats.org/officeDocument/2006/relationships/image" Target="../media/image147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34" Type="http://schemas.openxmlformats.org/officeDocument/2006/relationships/image" Target="../media/image154.png"/><Relationship Id="rId7" Type="http://schemas.openxmlformats.org/officeDocument/2006/relationships/image" Target="../media/image141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46.png"/><Relationship Id="rId33" Type="http://schemas.openxmlformats.org/officeDocument/2006/relationships/image" Target="../media/image153.png"/><Relationship Id="rId2" Type="http://schemas.openxmlformats.org/officeDocument/2006/relationships/image" Target="../media/image140.png"/><Relationship Id="rId16" Type="http://schemas.openxmlformats.org/officeDocument/2006/relationships/image" Target="../media/image92.png"/><Relationship Id="rId20" Type="http://schemas.openxmlformats.org/officeDocument/2006/relationships/image" Target="../media/image144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45.png"/><Relationship Id="rId32" Type="http://schemas.openxmlformats.org/officeDocument/2006/relationships/image" Target="../media/image152.png"/><Relationship Id="rId5" Type="http://schemas.openxmlformats.org/officeDocument/2006/relationships/image" Target="../media/image81.png"/><Relationship Id="rId15" Type="http://schemas.openxmlformats.org/officeDocument/2006/relationships/image" Target="../media/image103.png"/><Relationship Id="rId23" Type="http://schemas.openxmlformats.org/officeDocument/2006/relationships/image" Target="../media/image98.png"/><Relationship Id="rId28" Type="http://schemas.openxmlformats.org/officeDocument/2006/relationships/image" Target="../media/image149.png"/><Relationship Id="rId36" Type="http://schemas.openxmlformats.org/officeDocument/2006/relationships/image" Target="../media/image155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5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102.png"/><Relationship Id="rId22" Type="http://schemas.openxmlformats.org/officeDocument/2006/relationships/image" Target="../media/image78.png"/><Relationship Id="rId27" Type="http://schemas.openxmlformats.org/officeDocument/2006/relationships/image" Target="../media/image148.png"/><Relationship Id="rId30" Type="http://schemas.openxmlformats.org/officeDocument/2006/relationships/image" Target="../media/image150.png"/><Relationship Id="rId35" Type="http://schemas.openxmlformats.org/officeDocument/2006/relationships/image" Target="../media/image83.png"/><Relationship Id="rId8" Type="http://schemas.openxmlformats.org/officeDocument/2006/relationships/image" Target="../media/image84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01EDA5-7436-4F2F-B35F-B242CACC3BC2}"/>
              </a:ext>
            </a:extLst>
          </p:cNvPr>
          <p:cNvGrpSpPr/>
          <p:nvPr/>
        </p:nvGrpSpPr>
        <p:grpSpPr>
          <a:xfrm>
            <a:off x="3523488" y="0"/>
            <a:ext cx="8668513" cy="6858000"/>
            <a:chOff x="3523488" y="0"/>
            <a:chExt cx="8668513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8EA485-F7E3-771F-D2AA-7017D5F4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7" r="23298" b="1394"/>
            <a:stretch/>
          </p:blipFill>
          <p:spPr>
            <a:xfrm>
              <a:off x="3523488" y="10"/>
              <a:ext cx="8668512" cy="685799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83"/>
                    <a:lumOff val="54917"/>
                  </a:schemeClr>
                </a:gs>
              </a:gsLst>
              <a:lin ang="10800000" scaled="1"/>
            </a:gra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FA9A4-FA8B-799A-0480-FAA0B384B866}"/>
                </a:ext>
              </a:extLst>
            </p:cNvPr>
            <p:cNvSpPr/>
            <p:nvPr/>
          </p:nvSpPr>
          <p:spPr>
            <a:xfrm>
              <a:off x="3523488" y="0"/>
              <a:ext cx="8668513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134F6-7F25-885D-06A7-B9426E01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CS 7150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45E0-C019-97D5-23A8-3C1D8C3A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Deep </a:t>
            </a:r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2793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5883" y="508150"/>
            <a:ext cx="2709333" cy="2709333"/>
            <a:chOff x="1916912" y="381112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9" y="2021999"/>
                  </a:move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9"/>
                  </a:move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6622" y="1514884"/>
            <a:ext cx="967740" cy="67356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19281" marR="6773" indent="-203195">
              <a:lnSpc>
                <a:spcPct val="100000"/>
              </a:lnSpc>
              <a:spcBef>
                <a:spcPts val="133"/>
              </a:spcBef>
            </a:pPr>
            <a:r>
              <a:rPr sz="2133" spc="-13" dirty="0"/>
              <a:t>sigmoid </a:t>
            </a:r>
            <a:r>
              <a:rPr sz="2133" spc="-27" dirty="0"/>
              <a:t>gate</a:t>
            </a:r>
            <a:endParaRPr sz="2133"/>
          </a:p>
        </p:txBody>
      </p:sp>
      <p:grpSp>
        <p:nvGrpSpPr>
          <p:cNvPr id="6" name="object 6"/>
          <p:cNvGrpSpPr/>
          <p:nvPr/>
        </p:nvGrpSpPr>
        <p:grpSpPr>
          <a:xfrm>
            <a:off x="388659" y="1351767"/>
            <a:ext cx="7305040" cy="1738207"/>
            <a:chOff x="291494" y="1013825"/>
            <a:chExt cx="5478780" cy="1303655"/>
          </a:xfrm>
        </p:grpSpPr>
        <p:sp>
          <p:nvSpPr>
            <p:cNvPr id="7" name="object 7"/>
            <p:cNvSpPr/>
            <p:nvPr/>
          </p:nvSpPr>
          <p:spPr>
            <a:xfrm>
              <a:off x="364374" y="1396875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849" y="1355884"/>
              <a:ext cx="105500" cy="81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3674" y="1396875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8250" y="1355884"/>
              <a:ext cx="105500" cy="819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224" y="1023350"/>
              <a:ext cx="1666903" cy="2822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88462" y="1018587"/>
              <a:ext cx="1677035" cy="292100"/>
            </a:xfrm>
            <a:custGeom>
              <a:avLst/>
              <a:gdLst/>
              <a:ahLst/>
              <a:cxnLst/>
              <a:rect l="l" t="t" r="r" b="b"/>
              <a:pathLst>
                <a:path w="1677035" h="292100">
                  <a:moveTo>
                    <a:pt x="0" y="0"/>
                  </a:moveTo>
                  <a:lnTo>
                    <a:pt x="1676428" y="0"/>
                  </a:lnTo>
                  <a:lnTo>
                    <a:pt x="1676428" y="291824"/>
                  </a:lnTo>
                  <a:lnTo>
                    <a:pt x="0" y="291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1594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619" y="1501536"/>
              <a:ext cx="105500" cy="819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469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494" y="1501536"/>
              <a:ext cx="105500" cy="819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263" y="1642029"/>
              <a:ext cx="381224" cy="6267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22500" y="1637266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9"/>
                  </a:lnTo>
                  <a:lnTo>
                    <a:pt x="0" y="675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027" y="1179150"/>
              <a:ext cx="381199" cy="574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37264" y="1174387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4"/>
                  </a:lnTo>
                  <a:lnTo>
                    <a:pt x="0" y="5842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63" y="1688170"/>
              <a:ext cx="1406122" cy="5412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5100" y="1683407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7" y="0"/>
                  </a:lnTo>
                  <a:lnTo>
                    <a:pt x="1415647" y="584249"/>
                  </a:lnTo>
                  <a:lnTo>
                    <a:pt x="0" y="584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54567" y="1239178"/>
            <a:ext cx="23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67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53434" y="568685"/>
            <a:ext cx="4045373" cy="2588260"/>
            <a:chOff x="5965075" y="426513"/>
            <a:chExt cx="3034030" cy="19411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5318" y="436038"/>
              <a:ext cx="2863656" cy="18839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69837" y="431275"/>
              <a:ext cx="3024505" cy="1931670"/>
            </a:xfrm>
            <a:custGeom>
              <a:avLst/>
              <a:gdLst/>
              <a:ahLst/>
              <a:cxnLst/>
              <a:rect l="l" t="t" r="r" b="b"/>
              <a:pathLst>
                <a:path w="3024504" h="1931670">
                  <a:moveTo>
                    <a:pt x="0" y="0"/>
                  </a:moveTo>
                  <a:lnTo>
                    <a:pt x="3023899" y="0"/>
                  </a:lnTo>
                  <a:lnTo>
                    <a:pt x="3023899" y="1931199"/>
                  </a:lnTo>
                  <a:lnTo>
                    <a:pt x="0" y="1931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0368" y="3945144"/>
            <a:ext cx="3317627" cy="50485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10</a:t>
            </a:fld>
            <a:endParaRPr spc="-33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588772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120" dirty="0"/>
              <a:t> </a:t>
            </a:r>
            <a:r>
              <a:rPr spc="-13" dirty="0"/>
              <a:t>Mixup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099" y="933365"/>
            <a:ext cx="7981527" cy="37254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latin typeface="Arial"/>
                <a:cs typeface="Arial"/>
              </a:rPr>
              <a:t>Training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15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Train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random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blends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images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b="1" spc="-13" dirty="0">
                <a:latin typeface="Arial"/>
                <a:cs typeface="Arial"/>
              </a:rPr>
              <a:t>Testing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1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1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original</a:t>
            </a:r>
            <a:r>
              <a:rPr sz="3200" spc="-13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images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152"/>
              </a:spcBef>
            </a:pPr>
            <a:r>
              <a:rPr sz="3200" b="1" spc="-13" dirty="0">
                <a:latin typeface="Arial"/>
                <a:cs typeface="Arial"/>
              </a:rPr>
              <a:t>Examples</a:t>
            </a:r>
            <a:r>
              <a:rPr sz="3200" spc="-13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7"/>
              </a:spcBef>
            </a:pPr>
            <a:r>
              <a:rPr sz="2533" spc="-13" dirty="0">
                <a:latin typeface="Arial"/>
                <a:cs typeface="Arial"/>
              </a:rPr>
              <a:t>Dropout</a:t>
            </a:r>
            <a:endParaRPr sz="2533">
              <a:latin typeface="Arial"/>
              <a:cs typeface="Arial"/>
            </a:endParaRPr>
          </a:p>
          <a:p>
            <a:pPr marL="92284" marR="4606598"/>
            <a:r>
              <a:rPr sz="2533" dirty="0">
                <a:latin typeface="Arial"/>
                <a:cs typeface="Arial"/>
              </a:rPr>
              <a:t>Batch</a:t>
            </a:r>
            <a:r>
              <a:rPr sz="2533" spc="-10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Normalization </a:t>
            </a:r>
            <a:r>
              <a:rPr sz="2533" spc="-27" dirty="0">
                <a:latin typeface="Arial"/>
                <a:cs typeface="Arial"/>
              </a:rPr>
              <a:t>Data</a:t>
            </a:r>
            <a:r>
              <a:rPr sz="2533" spc="-12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Augmentation DropConnect Fractional</a:t>
            </a:r>
            <a:r>
              <a:rPr sz="2533" spc="-5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Max</a:t>
            </a:r>
            <a:r>
              <a:rPr sz="2533" spc="-47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Pooling</a:t>
            </a:r>
            <a:endParaRPr sz="25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68" y="4603878"/>
            <a:ext cx="4698153" cy="147371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13355" marR="1257269">
              <a:spcBef>
                <a:spcPts val="133"/>
              </a:spcBef>
            </a:pPr>
            <a:r>
              <a:rPr sz="2533" dirty="0">
                <a:latin typeface="Arial"/>
                <a:cs typeface="Arial"/>
              </a:rPr>
              <a:t>Stochastic</a:t>
            </a:r>
            <a:r>
              <a:rPr sz="2533" spc="-127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Depth </a:t>
            </a:r>
            <a:r>
              <a:rPr sz="2533" dirty="0">
                <a:latin typeface="Arial"/>
                <a:cs typeface="Arial"/>
              </a:rPr>
              <a:t>Cutout</a:t>
            </a:r>
            <a:r>
              <a:rPr sz="2533" spc="-80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/</a:t>
            </a:r>
            <a:r>
              <a:rPr sz="2533" spc="-7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Random</a:t>
            </a:r>
            <a:r>
              <a:rPr sz="2533" spc="-73" dirty="0">
                <a:latin typeface="Arial"/>
                <a:cs typeface="Arial"/>
              </a:rPr>
              <a:t> </a:t>
            </a:r>
            <a:r>
              <a:rPr sz="2533" spc="-27" dirty="0">
                <a:latin typeface="Arial"/>
                <a:cs typeface="Arial"/>
              </a:rPr>
              <a:t>Crop </a:t>
            </a:r>
            <a:r>
              <a:rPr sz="2533" spc="-13" dirty="0">
                <a:latin typeface="Arial"/>
                <a:cs typeface="Arial"/>
              </a:rPr>
              <a:t>Mixup</a:t>
            </a:r>
            <a:endParaRPr sz="2533">
              <a:latin typeface="Arial"/>
              <a:cs typeface="Arial"/>
            </a:endParaRPr>
          </a:p>
          <a:p>
            <a:pPr marL="16933">
              <a:spcBef>
                <a:spcPts val="753"/>
              </a:spcBef>
            </a:pPr>
            <a:r>
              <a:rPr sz="1200" dirty="0">
                <a:latin typeface="Arial"/>
                <a:cs typeface="Arial"/>
              </a:rPr>
              <a:t>Zhang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al,</a:t>
            </a:r>
            <a:r>
              <a:rPr sz="1200" spc="-1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</a:t>
            </a:r>
            <a:r>
              <a:rPr sz="1200" i="1" dirty="0">
                <a:latin typeface="Arial"/>
                <a:cs typeface="Arial"/>
              </a:rPr>
              <a:t>mixup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Beyond</a:t>
            </a:r>
            <a:r>
              <a:rPr sz="1200" spc="-1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Empirical</a:t>
            </a:r>
            <a:r>
              <a:rPr sz="1200" spc="-1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3" dirty="0">
                <a:latin typeface="Arial"/>
                <a:cs typeface="Arial"/>
              </a:rPr>
              <a:t>Minimization”, </a:t>
            </a:r>
            <a:r>
              <a:rPr sz="1200" dirty="0">
                <a:latin typeface="Arial"/>
                <a:cs typeface="Arial"/>
              </a:rPr>
              <a:t>ICLR</a:t>
            </a:r>
            <a:r>
              <a:rPr sz="1200" spc="-13" dirty="0">
                <a:latin typeface="Arial"/>
                <a:cs typeface="Arial"/>
              </a:rPr>
              <a:t> </a:t>
            </a:r>
            <a:r>
              <a:rPr sz="1200" spc="-27" dirty="0"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9867" y="2101300"/>
            <a:ext cx="1793099" cy="1681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9867" y="3890533"/>
            <a:ext cx="1793101" cy="16812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6018" y="2101300"/>
            <a:ext cx="2540381" cy="23819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81551" y="4593064"/>
            <a:ext cx="3211407" cy="10017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133" dirty="0">
                <a:latin typeface="Arial"/>
                <a:cs typeface="Arial"/>
              </a:rPr>
              <a:t>Randomly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blend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the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spc="-13" dirty="0">
                <a:latin typeface="Arial"/>
                <a:cs typeface="Arial"/>
              </a:rPr>
              <a:t>pixels </a:t>
            </a:r>
            <a:r>
              <a:rPr sz="2133" dirty="0">
                <a:latin typeface="Arial"/>
                <a:cs typeface="Arial"/>
              </a:rPr>
              <a:t>of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pairs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of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training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spc="-13" dirty="0">
                <a:latin typeface="Arial"/>
                <a:cs typeface="Arial"/>
              </a:rPr>
              <a:t>images,</a:t>
            </a:r>
            <a:endParaRPr sz="2133">
              <a:latin typeface="Arial"/>
              <a:cs typeface="Arial"/>
            </a:endParaRPr>
          </a:p>
          <a:p>
            <a:pPr marL="16933"/>
            <a:r>
              <a:rPr sz="2133" dirty="0">
                <a:latin typeface="Arial"/>
                <a:cs typeface="Arial"/>
              </a:rPr>
              <a:t>e.g.</a:t>
            </a:r>
            <a:r>
              <a:rPr sz="2133" spc="-4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40%</a:t>
            </a:r>
            <a:r>
              <a:rPr sz="2133" spc="-40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cat,</a:t>
            </a:r>
            <a:r>
              <a:rPr sz="2133" spc="-40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60%</a:t>
            </a:r>
            <a:r>
              <a:rPr sz="2133" spc="-40" dirty="0">
                <a:latin typeface="Arial"/>
                <a:cs typeface="Arial"/>
              </a:rPr>
              <a:t> </a:t>
            </a:r>
            <a:r>
              <a:rPr sz="2133" spc="-33" dirty="0">
                <a:latin typeface="Arial"/>
                <a:cs typeface="Arial"/>
              </a:rPr>
              <a:t>dog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967782" y="2402639"/>
            <a:ext cx="1314873" cy="1683173"/>
            <a:chOff x="6725836" y="1801979"/>
            <a:chExt cx="986155" cy="1262380"/>
          </a:xfrm>
        </p:grpSpPr>
        <p:sp>
          <p:nvSpPr>
            <p:cNvPr id="10" name="object 10"/>
            <p:cNvSpPr/>
            <p:nvPr/>
          </p:nvSpPr>
          <p:spPr>
            <a:xfrm>
              <a:off x="6730599" y="1806741"/>
              <a:ext cx="976630" cy="1252855"/>
            </a:xfrm>
            <a:custGeom>
              <a:avLst/>
              <a:gdLst/>
              <a:ahLst/>
              <a:cxnLst/>
              <a:rect l="l" t="t" r="r" b="b"/>
              <a:pathLst>
                <a:path w="976629" h="1252855">
                  <a:moveTo>
                    <a:pt x="299" y="1252499"/>
                  </a:moveTo>
                  <a:lnTo>
                    <a:pt x="0" y="0"/>
                  </a:lnTo>
                  <a:lnTo>
                    <a:pt x="976258" y="243816"/>
                  </a:lnTo>
                  <a:lnTo>
                    <a:pt x="976441" y="1008216"/>
                  </a:lnTo>
                  <a:lnTo>
                    <a:pt x="299" y="12524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730599" y="1806741"/>
              <a:ext cx="976630" cy="1252855"/>
            </a:xfrm>
            <a:custGeom>
              <a:avLst/>
              <a:gdLst/>
              <a:ahLst/>
              <a:cxnLst/>
              <a:rect l="l" t="t" r="r" b="b"/>
              <a:pathLst>
                <a:path w="976629" h="1252855">
                  <a:moveTo>
                    <a:pt x="0" y="0"/>
                  </a:moveTo>
                  <a:lnTo>
                    <a:pt x="976258" y="243816"/>
                  </a:lnTo>
                  <a:lnTo>
                    <a:pt x="976441" y="1008216"/>
                  </a:lnTo>
                  <a:lnTo>
                    <a:pt x="299" y="1252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13806" y="3065253"/>
            <a:ext cx="767927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spc="-33" dirty="0">
                <a:latin typeface="Arial"/>
                <a:cs typeface="Arial"/>
              </a:rPr>
              <a:t>CNN</a:t>
            </a:r>
            <a:endParaRPr sz="266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96158" y="2773763"/>
            <a:ext cx="1507913" cy="10017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133" spc="-40" dirty="0">
                <a:latin typeface="Arial"/>
                <a:cs typeface="Arial"/>
              </a:rPr>
              <a:t>Target</a:t>
            </a:r>
            <a:r>
              <a:rPr sz="2133" spc="-87" dirty="0">
                <a:latin typeface="Arial"/>
                <a:cs typeface="Arial"/>
              </a:rPr>
              <a:t> </a:t>
            </a:r>
            <a:r>
              <a:rPr sz="2133" spc="-13" dirty="0">
                <a:latin typeface="Arial"/>
                <a:cs typeface="Arial"/>
              </a:rPr>
              <a:t>label: </a:t>
            </a:r>
            <a:r>
              <a:rPr sz="2133" dirty="0">
                <a:latin typeface="Arial"/>
                <a:cs typeface="Arial"/>
              </a:rPr>
              <a:t>cat:</a:t>
            </a:r>
            <a:r>
              <a:rPr sz="2133" spc="-67" dirty="0">
                <a:latin typeface="Arial"/>
                <a:cs typeface="Arial"/>
              </a:rPr>
              <a:t> </a:t>
            </a:r>
            <a:r>
              <a:rPr sz="2133" spc="-33" dirty="0">
                <a:latin typeface="Arial"/>
                <a:cs typeface="Arial"/>
              </a:rPr>
              <a:t>0.4</a:t>
            </a:r>
            <a:endParaRPr sz="2133">
              <a:latin typeface="Arial"/>
              <a:cs typeface="Arial"/>
            </a:endParaRPr>
          </a:p>
          <a:p>
            <a:pPr marL="16933"/>
            <a:r>
              <a:rPr sz="2133" dirty="0">
                <a:latin typeface="Arial"/>
                <a:cs typeface="Arial"/>
              </a:rPr>
              <a:t>dog: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spc="-33" dirty="0">
                <a:latin typeface="Arial"/>
                <a:cs typeface="Arial"/>
              </a:rPr>
              <a:t>0.6</a:t>
            </a:r>
            <a:endParaRPr sz="2133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1496" y="70948"/>
            <a:ext cx="2800603" cy="17866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100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7281333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</a:t>
            </a:r>
            <a:r>
              <a:rPr spc="-47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dirty="0"/>
              <a:t>In</a:t>
            </a:r>
            <a:r>
              <a:rPr spc="-47" dirty="0"/>
              <a:t> </a:t>
            </a:r>
            <a:r>
              <a:rPr spc="-13" dirty="0"/>
              <a:t>practice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101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218099" y="933364"/>
            <a:ext cx="641604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27" dirty="0">
                <a:latin typeface="Arial"/>
                <a:cs typeface="Arial"/>
              </a:rPr>
              <a:t>Training</a:t>
            </a:r>
            <a:r>
              <a:rPr sz="3200" spc="-27" dirty="0">
                <a:latin typeface="Arial"/>
                <a:cs typeface="Arial"/>
              </a:rPr>
              <a:t>: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Add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random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noise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b="1" spc="-13" dirty="0">
                <a:latin typeface="Arial"/>
                <a:cs typeface="Arial"/>
              </a:rPr>
              <a:t>Testing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Marginalize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over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noise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133" y="2182412"/>
            <a:ext cx="3305387" cy="36278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latin typeface="Arial"/>
                <a:cs typeface="Arial"/>
              </a:rPr>
              <a:t>Examples</a:t>
            </a:r>
            <a:r>
              <a:rPr sz="3200" spc="-13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6933">
              <a:spcBef>
                <a:spcPts val="27"/>
              </a:spcBef>
            </a:pPr>
            <a:r>
              <a:rPr sz="2533" spc="-13" dirty="0">
                <a:latin typeface="Arial"/>
                <a:cs typeface="Arial"/>
              </a:rPr>
              <a:t>Dropout</a:t>
            </a:r>
            <a:endParaRPr sz="2533">
              <a:latin typeface="Arial"/>
              <a:cs typeface="Arial"/>
            </a:endParaRPr>
          </a:p>
          <a:p>
            <a:pPr marL="16933" marR="6773"/>
            <a:r>
              <a:rPr sz="2533" dirty="0">
                <a:latin typeface="Arial"/>
                <a:cs typeface="Arial"/>
              </a:rPr>
              <a:t>Batch</a:t>
            </a:r>
            <a:r>
              <a:rPr sz="2533" spc="-10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Normalization </a:t>
            </a:r>
            <a:r>
              <a:rPr sz="2533" spc="-27" dirty="0">
                <a:latin typeface="Arial"/>
                <a:cs typeface="Arial"/>
              </a:rPr>
              <a:t>Data</a:t>
            </a:r>
            <a:r>
              <a:rPr sz="2533" spc="-12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Augmentation </a:t>
            </a:r>
            <a:r>
              <a:rPr sz="2533" spc="-13" dirty="0">
                <a:solidFill>
                  <a:srgbClr val="999999"/>
                </a:solidFill>
                <a:latin typeface="Arial"/>
                <a:cs typeface="Arial"/>
              </a:rPr>
              <a:t>DropConnect Fractional</a:t>
            </a:r>
            <a:r>
              <a:rPr sz="2533" spc="-53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2533" dirty="0">
                <a:solidFill>
                  <a:srgbClr val="999999"/>
                </a:solidFill>
                <a:latin typeface="Arial"/>
                <a:cs typeface="Arial"/>
              </a:rPr>
              <a:t>Max</a:t>
            </a:r>
            <a:r>
              <a:rPr sz="2533" spc="-47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2533" spc="-13" dirty="0">
                <a:solidFill>
                  <a:srgbClr val="999999"/>
                </a:solidFill>
                <a:latin typeface="Arial"/>
                <a:cs typeface="Arial"/>
              </a:rPr>
              <a:t>Pooling </a:t>
            </a:r>
            <a:r>
              <a:rPr sz="2533" dirty="0">
                <a:solidFill>
                  <a:srgbClr val="999999"/>
                </a:solidFill>
                <a:latin typeface="Arial"/>
                <a:cs typeface="Arial"/>
              </a:rPr>
              <a:t>Stochastic</a:t>
            </a:r>
            <a:r>
              <a:rPr sz="2533" spc="-127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2533" spc="-13" dirty="0">
                <a:solidFill>
                  <a:srgbClr val="999999"/>
                </a:solidFill>
                <a:latin typeface="Arial"/>
                <a:cs typeface="Arial"/>
              </a:rPr>
              <a:t>Depth </a:t>
            </a:r>
            <a:r>
              <a:rPr sz="2533" dirty="0">
                <a:latin typeface="Arial"/>
                <a:cs typeface="Arial"/>
              </a:rPr>
              <a:t>Cutout</a:t>
            </a:r>
            <a:r>
              <a:rPr sz="2533" spc="-80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/</a:t>
            </a:r>
            <a:r>
              <a:rPr sz="2533" spc="-7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Random</a:t>
            </a:r>
            <a:r>
              <a:rPr sz="2533" spc="-73" dirty="0">
                <a:latin typeface="Arial"/>
                <a:cs typeface="Arial"/>
              </a:rPr>
              <a:t> </a:t>
            </a:r>
            <a:r>
              <a:rPr sz="2533" spc="-27" dirty="0">
                <a:latin typeface="Arial"/>
                <a:cs typeface="Arial"/>
              </a:rPr>
              <a:t>Crop </a:t>
            </a:r>
            <a:r>
              <a:rPr sz="2533" spc="-13" dirty="0">
                <a:latin typeface="Arial"/>
                <a:cs typeface="Arial"/>
              </a:rPr>
              <a:t>Mixup</a:t>
            </a:r>
            <a:endParaRPr sz="253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9982" y="2512197"/>
            <a:ext cx="4936913" cy="274560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28403" marR="762828" indent="-412316">
              <a:spcBef>
                <a:spcPts val="133"/>
              </a:spcBef>
              <a:buChar char="-"/>
              <a:tabLst>
                <a:tab pos="428403" algn="l"/>
              </a:tabLst>
            </a:pPr>
            <a:r>
              <a:rPr sz="2533" dirty="0">
                <a:latin typeface="Arial"/>
                <a:cs typeface="Arial"/>
              </a:rPr>
              <a:t>Consider</a:t>
            </a:r>
            <a:r>
              <a:rPr sz="2533" spc="-9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dropout</a:t>
            </a:r>
            <a:r>
              <a:rPr sz="2533" spc="-9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for</a:t>
            </a:r>
            <a:r>
              <a:rPr sz="2533" spc="-93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large </a:t>
            </a:r>
            <a:r>
              <a:rPr sz="2533" spc="-27" dirty="0">
                <a:latin typeface="Arial"/>
                <a:cs typeface="Arial"/>
              </a:rPr>
              <a:t>fully-</a:t>
            </a:r>
            <a:r>
              <a:rPr sz="2533" spc="-13" dirty="0">
                <a:latin typeface="Arial"/>
                <a:cs typeface="Arial"/>
              </a:rPr>
              <a:t>connected</a:t>
            </a:r>
            <a:r>
              <a:rPr sz="2533" spc="7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layers</a:t>
            </a:r>
            <a:endParaRPr sz="2533">
              <a:latin typeface="Arial"/>
              <a:cs typeface="Arial"/>
            </a:endParaRPr>
          </a:p>
          <a:p>
            <a:pPr marL="428403" marR="172714" indent="-412316">
              <a:buChar char="-"/>
              <a:tabLst>
                <a:tab pos="428403" algn="l"/>
              </a:tabLst>
            </a:pPr>
            <a:r>
              <a:rPr sz="2533" dirty="0">
                <a:latin typeface="Arial"/>
                <a:cs typeface="Arial"/>
              </a:rPr>
              <a:t>Batch</a:t>
            </a:r>
            <a:r>
              <a:rPr sz="2533" spc="-8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normalization</a:t>
            </a:r>
            <a:r>
              <a:rPr sz="2533" spc="-7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and</a:t>
            </a:r>
            <a:r>
              <a:rPr sz="2533" spc="-73" dirty="0">
                <a:latin typeface="Arial"/>
                <a:cs typeface="Arial"/>
              </a:rPr>
              <a:t> </a:t>
            </a:r>
            <a:r>
              <a:rPr sz="2533" spc="-27" dirty="0">
                <a:latin typeface="Arial"/>
                <a:cs typeface="Arial"/>
              </a:rPr>
              <a:t>data </a:t>
            </a:r>
            <a:r>
              <a:rPr sz="2533" spc="-13" dirty="0">
                <a:latin typeface="Arial"/>
                <a:cs typeface="Arial"/>
              </a:rPr>
              <a:t>augmentation</a:t>
            </a:r>
            <a:r>
              <a:rPr sz="2533" spc="-107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almost</a:t>
            </a:r>
            <a:r>
              <a:rPr sz="2533" spc="-9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always</a:t>
            </a:r>
            <a:r>
              <a:rPr sz="2533" spc="-87" dirty="0">
                <a:latin typeface="Arial"/>
                <a:cs typeface="Arial"/>
              </a:rPr>
              <a:t> </a:t>
            </a:r>
            <a:r>
              <a:rPr sz="2533" spc="-67" dirty="0">
                <a:latin typeface="Arial"/>
                <a:cs typeface="Arial"/>
              </a:rPr>
              <a:t>a </a:t>
            </a:r>
            <a:r>
              <a:rPr sz="2533" dirty="0">
                <a:latin typeface="Arial"/>
                <a:cs typeface="Arial"/>
              </a:rPr>
              <a:t>good</a:t>
            </a:r>
            <a:r>
              <a:rPr sz="2533" spc="-87" dirty="0">
                <a:latin typeface="Arial"/>
                <a:cs typeface="Arial"/>
              </a:rPr>
              <a:t> </a:t>
            </a:r>
            <a:r>
              <a:rPr sz="2533" spc="-27" dirty="0">
                <a:latin typeface="Arial"/>
                <a:cs typeface="Arial"/>
              </a:rPr>
              <a:t>idea</a:t>
            </a:r>
            <a:endParaRPr sz="2533">
              <a:latin typeface="Arial"/>
              <a:cs typeface="Arial"/>
            </a:endParaRPr>
          </a:p>
          <a:p>
            <a:pPr marL="428403" marR="6773" indent="-412316">
              <a:buChar char="-"/>
              <a:tabLst>
                <a:tab pos="428403" algn="l"/>
              </a:tabLst>
            </a:pPr>
            <a:r>
              <a:rPr sz="2533" dirty="0">
                <a:latin typeface="Arial"/>
                <a:cs typeface="Arial"/>
              </a:rPr>
              <a:t>Try</a:t>
            </a:r>
            <a:r>
              <a:rPr sz="2533" spc="-107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cutout</a:t>
            </a:r>
            <a:r>
              <a:rPr sz="2533" spc="-107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and</a:t>
            </a:r>
            <a:r>
              <a:rPr sz="2533" spc="-100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mixup</a:t>
            </a:r>
            <a:r>
              <a:rPr sz="2533" spc="-107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especially </a:t>
            </a:r>
            <a:r>
              <a:rPr sz="2533" dirty="0">
                <a:latin typeface="Arial"/>
                <a:cs typeface="Arial"/>
              </a:rPr>
              <a:t>for</a:t>
            </a:r>
            <a:r>
              <a:rPr sz="2533" spc="-60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small</a:t>
            </a:r>
            <a:r>
              <a:rPr sz="2533" spc="-6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classification</a:t>
            </a:r>
            <a:r>
              <a:rPr sz="2533" spc="-6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datasets</a:t>
            </a:r>
            <a:endParaRPr sz="25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5883" y="508150"/>
            <a:ext cx="2709333" cy="2709333"/>
            <a:chOff x="1916912" y="381112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9" y="2021999"/>
                  </a:move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9"/>
                  </a:move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26622" y="1509609"/>
            <a:ext cx="967740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19281" marR="6773" indent="-203195">
              <a:spcBef>
                <a:spcPts val="133"/>
              </a:spcBef>
            </a:pPr>
            <a:r>
              <a:rPr sz="2133" spc="-13" dirty="0">
                <a:latin typeface="Arial"/>
                <a:cs typeface="Arial"/>
              </a:rPr>
              <a:t>sigmoid </a:t>
            </a:r>
            <a:r>
              <a:rPr sz="2133" spc="-27" dirty="0">
                <a:latin typeface="Arial"/>
                <a:cs typeface="Arial"/>
              </a:rPr>
              <a:t>gate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8659" y="1351767"/>
            <a:ext cx="7305040" cy="1738207"/>
            <a:chOff x="291494" y="1013825"/>
            <a:chExt cx="5478780" cy="1303655"/>
          </a:xfrm>
        </p:grpSpPr>
        <p:sp>
          <p:nvSpPr>
            <p:cNvPr id="7" name="object 7"/>
            <p:cNvSpPr/>
            <p:nvPr/>
          </p:nvSpPr>
          <p:spPr>
            <a:xfrm>
              <a:off x="364374" y="1396875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849" y="1355884"/>
              <a:ext cx="105500" cy="81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3674" y="1396875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8250" y="1355884"/>
              <a:ext cx="105500" cy="819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224" y="1023350"/>
              <a:ext cx="1666903" cy="2822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88462" y="1018587"/>
              <a:ext cx="1677035" cy="292100"/>
            </a:xfrm>
            <a:custGeom>
              <a:avLst/>
              <a:gdLst/>
              <a:ahLst/>
              <a:cxnLst/>
              <a:rect l="l" t="t" r="r" b="b"/>
              <a:pathLst>
                <a:path w="1677035" h="292100">
                  <a:moveTo>
                    <a:pt x="0" y="0"/>
                  </a:moveTo>
                  <a:lnTo>
                    <a:pt x="1676428" y="0"/>
                  </a:lnTo>
                  <a:lnTo>
                    <a:pt x="1676428" y="291824"/>
                  </a:lnTo>
                  <a:lnTo>
                    <a:pt x="0" y="291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1594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619" y="1501536"/>
              <a:ext cx="105500" cy="819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469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494" y="1501536"/>
              <a:ext cx="105500" cy="819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263" y="1642029"/>
              <a:ext cx="381224" cy="6267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22500" y="1637266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9"/>
                  </a:lnTo>
                  <a:lnTo>
                    <a:pt x="0" y="675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027" y="1179150"/>
              <a:ext cx="381199" cy="574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37264" y="1174387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4"/>
                  </a:lnTo>
                  <a:lnTo>
                    <a:pt x="0" y="5842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63" y="1688170"/>
              <a:ext cx="1406122" cy="5412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5100" y="1683407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7" y="0"/>
                  </a:lnTo>
                  <a:lnTo>
                    <a:pt x="1415647" y="584249"/>
                  </a:lnTo>
                  <a:lnTo>
                    <a:pt x="0" y="584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54567" y="1239178"/>
            <a:ext cx="23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67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53434" y="568685"/>
            <a:ext cx="4045373" cy="2588260"/>
            <a:chOff x="5965075" y="426513"/>
            <a:chExt cx="3034030" cy="19411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5318" y="436038"/>
              <a:ext cx="2863656" cy="18839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69837" y="431275"/>
              <a:ext cx="3024505" cy="1931670"/>
            </a:xfrm>
            <a:custGeom>
              <a:avLst/>
              <a:gdLst/>
              <a:ahLst/>
              <a:cxnLst/>
              <a:rect l="l" t="t" r="r" b="b"/>
              <a:pathLst>
                <a:path w="3024504" h="1931670">
                  <a:moveTo>
                    <a:pt x="0" y="0"/>
                  </a:moveTo>
                  <a:lnTo>
                    <a:pt x="3023899" y="0"/>
                  </a:lnTo>
                  <a:lnTo>
                    <a:pt x="3023899" y="1931199"/>
                  </a:lnTo>
                  <a:lnTo>
                    <a:pt x="0" y="1931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6667" y="3882011"/>
            <a:ext cx="5328072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happens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7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10?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0368" y="3945144"/>
            <a:ext cx="3317627" cy="50485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11</a:t>
            </a:fld>
            <a:endParaRPr spc="-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5883" y="508150"/>
            <a:ext cx="2709333" cy="2709333"/>
            <a:chOff x="1916912" y="381112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9" y="2021999"/>
                  </a:move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9"/>
                  </a:move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26622" y="1509609"/>
            <a:ext cx="967740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19281" marR="6773" indent="-203195">
              <a:spcBef>
                <a:spcPts val="133"/>
              </a:spcBef>
            </a:pPr>
            <a:r>
              <a:rPr sz="2133" spc="-13" dirty="0">
                <a:latin typeface="Arial"/>
                <a:cs typeface="Arial"/>
              </a:rPr>
              <a:t>sigmoid </a:t>
            </a:r>
            <a:r>
              <a:rPr sz="2133" spc="-27" dirty="0">
                <a:latin typeface="Arial"/>
                <a:cs typeface="Arial"/>
              </a:rPr>
              <a:t>gate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8659" y="1351767"/>
            <a:ext cx="7305040" cy="1738207"/>
            <a:chOff x="291494" y="1013825"/>
            <a:chExt cx="5478780" cy="1303655"/>
          </a:xfrm>
        </p:grpSpPr>
        <p:sp>
          <p:nvSpPr>
            <p:cNvPr id="7" name="object 7"/>
            <p:cNvSpPr/>
            <p:nvPr/>
          </p:nvSpPr>
          <p:spPr>
            <a:xfrm>
              <a:off x="364374" y="1396875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849" y="1355884"/>
              <a:ext cx="105500" cy="81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3674" y="1396875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8250" y="1355884"/>
              <a:ext cx="105500" cy="819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224" y="1023350"/>
              <a:ext cx="1666903" cy="2822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88462" y="1018587"/>
              <a:ext cx="1677035" cy="292100"/>
            </a:xfrm>
            <a:custGeom>
              <a:avLst/>
              <a:gdLst/>
              <a:ahLst/>
              <a:cxnLst/>
              <a:rect l="l" t="t" r="r" b="b"/>
              <a:pathLst>
                <a:path w="1677035" h="292100">
                  <a:moveTo>
                    <a:pt x="0" y="0"/>
                  </a:moveTo>
                  <a:lnTo>
                    <a:pt x="1676428" y="0"/>
                  </a:lnTo>
                  <a:lnTo>
                    <a:pt x="1676428" y="291824"/>
                  </a:lnTo>
                  <a:lnTo>
                    <a:pt x="0" y="291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1594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619" y="1501536"/>
              <a:ext cx="105500" cy="819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469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494" y="1501536"/>
              <a:ext cx="105500" cy="819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263" y="1642029"/>
              <a:ext cx="381224" cy="6267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22500" y="1637266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9"/>
                  </a:lnTo>
                  <a:lnTo>
                    <a:pt x="0" y="675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027" y="1179150"/>
              <a:ext cx="381199" cy="574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37264" y="1174387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4"/>
                  </a:lnTo>
                  <a:lnTo>
                    <a:pt x="0" y="5842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63" y="1688170"/>
              <a:ext cx="1406122" cy="5412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5100" y="1683407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7" y="0"/>
                  </a:lnTo>
                  <a:lnTo>
                    <a:pt x="1415647" y="584249"/>
                  </a:lnTo>
                  <a:lnTo>
                    <a:pt x="0" y="584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54567" y="1239178"/>
            <a:ext cx="23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67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53434" y="568685"/>
            <a:ext cx="4045373" cy="2588260"/>
            <a:chOff x="5965075" y="426513"/>
            <a:chExt cx="3034030" cy="19411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5318" y="436038"/>
              <a:ext cx="2863656" cy="18839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69837" y="431275"/>
              <a:ext cx="3024505" cy="1931670"/>
            </a:xfrm>
            <a:custGeom>
              <a:avLst/>
              <a:gdLst/>
              <a:ahLst/>
              <a:cxnLst/>
              <a:rect l="l" t="t" r="r" b="b"/>
              <a:pathLst>
                <a:path w="3024504" h="1931670">
                  <a:moveTo>
                    <a:pt x="0" y="0"/>
                  </a:moveTo>
                  <a:lnTo>
                    <a:pt x="3023899" y="0"/>
                  </a:lnTo>
                  <a:lnTo>
                    <a:pt x="3023899" y="1931199"/>
                  </a:lnTo>
                  <a:lnTo>
                    <a:pt x="0" y="1931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6667" y="3882011"/>
            <a:ext cx="5328072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happens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7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10?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0368" y="3945144"/>
            <a:ext cx="3317627" cy="50485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9658" y="4722653"/>
            <a:ext cx="1399117" cy="31090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4823" y="5296191"/>
            <a:ext cx="5733739" cy="546071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12</a:t>
            </a:fld>
            <a:endParaRPr spc="-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5883" y="508150"/>
            <a:ext cx="2709333" cy="2709333"/>
            <a:chOff x="1916912" y="381112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9" y="2021999"/>
                  </a:move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9"/>
                  </a:move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26622" y="1509609"/>
            <a:ext cx="967740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19281" marR="6773" indent="-203195">
              <a:spcBef>
                <a:spcPts val="133"/>
              </a:spcBef>
            </a:pPr>
            <a:r>
              <a:rPr sz="2133" spc="-13" dirty="0">
                <a:latin typeface="Arial"/>
                <a:cs typeface="Arial"/>
              </a:rPr>
              <a:t>sigmoid </a:t>
            </a:r>
            <a:r>
              <a:rPr sz="2133" spc="-27" dirty="0">
                <a:latin typeface="Arial"/>
                <a:cs typeface="Arial"/>
              </a:rPr>
              <a:t>gate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8659" y="1351767"/>
            <a:ext cx="7305040" cy="1738207"/>
            <a:chOff x="291494" y="1013825"/>
            <a:chExt cx="5478780" cy="1303655"/>
          </a:xfrm>
        </p:grpSpPr>
        <p:sp>
          <p:nvSpPr>
            <p:cNvPr id="7" name="object 7"/>
            <p:cNvSpPr/>
            <p:nvPr/>
          </p:nvSpPr>
          <p:spPr>
            <a:xfrm>
              <a:off x="364374" y="1396875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849" y="1355884"/>
              <a:ext cx="105500" cy="81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3674" y="1396875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8250" y="1355884"/>
              <a:ext cx="105500" cy="819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224" y="1023350"/>
              <a:ext cx="1666903" cy="2822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88462" y="1018587"/>
              <a:ext cx="1677035" cy="292100"/>
            </a:xfrm>
            <a:custGeom>
              <a:avLst/>
              <a:gdLst/>
              <a:ahLst/>
              <a:cxnLst/>
              <a:rect l="l" t="t" r="r" b="b"/>
              <a:pathLst>
                <a:path w="1677035" h="292100">
                  <a:moveTo>
                    <a:pt x="0" y="0"/>
                  </a:moveTo>
                  <a:lnTo>
                    <a:pt x="1676428" y="0"/>
                  </a:lnTo>
                  <a:lnTo>
                    <a:pt x="1676428" y="291824"/>
                  </a:lnTo>
                  <a:lnTo>
                    <a:pt x="0" y="291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1594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619" y="1501536"/>
              <a:ext cx="105500" cy="819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469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494" y="1501536"/>
              <a:ext cx="105500" cy="819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263" y="1642029"/>
              <a:ext cx="381224" cy="6267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22500" y="1637266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9"/>
                  </a:lnTo>
                  <a:lnTo>
                    <a:pt x="0" y="675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027" y="1179150"/>
              <a:ext cx="381199" cy="574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37264" y="1174387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4"/>
                  </a:lnTo>
                  <a:lnTo>
                    <a:pt x="0" y="5842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63" y="1688170"/>
              <a:ext cx="1406122" cy="5412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5100" y="1683407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7" y="0"/>
                  </a:lnTo>
                  <a:lnTo>
                    <a:pt x="1415647" y="584249"/>
                  </a:lnTo>
                  <a:lnTo>
                    <a:pt x="0" y="584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54567" y="1239178"/>
            <a:ext cx="23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67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53434" y="568685"/>
            <a:ext cx="4045373" cy="2588260"/>
            <a:chOff x="5965075" y="426513"/>
            <a:chExt cx="3034030" cy="19411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5318" y="436038"/>
              <a:ext cx="2863656" cy="18839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69837" y="431275"/>
              <a:ext cx="3024505" cy="1931670"/>
            </a:xfrm>
            <a:custGeom>
              <a:avLst/>
              <a:gdLst/>
              <a:ahLst/>
              <a:cxnLst/>
              <a:rect l="l" t="t" r="r" b="b"/>
              <a:pathLst>
                <a:path w="3024504" h="1931670">
                  <a:moveTo>
                    <a:pt x="0" y="0"/>
                  </a:moveTo>
                  <a:lnTo>
                    <a:pt x="3023899" y="0"/>
                  </a:lnTo>
                  <a:lnTo>
                    <a:pt x="3023899" y="1931199"/>
                  </a:lnTo>
                  <a:lnTo>
                    <a:pt x="0" y="1931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ubTitle" idx="4"/>
          </p:nvPr>
        </p:nvSpPr>
        <p:spPr>
          <a:xfrm>
            <a:off x="955556" y="5176015"/>
            <a:ext cx="7104096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3200" dirty="0"/>
              <a:t>What</a:t>
            </a:r>
            <a:r>
              <a:rPr sz="3200" spc="-53" dirty="0"/>
              <a:t> </a:t>
            </a:r>
            <a:r>
              <a:rPr sz="3200" dirty="0"/>
              <a:t>happens</a:t>
            </a:r>
            <a:r>
              <a:rPr sz="3200" spc="-53" dirty="0"/>
              <a:t> </a:t>
            </a:r>
            <a:r>
              <a:rPr sz="3200" dirty="0"/>
              <a:t>when</a:t>
            </a:r>
            <a:r>
              <a:rPr sz="3200" spc="-53" dirty="0"/>
              <a:t> </a:t>
            </a:r>
            <a:r>
              <a:rPr sz="3200" dirty="0"/>
              <a:t>x</a:t>
            </a:r>
            <a:r>
              <a:rPr sz="3200" spc="-53" dirty="0"/>
              <a:t> </a:t>
            </a:r>
            <a:r>
              <a:rPr sz="3200" dirty="0"/>
              <a:t>=</a:t>
            </a:r>
            <a:r>
              <a:rPr sz="3200" spc="-53" dirty="0"/>
              <a:t> </a:t>
            </a:r>
            <a:r>
              <a:rPr sz="3200" spc="-27" dirty="0"/>
              <a:t>-</a:t>
            </a:r>
            <a:r>
              <a:rPr sz="3200" spc="-33" dirty="0"/>
              <a:t>10? </a:t>
            </a:r>
            <a:r>
              <a:rPr sz="3200" dirty="0">
                <a:solidFill>
                  <a:srgbClr val="FF0000"/>
                </a:solidFill>
              </a:rPr>
              <a:t>What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happens</a:t>
            </a:r>
            <a:r>
              <a:rPr sz="3200" spc="-53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when</a:t>
            </a:r>
            <a:r>
              <a:rPr sz="3200" spc="-53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x</a:t>
            </a:r>
            <a:r>
              <a:rPr sz="3200" spc="-53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=</a:t>
            </a:r>
            <a:r>
              <a:rPr sz="3200" spc="-53" dirty="0">
                <a:solidFill>
                  <a:srgbClr val="FF0000"/>
                </a:solidFill>
              </a:rPr>
              <a:t> </a:t>
            </a:r>
            <a:r>
              <a:rPr sz="3200" spc="-33" dirty="0">
                <a:solidFill>
                  <a:srgbClr val="FF0000"/>
                </a:solidFill>
              </a:rPr>
              <a:t>0?</a:t>
            </a:r>
            <a:endParaRPr sz="3200" dirty="0"/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0368" y="3945144"/>
            <a:ext cx="3317627" cy="50485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13</a:t>
            </a:fld>
            <a:endParaRPr spc="-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5883" y="508150"/>
            <a:ext cx="2709333" cy="2709333"/>
            <a:chOff x="1916912" y="381112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9" y="2021999"/>
                  </a:move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9"/>
                  </a:move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6622" y="1514884"/>
            <a:ext cx="967740" cy="67356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19281" marR="6773" indent="-203195">
              <a:lnSpc>
                <a:spcPct val="100000"/>
              </a:lnSpc>
              <a:spcBef>
                <a:spcPts val="133"/>
              </a:spcBef>
            </a:pPr>
            <a:r>
              <a:rPr sz="2133" spc="-13" dirty="0"/>
              <a:t>sigmoid </a:t>
            </a:r>
            <a:r>
              <a:rPr sz="2133" spc="-27" dirty="0"/>
              <a:t>gate</a:t>
            </a:r>
            <a:endParaRPr sz="2133"/>
          </a:p>
        </p:txBody>
      </p:sp>
      <p:grpSp>
        <p:nvGrpSpPr>
          <p:cNvPr id="6" name="object 6"/>
          <p:cNvGrpSpPr/>
          <p:nvPr/>
        </p:nvGrpSpPr>
        <p:grpSpPr>
          <a:xfrm>
            <a:off x="388659" y="1351767"/>
            <a:ext cx="7305040" cy="1738207"/>
            <a:chOff x="291494" y="1013825"/>
            <a:chExt cx="5478780" cy="1303655"/>
          </a:xfrm>
        </p:grpSpPr>
        <p:sp>
          <p:nvSpPr>
            <p:cNvPr id="7" name="object 7"/>
            <p:cNvSpPr/>
            <p:nvPr/>
          </p:nvSpPr>
          <p:spPr>
            <a:xfrm>
              <a:off x="364374" y="1396875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849" y="1355884"/>
              <a:ext cx="105500" cy="81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3674" y="1396875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8250" y="1355884"/>
              <a:ext cx="105500" cy="819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224" y="1023350"/>
              <a:ext cx="1666903" cy="2822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88462" y="1018587"/>
              <a:ext cx="1677035" cy="292100"/>
            </a:xfrm>
            <a:custGeom>
              <a:avLst/>
              <a:gdLst/>
              <a:ahLst/>
              <a:cxnLst/>
              <a:rect l="l" t="t" r="r" b="b"/>
              <a:pathLst>
                <a:path w="1677035" h="292100">
                  <a:moveTo>
                    <a:pt x="0" y="0"/>
                  </a:moveTo>
                  <a:lnTo>
                    <a:pt x="1676428" y="0"/>
                  </a:lnTo>
                  <a:lnTo>
                    <a:pt x="1676428" y="291824"/>
                  </a:lnTo>
                  <a:lnTo>
                    <a:pt x="0" y="291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1594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619" y="1501536"/>
              <a:ext cx="105500" cy="819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469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494" y="1501536"/>
              <a:ext cx="105500" cy="819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263" y="1642029"/>
              <a:ext cx="381224" cy="6267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22500" y="1637266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9"/>
                  </a:lnTo>
                  <a:lnTo>
                    <a:pt x="0" y="675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027" y="1179150"/>
              <a:ext cx="381199" cy="574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37264" y="1174387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4"/>
                  </a:lnTo>
                  <a:lnTo>
                    <a:pt x="0" y="5842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63" y="1688170"/>
              <a:ext cx="1406122" cy="5412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5100" y="1683407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7" y="0"/>
                  </a:lnTo>
                  <a:lnTo>
                    <a:pt x="1415647" y="584249"/>
                  </a:lnTo>
                  <a:lnTo>
                    <a:pt x="0" y="584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54567" y="1239178"/>
            <a:ext cx="23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67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53434" y="568685"/>
            <a:ext cx="4045373" cy="2588260"/>
            <a:chOff x="5965075" y="426513"/>
            <a:chExt cx="3034030" cy="19411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5318" y="436038"/>
              <a:ext cx="2863656" cy="18839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69837" y="431275"/>
              <a:ext cx="3024505" cy="1931670"/>
            </a:xfrm>
            <a:custGeom>
              <a:avLst/>
              <a:gdLst/>
              <a:ahLst/>
              <a:cxnLst/>
              <a:rect l="l" t="t" r="r" b="b"/>
              <a:pathLst>
                <a:path w="3024504" h="1931670">
                  <a:moveTo>
                    <a:pt x="0" y="0"/>
                  </a:moveTo>
                  <a:lnTo>
                    <a:pt x="3023899" y="0"/>
                  </a:lnTo>
                  <a:lnTo>
                    <a:pt x="3023899" y="1931199"/>
                  </a:lnTo>
                  <a:lnTo>
                    <a:pt x="0" y="1931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6667" y="3882012"/>
            <a:ext cx="5328072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happens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27" dirty="0">
                <a:latin typeface="Arial"/>
                <a:cs typeface="Arial"/>
              </a:rPr>
              <a:t>-</a:t>
            </a:r>
            <a:r>
              <a:rPr sz="3200" spc="-33" dirty="0">
                <a:latin typeface="Arial"/>
                <a:cs typeface="Arial"/>
              </a:rPr>
              <a:t>10? </a:t>
            </a:r>
            <a:r>
              <a:rPr sz="3200" dirty="0">
                <a:latin typeface="Arial"/>
                <a:cs typeface="Arial"/>
              </a:rPr>
              <a:t>What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happens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0?</a:t>
            </a:r>
            <a:endParaRPr sz="3200" dirty="0">
              <a:latin typeface="Arial"/>
              <a:cs typeface="Arial"/>
            </a:endParaRPr>
          </a:p>
          <a:p>
            <a:pPr marL="16933"/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32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happens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10?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0368" y="3945144"/>
            <a:ext cx="3317627" cy="50485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3001" y="5765824"/>
            <a:ext cx="1668027" cy="37067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71936" y="5324600"/>
            <a:ext cx="5394008" cy="88736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5883" y="508150"/>
            <a:ext cx="2709333" cy="2709333"/>
            <a:chOff x="1916912" y="381112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9" y="2021999"/>
                  </a:move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9"/>
                  </a:move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6622" y="1514884"/>
            <a:ext cx="967740" cy="67356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19281" marR="6773" indent="-203195">
              <a:lnSpc>
                <a:spcPct val="100000"/>
              </a:lnSpc>
              <a:spcBef>
                <a:spcPts val="133"/>
              </a:spcBef>
            </a:pPr>
            <a:r>
              <a:rPr sz="2133" spc="-13" dirty="0"/>
              <a:t>sigmoid </a:t>
            </a:r>
            <a:r>
              <a:rPr sz="2133" spc="-27" dirty="0"/>
              <a:t>gate</a:t>
            </a:r>
            <a:endParaRPr sz="2133"/>
          </a:p>
        </p:txBody>
      </p:sp>
      <p:grpSp>
        <p:nvGrpSpPr>
          <p:cNvPr id="6" name="object 6"/>
          <p:cNvGrpSpPr/>
          <p:nvPr/>
        </p:nvGrpSpPr>
        <p:grpSpPr>
          <a:xfrm>
            <a:off x="388659" y="1351767"/>
            <a:ext cx="7305040" cy="1738207"/>
            <a:chOff x="291494" y="1013825"/>
            <a:chExt cx="5478780" cy="1303655"/>
          </a:xfrm>
        </p:grpSpPr>
        <p:sp>
          <p:nvSpPr>
            <p:cNvPr id="7" name="object 7"/>
            <p:cNvSpPr/>
            <p:nvPr/>
          </p:nvSpPr>
          <p:spPr>
            <a:xfrm>
              <a:off x="364374" y="1396875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849" y="1355884"/>
              <a:ext cx="105500" cy="81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3674" y="1396875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8250" y="1355884"/>
              <a:ext cx="105500" cy="819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224" y="1023350"/>
              <a:ext cx="1666903" cy="2822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88462" y="1018587"/>
              <a:ext cx="1677035" cy="292100"/>
            </a:xfrm>
            <a:custGeom>
              <a:avLst/>
              <a:gdLst/>
              <a:ahLst/>
              <a:cxnLst/>
              <a:rect l="l" t="t" r="r" b="b"/>
              <a:pathLst>
                <a:path w="1677035" h="292100">
                  <a:moveTo>
                    <a:pt x="0" y="0"/>
                  </a:moveTo>
                  <a:lnTo>
                    <a:pt x="1676428" y="0"/>
                  </a:lnTo>
                  <a:lnTo>
                    <a:pt x="1676428" y="291824"/>
                  </a:lnTo>
                  <a:lnTo>
                    <a:pt x="0" y="291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1594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619" y="1501536"/>
              <a:ext cx="105500" cy="819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469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494" y="1501536"/>
              <a:ext cx="105500" cy="819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263" y="1642029"/>
              <a:ext cx="381224" cy="6267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22500" y="1637266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9"/>
                  </a:lnTo>
                  <a:lnTo>
                    <a:pt x="0" y="675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027" y="1179150"/>
              <a:ext cx="381199" cy="574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37264" y="1174387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4"/>
                  </a:lnTo>
                  <a:lnTo>
                    <a:pt x="0" y="5842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63" y="1688170"/>
              <a:ext cx="1406122" cy="5412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5100" y="1683407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7" y="0"/>
                  </a:lnTo>
                  <a:lnTo>
                    <a:pt x="1415647" y="584249"/>
                  </a:lnTo>
                  <a:lnTo>
                    <a:pt x="0" y="584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54567" y="1239178"/>
            <a:ext cx="23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67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53434" y="568685"/>
            <a:ext cx="4045373" cy="2588260"/>
            <a:chOff x="5965075" y="426513"/>
            <a:chExt cx="3034030" cy="19411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5318" y="436038"/>
              <a:ext cx="2863656" cy="18839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69837" y="431275"/>
              <a:ext cx="3024505" cy="1931670"/>
            </a:xfrm>
            <a:custGeom>
              <a:avLst/>
              <a:gdLst/>
              <a:ahLst/>
              <a:cxnLst/>
              <a:rect l="l" t="t" r="r" b="b"/>
              <a:pathLst>
                <a:path w="3024504" h="1931670">
                  <a:moveTo>
                    <a:pt x="0" y="0"/>
                  </a:moveTo>
                  <a:lnTo>
                    <a:pt x="3023899" y="0"/>
                  </a:lnTo>
                  <a:lnTo>
                    <a:pt x="3023899" y="1931199"/>
                  </a:lnTo>
                  <a:lnTo>
                    <a:pt x="0" y="1931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6667" y="3882012"/>
            <a:ext cx="5328072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happens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27" dirty="0">
                <a:latin typeface="Arial"/>
                <a:cs typeface="Arial"/>
              </a:rPr>
              <a:t>-</a:t>
            </a:r>
            <a:r>
              <a:rPr sz="3200" spc="-33" dirty="0">
                <a:latin typeface="Arial"/>
                <a:cs typeface="Arial"/>
              </a:rPr>
              <a:t>10? </a:t>
            </a:r>
            <a:r>
              <a:rPr sz="3200" dirty="0">
                <a:latin typeface="Arial"/>
                <a:cs typeface="Arial"/>
              </a:rPr>
              <a:t>What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happens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0?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32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happens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10?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0368" y="3945144"/>
            <a:ext cx="3317627" cy="504856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410305" y="2717567"/>
            <a:ext cx="4070773" cy="3903980"/>
            <a:chOff x="1547550" y="1523476"/>
            <a:chExt cx="3053080" cy="292798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6600" y="1542526"/>
              <a:ext cx="3014376" cy="288982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57075" y="1533001"/>
              <a:ext cx="3034030" cy="2908935"/>
            </a:xfrm>
            <a:custGeom>
              <a:avLst/>
              <a:gdLst/>
              <a:ahLst/>
              <a:cxnLst/>
              <a:rect l="l" t="t" r="r" b="b"/>
              <a:pathLst>
                <a:path w="3034029" h="2908935">
                  <a:moveTo>
                    <a:pt x="0" y="0"/>
                  </a:moveTo>
                  <a:lnTo>
                    <a:pt x="3033426" y="0"/>
                  </a:lnTo>
                  <a:lnTo>
                    <a:pt x="3033426" y="2908872"/>
                  </a:lnTo>
                  <a:lnTo>
                    <a:pt x="0" y="290887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15</a:t>
            </a:fld>
            <a:endParaRPr spc="-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867" y="4078877"/>
            <a:ext cx="682921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Why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this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problem?</a:t>
            </a:r>
            <a:endParaRPr sz="3200" dirty="0">
              <a:latin typeface="Arial"/>
              <a:cs typeface="Arial"/>
            </a:endParaRPr>
          </a:p>
          <a:p>
            <a:pPr marL="16933" marR="6773"/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sz="3200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gradients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flowing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back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zero</a:t>
            </a:r>
            <a:r>
              <a:rPr sz="3200" spc="-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200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weights</a:t>
            </a:r>
            <a:r>
              <a:rPr sz="3200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3200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never</a:t>
            </a:r>
            <a:r>
              <a:rPr sz="3200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change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55883" y="508150"/>
            <a:ext cx="2709333" cy="2709333"/>
            <a:chOff x="1916912" y="381112"/>
            <a:chExt cx="2032000" cy="2032000"/>
          </a:xfrm>
        </p:grpSpPr>
        <p:sp>
          <p:nvSpPr>
            <p:cNvPr id="4" name="object 4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9" y="2021999"/>
                  </a:move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9"/>
                  </a:move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6622" y="1514884"/>
            <a:ext cx="967740" cy="67356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19281" marR="6773" indent="-203195">
              <a:lnSpc>
                <a:spcPct val="100000"/>
              </a:lnSpc>
              <a:spcBef>
                <a:spcPts val="133"/>
              </a:spcBef>
            </a:pPr>
            <a:r>
              <a:rPr sz="2133" spc="-13" dirty="0"/>
              <a:t>sigmoid </a:t>
            </a:r>
            <a:r>
              <a:rPr sz="2133" spc="-27" dirty="0"/>
              <a:t>gate</a:t>
            </a:r>
            <a:endParaRPr sz="2133"/>
          </a:p>
        </p:txBody>
      </p:sp>
      <p:grpSp>
        <p:nvGrpSpPr>
          <p:cNvPr id="7" name="object 7"/>
          <p:cNvGrpSpPr/>
          <p:nvPr/>
        </p:nvGrpSpPr>
        <p:grpSpPr>
          <a:xfrm>
            <a:off x="244510" y="1351767"/>
            <a:ext cx="7448973" cy="3108960"/>
            <a:chOff x="183382" y="1013825"/>
            <a:chExt cx="5586730" cy="2331720"/>
          </a:xfrm>
        </p:grpSpPr>
        <p:sp>
          <p:nvSpPr>
            <p:cNvPr id="8" name="object 8"/>
            <p:cNvSpPr/>
            <p:nvPr/>
          </p:nvSpPr>
          <p:spPr>
            <a:xfrm>
              <a:off x="364374" y="1396875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850" y="1355884"/>
              <a:ext cx="105500" cy="81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43675" y="1396875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8250" y="1355884"/>
              <a:ext cx="105500" cy="819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224" y="1023350"/>
              <a:ext cx="1666903" cy="2822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88462" y="1018587"/>
              <a:ext cx="1677035" cy="292100"/>
            </a:xfrm>
            <a:custGeom>
              <a:avLst/>
              <a:gdLst/>
              <a:ahLst/>
              <a:cxnLst/>
              <a:rect l="l" t="t" r="r" b="b"/>
              <a:pathLst>
                <a:path w="1677035" h="292100">
                  <a:moveTo>
                    <a:pt x="0" y="0"/>
                  </a:moveTo>
                  <a:lnTo>
                    <a:pt x="1676428" y="0"/>
                  </a:lnTo>
                  <a:lnTo>
                    <a:pt x="1676428" y="291824"/>
                  </a:lnTo>
                  <a:lnTo>
                    <a:pt x="0" y="291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1594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619" y="1501536"/>
              <a:ext cx="105500" cy="819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7469" y="1542527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494" y="1501536"/>
              <a:ext cx="105500" cy="819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263" y="1642029"/>
              <a:ext cx="381224" cy="62675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22500" y="1637266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9"/>
                  </a:lnTo>
                  <a:lnTo>
                    <a:pt x="0" y="675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027" y="1179150"/>
              <a:ext cx="381199" cy="5747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37264" y="1174387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4"/>
                  </a:lnTo>
                  <a:lnTo>
                    <a:pt x="0" y="5842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63" y="1688170"/>
              <a:ext cx="1406122" cy="5412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5100" y="1683407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7" y="0"/>
                  </a:lnTo>
                  <a:lnTo>
                    <a:pt x="1415647" y="584249"/>
                  </a:lnTo>
                  <a:lnTo>
                    <a:pt x="0" y="584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97670" y="2418838"/>
              <a:ext cx="873760" cy="912494"/>
            </a:xfrm>
            <a:custGeom>
              <a:avLst/>
              <a:gdLst/>
              <a:ahLst/>
              <a:cxnLst/>
              <a:rect l="l" t="t" r="r" b="b"/>
              <a:pathLst>
                <a:path w="873760" h="912495">
                  <a:moveTo>
                    <a:pt x="242204" y="912185"/>
                  </a:moveTo>
                  <a:lnTo>
                    <a:pt x="168744" y="890277"/>
                  </a:lnTo>
                  <a:lnTo>
                    <a:pt x="132405" y="865113"/>
                  </a:lnTo>
                  <a:lnTo>
                    <a:pt x="98024" y="832451"/>
                  </a:lnTo>
                  <a:lnTo>
                    <a:pt x="66872" y="793773"/>
                  </a:lnTo>
                  <a:lnTo>
                    <a:pt x="40221" y="750560"/>
                  </a:lnTo>
                  <a:lnTo>
                    <a:pt x="19344" y="704292"/>
                  </a:lnTo>
                  <a:lnTo>
                    <a:pt x="5513" y="656452"/>
                  </a:lnTo>
                  <a:lnTo>
                    <a:pt x="0" y="608520"/>
                  </a:lnTo>
                  <a:lnTo>
                    <a:pt x="4076" y="561978"/>
                  </a:lnTo>
                  <a:lnTo>
                    <a:pt x="30628" y="495455"/>
                  </a:lnTo>
                  <a:lnTo>
                    <a:pt x="79273" y="434848"/>
                  </a:lnTo>
                  <a:lnTo>
                    <a:pt x="110749" y="406489"/>
                  </a:lnTo>
                  <a:lnTo>
                    <a:pt x="146393" y="379280"/>
                  </a:lnTo>
                  <a:lnTo>
                    <a:pt x="185751" y="353110"/>
                  </a:lnTo>
                  <a:lnTo>
                    <a:pt x="228371" y="327870"/>
                  </a:lnTo>
                  <a:lnTo>
                    <a:pt x="273803" y="303449"/>
                  </a:lnTo>
                  <a:lnTo>
                    <a:pt x="321592" y="279739"/>
                  </a:lnTo>
                  <a:lnTo>
                    <a:pt x="371288" y="256629"/>
                  </a:lnTo>
                  <a:lnTo>
                    <a:pt x="422438" y="234009"/>
                  </a:lnTo>
                  <a:lnTo>
                    <a:pt x="474590" y="211770"/>
                  </a:lnTo>
                  <a:lnTo>
                    <a:pt x="523485" y="191340"/>
                  </a:lnTo>
                  <a:lnTo>
                    <a:pt x="572290" y="170918"/>
                  </a:lnTo>
                  <a:lnTo>
                    <a:pt x="620438" y="150278"/>
                  </a:lnTo>
                  <a:lnTo>
                    <a:pt x="667365" y="129192"/>
                  </a:lnTo>
                  <a:lnTo>
                    <a:pt x="712505" y="107437"/>
                  </a:lnTo>
                  <a:lnTo>
                    <a:pt x="755293" y="84785"/>
                  </a:lnTo>
                  <a:lnTo>
                    <a:pt x="795164" y="61010"/>
                  </a:lnTo>
                  <a:lnTo>
                    <a:pt x="827214" y="39109"/>
                  </a:lnTo>
                  <a:lnTo>
                    <a:pt x="860778" y="12070"/>
                  </a:lnTo>
                  <a:lnTo>
                    <a:pt x="869461" y="3991"/>
                  </a:lnTo>
                  <a:lnTo>
                    <a:pt x="870528" y="2974"/>
                  </a:lnTo>
                  <a:lnTo>
                    <a:pt x="871585" y="1953"/>
                  </a:lnTo>
                  <a:lnTo>
                    <a:pt x="872633" y="928"/>
                  </a:lnTo>
                  <a:lnTo>
                    <a:pt x="873571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4059" y="2286701"/>
              <a:ext cx="125573" cy="16611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554567" y="1239178"/>
            <a:ext cx="23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67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953434" y="568685"/>
            <a:ext cx="4045373" cy="2588260"/>
            <a:chOff x="5965075" y="426513"/>
            <a:chExt cx="3034030" cy="194119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5318" y="436038"/>
              <a:ext cx="2863656" cy="18839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69837" y="431275"/>
              <a:ext cx="3024505" cy="1931670"/>
            </a:xfrm>
            <a:custGeom>
              <a:avLst/>
              <a:gdLst/>
              <a:ahLst/>
              <a:cxnLst/>
              <a:rect l="l" t="t" r="r" b="b"/>
              <a:pathLst>
                <a:path w="3024504" h="1931670">
                  <a:moveTo>
                    <a:pt x="0" y="0"/>
                  </a:moveTo>
                  <a:lnTo>
                    <a:pt x="3023899" y="0"/>
                  </a:lnTo>
                  <a:lnTo>
                    <a:pt x="3023899" y="1931199"/>
                  </a:lnTo>
                  <a:lnTo>
                    <a:pt x="0" y="1931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10368" y="3945144"/>
            <a:ext cx="3317627" cy="50485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32000" y="27216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061068" y="4962676"/>
            <a:ext cx="16349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latin typeface="Arial"/>
                <a:cs typeface="Arial"/>
              </a:rPr>
              <a:t>Sigmoid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3943" y="864144"/>
            <a:ext cx="3564113" cy="603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882234" y="2147225"/>
            <a:ext cx="7991643" cy="18688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5671" indent="-417396">
              <a:lnSpc>
                <a:spcPct val="100000"/>
              </a:lnSpc>
              <a:spcBef>
                <a:spcPts val="133"/>
              </a:spcBef>
              <a:buChar char="-"/>
              <a:tabLst>
                <a:tab pos="626518" algn="l"/>
              </a:tabLst>
            </a:pPr>
            <a:r>
              <a:rPr dirty="0"/>
              <a:t>Squashes</a:t>
            </a:r>
            <a:r>
              <a:rPr spc="-47" dirty="0"/>
              <a:t> </a:t>
            </a:r>
            <a:r>
              <a:rPr dirty="0"/>
              <a:t>numbers</a:t>
            </a:r>
            <a:r>
              <a:rPr spc="-47" dirty="0"/>
              <a:t> </a:t>
            </a:r>
            <a:r>
              <a:rPr dirty="0"/>
              <a:t>to</a:t>
            </a:r>
            <a:r>
              <a:rPr spc="-47" dirty="0"/>
              <a:t> </a:t>
            </a:r>
            <a:r>
              <a:rPr dirty="0"/>
              <a:t>range</a:t>
            </a:r>
            <a:r>
              <a:rPr spc="-40" dirty="0"/>
              <a:t> </a:t>
            </a:r>
            <a:r>
              <a:rPr spc="-13" dirty="0"/>
              <a:t>[0,1]</a:t>
            </a:r>
          </a:p>
          <a:p>
            <a:pPr marL="625671" marR="6773" indent="-418243">
              <a:lnSpc>
                <a:spcPct val="100000"/>
              </a:lnSpc>
              <a:buChar char="-"/>
              <a:tabLst>
                <a:tab pos="626518" algn="l"/>
              </a:tabLst>
            </a:pPr>
            <a:r>
              <a:rPr dirty="0"/>
              <a:t>Historically</a:t>
            </a:r>
            <a:r>
              <a:rPr spc="-113" dirty="0"/>
              <a:t> </a:t>
            </a:r>
            <a:r>
              <a:rPr dirty="0"/>
              <a:t>popular</a:t>
            </a:r>
            <a:r>
              <a:rPr spc="-107" dirty="0"/>
              <a:t> </a:t>
            </a:r>
            <a:r>
              <a:rPr dirty="0"/>
              <a:t>since</a:t>
            </a:r>
            <a:r>
              <a:rPr spc="-113" dirty="0"/>
              <a:t> </a:t>
            </a:r>
            <a:r>
              <a:rPr spc="-27" dirty="0"/>
              <a:t>they </a:t>
            </a:r>
            <a:r>
              <a:rPr dirty="0"/>
              <a:t>have</a:t>
            </a:r>
            <a:r>
              <a:rPr spc="-67" dirty="0"/>
              <a:t> </a:t>
            </a:r>
            <a:r>
              <a:rPr dirty="0"/>
              <a:t>nice</a:t>
            </a:r>
            <a:r>
              <a:rPr spc="-67" dirty="0"/>
              <a:t> </a:t>
            </a:r>
            <a:r>
              <a:rPr dirty="0"/>
              <a:t>interpretation</a:t>
            </a:r>
            <a:r>
              <a:rPr spc="-67" dirty="0"/>
              <a:t> </a:t>
            </a:r>
            <a:r>
              <a:rPr dirty="0"/>
              <a:t>as</a:t>
            </a:r>
            <a:r>
              <a:rPr spc="-67" dirty="0"/>
              <a:t> a </a:t>
            </a:r>
            <a:r>
              <a:rPr dirty="0"/>
              <a:t>saturating</a:t>
            </a:r>
            <a:r>
              <a:rPr spc="-33" dirty="0"/>
              <a:t> </a:t>
            </a:r>
            <a:r>
              <a:rPr dirty="0"/>
              <a:t>“firing</a:t>
            </a:r>
            <a:r>
              <a:rPr spc="-33" dirty="0"/>
              <a:t> </a:t>
            </a:r>
            <a:r>
              <a:rPr dirty="0"/>
              <a:t>rate”</a:t>
            </a:r>
            <a:r>
              <a:rPr spc="-27" dirty="0"/>
              <a:t> </a:t>
            </a:r>
            <a:r>
              <a:rPr dirty="0"/>
              <a:t>of</a:t>
            </a:r>
            <a:r>
              <a:rPr spc="-33" dirty="0"/>
              <a:t> </a:t>
            </a:r>
            <a:r>
              <a:rPr dirty="0"/>
              <a:t>a</a:t>
            </a:r>
            <a:r>
              <a:rPr spc="-33" dirty="0"/>
              <a:t> </a:t>
            </a:r>
            <a:r>
              <a:rPr spc="-13" dirty="0"/>
              <a:t>neuron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417" y="2213308"/>
            <a:ext cx="3182577" cy="24311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42125" y="5503470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899926" y="5493331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17</a:t>
            </a:fld>
            <a:endParaRPr spc="-33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4CB2C05-C8AF-654A-9B65-2231487BA505}"/>
              </a:ext>
            </a:extLst>
          </p:cNvPr>
          <p:cNvSpPr txBox="1"/>
          <p:nvPr/>
        </p:nvSpPr>
        <p:spPr>
          <a:xfrm>
            <a:off x="5534905" y="4424761"/>
            <a:ext cx="4686300" cy="20949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3658" marR="6773" indent="-587572">
              <a:spcBef>
                <a:spcPts val="133"/>
              </a:spcBef>
              <a:tabLst>
                <a:tab pos="603658" algn="l"/>
              </a:tabLst>
            </a:pPr>
            <a:r>
              <a:rPr lang="en-US" sz="2667" dirty="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Saturated</a:t>
            </a:r>
            <a:r>
              <a:rPr sz="2667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neurons</a:t>
            </a:r>
            <a:r>
              <a:rPr sz="2667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“kill”</a:t>
            </a:r>
            <a:r>
              <a:rPr sz="2667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gradients</a:t>
            </a:r>
            <a:endParaRPr lang="en-US" sz="2667" spc="-13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03658" marR="6773" indent="-587572">
              <a:spcBef>
                <a:spcPts val="133"/>
              </a:spcBef>
              <a:tabLst>
                <a:tab pos="603658" algn="l"/>
              </a:tabLst>
            </a:pPr>
            <a:r>
              <a:rPr lang="en-US" sz="2667" dirty="0">
                <a:solidFill>
                  <a:srgbClr val="FF0000"/>
                </a:solidFill>
                <a:latin typeface="Arial"/>
                <a:cs typeface="Arial"/>
              </a:rPr>
              <a:t>2. Sigmoid</a:t>
            </a:r>
            <a:r>
              <a:rPr lang="en-US"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667" dirty="0">
                <a:solidFill>
                  <a:srgbClr val="FF0000"/>
                </a:solidFill>
                <a:latin typeface="Arial"/>
                <a:cs typeface="Arial"/>
              </a:rPr>
              <a:t>outputs</a:t>
            </a:r>
            <a:r>
              <a:rPr lang="en-US" sz="2667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667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lang="en-US"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667" spc="-33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lang="en-US" sz="2667" spc="-13" dirty="0">
                <a:solidFill>
                  <a:srgbClr val="FF0000"/>
                </a:solidFill>
                <a:latin typeface="Arial"/>
                <a:cs typeface="Arial"/>
              </a:rPr>
              <a:t>zero-centered</a:t>
            </a:r>
            <a:endParaRPr lang="en-US" sz="2667" dirty="0">
              <a:latin typeface="Arial"/>
              <a:cs typeface="Arial"/>
            </a:endParaRPr>
          </a:p>
          <a:p>
            <a:pPr marL="603658" marR="6773" indent="-587572">
              <a:spcBef>
                <a:spcPts val="133"/>
              </a:spcBef>
              <a:tabLst>
                <a:tab pos="603658" algn="l"/>
              </a:tabLst>
            </a:pPr>
            <a:endParaRPr sz="266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97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09133" y="926997"/>
            <a:ext cx="3270673" cy="1877060"/>
            <a:chOff x="5856849" y="695247"/>
            <a:chExt cx="2453005" cy="1407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6375" y="704772"/>
              <a:ext cx="2433599" cy="1388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61612" y="700009"/>
              <a:ext cx="2443480" cy="1398270"/>
            </a:xfrm>
            <a:custGeom>
              <a:avLst/>
              <a:gdLst/>
              <a:ahLst/>
              <a:cxnLst/>
              <a:rect l="l" t="t" r="r" b="b"/>
              <a:pathLst>
                <a:path w="2443479" h="1398270">
                  <a:moveTo>
                    <a:pt x="0" y="0"/>
                  </a:moveTo>
                  <a:lnTo>
                    <a:pt x="2443124" y="0"/>
                  </a:lnTo>
                  <a:lnTo>
                    <a:pt x="2443124" y="1398024"/>
                  </a:lnTo>
                  <a:lnTo>
                    <a:pt x="0" y="13980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334" y="1351371"/>
            <a:ext cx="2849772" cy="12305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3999" y="137080"/>
            <a:ext cx="9629140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dirty="0"/>
              <a:t>Consider</a:t>
            </a:r>
            <a:r>
              <a:rPr sz="3200" spc="-93" dirty="0"/>
              <a:t> </a:t>
            </a:r>
            <a:r>
              <a:rPr sz="3200" dirty="0"/>
              <a:t>what</a:t>
            </a:r>
            <a:r>
              <a:rPr sz="3200" spc="-87" dirty="0"/>
              <a:t> </a:t>
            </a:r>
            <a:r>
              <a:rPr sz="3200" dirty="0"/>
              <a:t>happens</a:t>
            </a:r>
            <a:r>
              <a:rPr sz="3200" spc="-93" dirty="0"/>
              <a:t> </a:t>
            </a:r>
            <a:r>
              <a:rPr sz="3200" dirty="0"/>
              <a:t>when</a:t>
            </a:r>
            <a:r>
              <a:rPr sz="3200" spc="-87" dirty="0"/>
              <a:t> </a:t>
            </a:r>
            <a:r>
              <a:rPr sz="3200" dirty="0"/>
              <a:t>the</a:t>
            </a:r>
            <a:r>
              <a:rPr sz="3200" spc="-93" dirty="0"/>
              <a:t> </a:t>
            </a:r>
            <a:r>
              <a:rPr sz="3200" dirty="0"/>
              <a:t>input</a:t>
            </a:r>
            <a:r>
              <a:rPr sz="3200" spc="-87" dirty="0"/>
              <a:t> </a:t>
            </a:r>
            <a:r>
              <a:rPr sz="3200" dirty="0"/>
              <a:t>to</a:t>
            </a:r>
            <a:r>
              <a:rPr sz="3200" spc="-93" dirty="0"/>
              <a:t> </a:t>
            </a:r>
            <a:r>
              <a:rPr sz="3200" dirty="0"/>
              <a:t>a</a:t>
            </a:r>
            <a:r>
              <a:rPr sz="3200" spc="-87" dirty="0"/>
              <a:t> </a:t>
            </a:r>
            <a:r>
              <a:rPr sz="3200" dirty="0"/>
              <a:t>neuron</a:t>
            </a:r>
            <a:r>
              <a:rPr sz="3200" spc="-93" dirty="0"/>
              <a:t> </a:t>
            </a:r>
            <a:r>
              <a:rPr sz="3200" spc="-33" dirty="0"/>
              <a:t>is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43999" y="618758"/>
            <a:ext cx="310218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always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positive...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7650" y="5363683"/>
            <a:ext cx="11793220" cy="676487"/>
            <a:chOff x="125737" y="4022762"/>
            <a:chExt cx="8844915" cy="5073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138" y="4040150"/>
              <a:ext cx="8627723" cy="4745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86824" y="4037050"/>
              <a:ext cx="4754880" cy="474980"/>
            </a:xfrm>
            <a:custGeom>
              <a:avLst/>
              <a:gdLst/>
              <a:ahLst/>
              <a:cxnLst/>
              <a:rect l="l" t="t" r="r" b="b"/>
              <a:pathLst>
                <a:path w="4754880" h="474979">
                  <a:moveTo>
                    <a:pt x="0" y="0"/>
                  </a:moveTo>
                  <a:lnTo>
                    <a:pt x="4754399" y="0"/>
                  </a:lnTo>
                  <a:lnTo>
                    <a:pt x="4754399" y="474599"/>
                  </a:lnTo>
                  <a:lnTo>
                    <a:pt x="0" y="4745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1300" y="4040700"/>
              <a:ext cx="272415" cy="474980"/>
            </a:xfrm>
            <a:custGeom>
              <a:avLst/>
              <a:gdLst/>
              <a:ahLst/>
              <a:cxnLst/>
              <a:rect l="l" t="t" r="r" b="b"/>
              <a:pathLst>
                <a:path w="272414" h="474979">
                  <a:moveTo>
                    <a:pt x="0" y="0"/>
                  </a:moveTo>
                  <a:lnTo>
                    <a:pt x="271799" y="0"/>
                  </a:lnTo>
                  <a:lnTo>
                    <a:pt x="271799" y="474599"/>
                  </a:lnTo>
                  <a:lnTo>
                    <a:pt x="0" y="4745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025" y="4037050"/>
              <a:ext cx="8816340" cy="478790"/>
            </a:xfrm>
            <a:custGeom>
              <a:avLst/>
              <a:gdLst/>
              <a:ahLst/>
              <a:cxnLst/>
              <a:rect l="l" t="t" r="r" b="b"/>
              <a:pathLst>
                <a:path w="8816340" h="478789">
                  <a:moveTo>
                    <a:pt x="6157374" y="3649"/>
                  </a:moveTo>
                  <a:lnTo>
                    <a:pt x="8816274" y="3649"/>
                  </a:lnTo>
                  <a:lnTo>
                    <a:pt x="8816274" y="478249"/>
                  </a:lnTo>
                  <a:lnTo>
                    <a:pt x="6157374" y="478249"/>
                  </a:lnTo>
                  <a:lnTo>
                    <a:pt x="6157374" y="3649"/>
                  </a:lnTo>
                  <a:close/>
                </a:path>
                <a:path w="8816340" h="478789">
                  <a:moveTo>
                    <a:pt x="0" y="0"/>
                  </a:moveTo>
                  <a:lnTo>
                    <a:pt x="651599" y="0"/>
                  </a:lnTo>
                  <a:lnTo>
                    <a:pt x="651599" y="474599"/>
                  </a:lnTo>
                  <a:lnTo>
                    <a:pt x="0" y="4745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5C780-A3E9-3B2D-0D9B-04FFEB997A87}"/>
              </a:ext>
            </a:extLst>
          </p:cNvPr>
          <p:cNvSpPr txBox="1"/>
          <p:nvPr/>
        </p:nvSpPr>
        <p:spPr>
          <a:xfrm>
            <a:off x="555480" y="2791029"/>
            <a:ext cx="1325863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866">
              <a:spcBef>
                <a:spcPts val="133"/>
              </a:spcBef>
            </a:pPr>
            <a:r>
              <a:rPr lang="en-US" sz="2800" dirty="0">
                <a:latin typeface="Arial"/>
                <a:cs typeface="Arial"/>
              </a:rPr>
              <a:t>What</a:t>
            </a:r>
            <a:r>
              <a:rPr lang="en-US" sz="2800" spc="-73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can</a:t>
            </a:r>
            <a:r>
              <a:rPr lang="en-US" sz="2800" spc="-73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we</a:t>
            </a:r>
            <a:r>
              <a:rPr lang="en-US" sz="2800" spc="-73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say</a:t>
            </a:r>
            <a:r>
              <a:rPr lang="en-US" sz="2800" spc="-67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about</a:t>
            </a:r>
            <a:r>
              <a:rPr lang="en-US" sz="2800" spc="-73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-73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gradients</a:t>
            </a:r>
            <a:r>
              <a:rPr lang="en-US" sz="2800" spc="-67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on</a:t>
            </a:r>
            <a:r>
              <a:rPr lang="en-US" sz="2800" spc="-27" dirty="0">
                <a:latin typeface="Arial"/>
                <a:cs typeface="Arial"/>
              </a:rPr>
              <a:t> </a:t>
            </a:r>
            <a:r>
              <a:rPr lang="en-US" sz="2800" b="1" spc="-33" dirty="0">
                <a:latin typeface="Arial"/>
                <a:cs typeface="Arial"/>
              </a:rPr>
              <a:t>w</a:t>
            </a:r>
            <a:r>
              <a:rPr lang="en-US" sz="2800" spc="-33" dirty="0">
                <a:latin typeface="Arial"/>
                <a:cs typeface="Arial"/>
              </a:rPr>
              <a:t>?</a:t>
            </a:r>
            <a:endParaRPr lang="en-US" sz="2800" dirty="0">
              <a:latin typeface="Arial"/>
              <a:cs typeface="Arial"/>
            </a:endParaRPr>
          </a:p>
          <a:p>
            <a:pPr marL="219281" marR="3526279">
              <a:spcBef>
                <a:spcPts val="2027"/>
              </a:spcBef>
            </a:pP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We</a:t>
            </a:r>
            <a:r>
              <a:rPr lang="en-US" sz="2000" spc="-33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know</a:t>
            </a:r>
            <a:r>
              <a:rPr lang="en-US" sz="2000" spc="-33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that</a:t>
            </a:r>
            <a:r>
              <a:rPr lang="en-US" sz="2000" spc="-33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local</a:t>
            </a:r>
            <a:r>
              <a:rPr lang="en-US" sz="2000" spc="-33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gradient</a:t>
            </a:r>
            <a:r>
              <a:rPr lang="en-US" sz="2000" spc="-33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of</a:t>
            </a:r>
            <a:r>
              <a:rPr lang="en-US" sz="2000" spc="-27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sigmoid</a:t>
            </a:r>
            <a:r>
              <a:rPr lang="en-US" sz="2000" spc="-33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is</a:t>
            </a:r>
            <a:r>
              <a:rPr lang="en-US" sz="2000" spc="-33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/>
                <a:cs typeface="Arial"/>
              </a:rPr>
              <a:t>always</a:t>
            </a:r>
            <a:r>
              <a:rPr lang="en-US" sz="2000" spc="-33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2000" spc="-13" dirty="0">
                <a:solidFill>
                  <a:srgbClr val="FF00FF"/>
                </a:solidFill>
                <a:latin typeface="Arial"/>
                <a:cs typeface="Arial"/>
              </a:rPr>
              <a:t>positive</a:t>
            </a:r>
          </a:p>
          <a:p>
            <a:pPr marL="219281" marR="3526279">
              <a:spcBef>
                <a:spcPts val="2027"/>
              </a:spcBef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lang="en-US" sz="2000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lang="en-US" sz="2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assuming</a:t>
            </a:r>
            <a:r>
              <a:rPr lang="en-US" sz="2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2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en-US" sz="2000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always</a:t>
            </a:r>
            <a:r>
              <a:rPr lang="en-US" sz="2000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spc="-13" dirty="0">
                <a:solidFill>
                  <a:srgbClr val="FF0000"/>
                </a:solidFill>
                <a:latin typeface="Arial"/>
                <a:cs typeface="Arial"/>
              </a:rPr>
              <a:t>positive</a:t>
            </a:r>
            <a:endParaRPr lang="en-US" sz="2000" dirty="0">
              <a:latin typeface="Arial"/>
              <a:cs typeface="Arial"/>
            </a:endParaRPr>
          </a:p>
          <a:p>
            <a:pPr marL="219281" marR="3526279">
              <a:spcBef>
                <a:spcPts val="2027"/>
              </a:spcBef>
            </a:pP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So!!</a:t>
            </a:r>
            <a:r>
              <a:rPr lang="en-US" sz="2000" spc="-27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Sign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of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gradient</a:t>
            </a:r>
            <a:r>
              <a:rPr lang="en-US" sz="2000" spc="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6AA84F"/>
                </a:solidFill>
                <a:latin typeface="Arial"/>
                <a:cs typeface="Arial"/>
              </a:rPr>
              <a:t>for</a:t>
            </a:r>
            <a:r>
              <a:rPr lang="en-US" sz="2000" b="1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6AA84F"/>
                </a:solidFill>
                <a:latin typeface="Arial"/>
                <a:cs typeface="Arial"/>
              </a:rPr>
              <a:t>all</a:t>
            </a:r>
            <a:r>
              <a:rPr lang="en-US" sz="2000" b="1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6AA84F"/>
                </a:solidFill>
                <a:latin typeface="Arial"/>
                <a:cs typeface="Arial"/>
              </a:rPr>
              <a:t>w</a:t>
            </a:r>
            <a:r>
              <a:rPr lang="en-US" sz="2000" b="1" baseline="-32407" dirty="0" err="1">
                <a:solidFill>
                  <a:srgbClr val="6AA84F"/>
                </a:solidFill>
                <a:latin typeface="Arial"/>
                <a:cs typeface="Arial"/>
              </a:rPr>
              <a:t>i</a:t>
            </a:r>
            <a:r>
              <a:rPr lang="en-US" sz="2000" b="1" spc="300" baseline="-32407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is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the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same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as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the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sign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of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upstream</a:t>
            </a:r>
            <a:r>
              <a:rPr lang="en-US" sz="2000" spc="-27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AA84F"/>
                </a:solidFill>
                <a:latin typeface="Arial"/>
                <a:cs typeface="Arial"/>
              </a:rPr>
              <a:t>scalar</a:t>
            </a:r>
            <a:r>
              <a:rPr lang="en-US" sz="2000" spc="-2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lang="en-US" sz="2000" spc="-13" dirty="0">
                <a:solidFill>
                  <a:srgbClr val="6AA84F"/>
                </a:solidFill>
                <a:latin typeface="Arial"/>
                <a:cs typeface="Arial"/>
              </a:rPr>
              <a:t>gradient!</a:t>
            </a:r>
            <a:endParaRPr lang="en-US" sz="2000" dirty="0">
              <a:latin typeface="Arial"/>
              <a:cs typeface="Arial"/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999" y="137080"/>
            <a:ext cx="9629140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dirty="0"/>
              <a:t>Consider</a:t>
            </a:r>
            <a:r>
              <a:rPr sz="3200" spc="-93" dirty="0"/>
              <a:t> </a:t>
            </a:r>
            <a:r>
              <a:rPr sz="3200" dirty="0"/>
              <a:t>what</a:t>
            </a:r>
            <a:r>
              <a:rPr sz="3200" spc="-87" dirty="0"/>
              <a:t> </a:t>
            </a:r>
            <a:r>
              <a:rPr sz="3200" dirty="0"/>
              <a:t>happens</a:t>
            </a:r>
            <a:r>
              <a:rPr sz="3200" spc="-93" dirty="0"/>
              <a:t> </a:t>
            </a:r>
            <a:r>
              <a:rPr sz="3200" dirty="0"/>
              <a:t>when</a:t>
            </a:r>
            <a:r>
              <a:rPr sz="3200" spc="-87" dirty="0"/>
              <a:t> </a:t>
            </a:r>
            <a:r>
              <a:rPr sz="3200" dirty="0"/>
              <a:t>the</a:t>
            </a:r>
            <a:r>
              <a:rPr sz="3200" spc="-93" dirty="0"/>
              <a:t> </a:t>
            </a:r>
            <a:r>
              <a:rPr sz="3200" dirty="0"/>
              <a:t>input</a:t>
            </a:r>
            <a:r>
              <a:rPr sz="3200" spc="-87" dirty="0"/>
              <a:t> </a:t>
            </a:r>
            <a:r>
              <a:rPr sz="3200" dirty="0"/>
              <a:t>to</a:t>
            </a:r>
            <a:r>
              <a:rPr sz="3200" spc="-93" dirty="0"/>
              <a:t> </a:t>
            </a:r>
            <a:r>
              <a:rPr sz="3200" dirty="0"/>
              <a:t>a</a:t>
            </a:r>
            <a:r>
              <a:rPr sz="3200" spc="-87" dirty="0"/>
              <a:t> </a:t>
            </a:r>
            <a:r>
              <a:rPr sz="3200" dirty="0"/>
              <a:t>neuron</a:t>
            </a:r>
            <a:r>
              <a:rPr sz="3200" spc="-93" dirty="0"/>
              <a:t> </a:t>
            </a:r>
            <a:r>
              <a:rPr sz="3200" spc="-33" dirty="0"/>
              <a:t>is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3999" y="618758"/>
            <a:ext cx="310218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always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positive...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947" y="2077025"/>
            <a:ext cx="4076452" cy="17602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501" y="4561344"/>
            <a:ext cx="794088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say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about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gradients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27" dirty="0">
                <a:latin typeface="Arial"/>
                <a:cs typeface="Arial"/>
              </a:rPr>
              <a:t> </a:t>
            </a:r>
            <a:r>
              <a:rPr sz="3200" b="1" spc="-33" dirty="0">
                <a:latin typeface="Arial"/>
                <a:cs typeface="Arial"/>
              </a:rPr>
              <a:t>w</a:t>
            </a:r>
            <a:r>
              <a:rPr sz="3200" spc="-33" dirty="0">
                <a:latin typeface="Arial"/>
                <a:cs typeface="Arial"/>
              </a:rPr>
              <a:t>?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Always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positive</a:t>
            </a:r>
            <a:r>
              <a:rPr sz="3200" spc="-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  <a:r>
              <a:rPr sz="3200" spc="-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:(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49612" y="750499"/>
            <a:ext cx="3684693" cy="3716867"/>
            <a:chOff x="5812209" y="562874"/>
            <a:chExt cx="2763520" cy="2787650"/>
          </a:xfrm>
        </p:grpSpPr>
        <p:sp>
          <p:nvSpPr>
            <p:cNvPr id="7" name="object 7"/>
            <p:cNvSpPr/>
            <p:nvPr/>
          </p:nvSpPr>
          <p:spPr>
            <a:xfrm>
              <a:off x="5821734" y="572399"/>
              <a:ext cx="2744470" cy="2768600"/>
            </a:xfrm>
            <a:custGeom>
              <a:avLst/>
              <a:gdLst/>
              <a:ahLst/>
              <a:cxnLst/>
              <a:rect l="l" t="t" r="r" b="b"/>
              <a:pathLst>
                <a:path w="2744470" h="2768600">
                  <a:moveTo>
                    <a:pt x="1372253" y="0"/>
                  </a:moveTo>
                  <a:lnTo>
                    <a:pt x="1372253" y="2768099"/>
                  </a:lnTo>
                </a:path>
                <a:path w="2744470" h="2768600">
                  <a:moveTo>
                    <a:pt x="2744399" y="1384111"/>
                  </a:moveTo>
                  <a:lnTo>
                    <a:pt x="0" y="1384111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7205102" y="585416"/>
              <a:ext cx="1360805" cy="1360170"/>
            </a:xfrm>
            <a:custGeom>
              <a:avLst/>
              <a:gdLst/>
              <a:ahLst/>
              <a:cxnLst/>
              <a:rect l="l" t="t" r="r" b="b"/>
              <a:pathLst>
                <a:path w="1360804" h="1360170">
                  <a:moveTo>
                    <a:pt x="1360799" y="1359899"/>
                  </a:moveTo>
                  <a:lnTo>
                    <a:pt x="0" y="1359899"/>
                  </a:lnTo>
                  <a:lnTo>
                    <a:pt x="0" y="0"/>
                  </a:lnTo>
                  <a:lnTo>
                    <a:pt x="1360799" y="0"/>
                  </a:lnTo>
                  <a:lnTo>
                    <a:pt x="1360799" y="13598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193988" y="1951015"/>
              <a:ext cx="1127760" cy="1035050"/>
            </a:xfrm>
            <a:custGeom>
              <a:avLst/>
              <a:gdLst/>
              <a:ahLst/>
              <a:cxnLst/>
              <a:rect l="l" t="t" r="r" b="b"/>
              <a:pathLst>
                <a:path w="1127759" h="1035050">
                  <a:moveTo>
                    <a:pt x="0" y="0"/>
                  </a:moveTo>
                  <a:lnTo>
                    <a:pt x="1127480" y="1034523"/>
                  </a:lnTo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670" y="2952830"/>
              <a:ext cx="104022" cy="10068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035068" y="4214575"/>
            <a:ext cx="1660313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hypothetical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optimal</a:t>
            </a:r>
            <a:r>
              <a:rPr sz="2400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67" dirty="0">
                <a:solidFill>
                  <a:srgbClr val="0000FF"/>
                </a:solidFill>
                <a:latin typeface="Arial"/>
                <a:cs typeface="Arial"/>
              </a:rPr>
              <a:t>w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vector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8267" y="2569828"/>
            <a:ext cx="16772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zig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zag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FF0000"/>
                </a:solidFill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81847" y="986127"/>
            <a:ext cx="1049020" cy="11663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spc="-13" dirty="0">
                <a:solidFill>
                  <a:srgbClr val="37761C"/>
                </a:solidFill>
                <a:latin typeface="Arial"/>
                <a:cs typeface="Arial"/>
              </a:rPr>
              <a:t>allowed gradient update directions</a:t>
            </a:r>
            <a:endParaRPr sz="186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27949" y="2629274"/>
            <a:ext cx="1742440" cy="1396366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244687" rIns="0" bIns="0" rtlCol="0">
            <a:spAutoFit/>
          </a:bodyPr>
          <a:lstStyle/>
          <a:p>
            <a:pPr marL="198962" marR="518147">
              <a:spcBef>
                <a:spcPts val="1927"/>
              </a:spcBef>
            </a:pPr>
            <a:r>
              <a:rPr sz="1867" spc="-13" dirty="0">
                <a:solidFill>
                  <a:srgbClr val="37761C"/>
                </a:solidFill>
                <a:latin typeface="Arial"/>
                <a:cs typeface="Arial"/>
              </a:rPr>
              <a:t>allowed gradient update directions</a:t>
            </a:r>
            <a:endParaRPr sz="1867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741370" y="2410753"/>
            <a:ext cx="1672167" cy="1684867"/>
            <a:chOff x="7306027" y="1808065"/>
            <a:chExt cx="1254125" cy="1263650"/>
          </a:xfrm>
        </p:grpSpPr>
        <p:sp>
          <p:nvSpPr>
            <p:cNvPr id="16" name="object 16"/>
            <p:cNvSpPr/>
            <p:nvPr/>
          </p:nvSpPr>
          <p:spPr>
            <a:xfrm>
              <a:off x="7346933" y="1817590"/>
              <a:ext cx="25400" cy="340360"/>
            </a:xfrm>
            <a:custGeom>
              <a:avLst/>
              <a:gdLst/>
              <a:ahLst/>
              <a:cxnLst/>
              <a:rect l="l" t="t" r="r" b="b"/>
              <a:pathLst>
                <a:path w="25400" h="340360">
                  <a:moveTo>
                    <a:pt x="24936" y="0"/>
                  </a:moveTo>
                  <a:lnTo>
                    <a:pt x="0" y="339906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6027" y="2145670"/>
              <a:ext cx="81812" cy="1075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38345" y="2239736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9997" y="2198895"/>
              <a:ext cx="108156" cy="8168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17037" y="2232583"/>
              <a:ext cx="29845" cy="269875"/>
            </a:xfrm>
            <a:custGeom>
              <a:avLst/>
              <a:gdLst/>
              <a:ahLst/>
              <a:cxnLst/>
              <a:rect l="l" t="t" r="r" b="b"/>
              <a:pathLst>
                <a:path w="29845" h="269875">
                  <a:moveTo>
                    <a:pt x="29765" y="0"/>
                  </a:moveTo>
                  <a:lnTo>
                    <a:pt x="0" y="269789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6236" y="2489396"/>
              <a:ext cx="81601" cy="1084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0022" y="2837399"/>
              <a:ext cx="169581" cy="2341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725195" y="2553261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6847" y="2512421"/>
              <a:ext cx="108156" cy="8168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98037" y="2537383"/>
              <a:ext cx="29845" cy="269875"/>
            </a:xfrm>
            <a:custGeom>
              <a:avLst/>
              <a:gdLst/>
              <a:ahLst/>
              <a:cxnLst/>
              <a:rect l="l" t="t" r="r" b="b"/>
              <a:pathLst>
                <a:path w="29845" h="269875">
                  <a:moveTo>
                    <a:pt x="29765" y="0"/>
                  </a:moveTo>
                  <a:lnTo>
                    <a:pt x="0" y="269789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7236" y="2794196"/>
              <a:ext cx="81601" cy="10842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06195" y="2858061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7847" y="2817220"/>
              <a:ext cx="108156" cy="8168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84DF-372F-8A5A-FCD0-FB474CAB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to Know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5324-98EA-AF9D-9B6C-821DDF1E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McCoullough</a:t>
            </a:r>
            <a:r>
              <a:rPr lang="en-US" b="1" dirty="0"/>
              <a:t>-Pitts</a:t>
            </a:r>
            <a:r>
              <a:rPr lang="en-US" dirty="0"/>
              <a:t> neuron model (weighted sum then nonlinearity)</a:t>
            </a:r>
          </a:p>
          <a:p>
            <a:r>
              <a:rPr lang="en-US" b="1" dirty="0"/>
              <a:t>Binary logic</a:t>
            </a:r>
            <a:r>
              <a:rPr lang="en-US" dirty="0"/>
              <a:t> neural networks</a:t>
            </a:r>
          </a:p>
          <a:p>
            <a:r>
              <a:rPr lang="en-US" b="1" dirty="0"/>
              <a:t>Universal computations</a:t>
            </a:r>
            <a:r>
              <a:rPr lang="en-US" dirty="0"/>
              <a:t> (two+ layers and nonlinearities are needed)</a:t>
            </a:r>
          </a:p>
          <a:p>
            <a:r>
              <a:rPr lang="en-US" b="1" dirty="0"/>
              <a:t>Gradient descent</a:t>
            </a:r>
          </a:p>
          <a:p>
            <a:r>
              <a:rPr lang="en-US" b="1" dirty="0"/>
              <a:t>Modular machine learning</a:t>
            </a:r>
            <a:r>
              <a:rPr lang="en-US" dirty="0"/>
              <a:t>: </a:t>
            </a:r>
            <a:r>
              <a:rPr lang="en-US" dirty="0" err="1"/>
              <a:t>Pytorch</a:t>
            </a:r>
            <a:r>
              <a:rPr lang="en-US" dirty="0"/>
              <a:t> tensors, </a:t>
            </a:r>
            <a:r>
              <a:rPr lang="en-US" dirty="0" err="1"/>
              <a:t>autograd</a:t>
            </a:r>
            <a:r>
              <a:rPr lang="en-US" dirty="0"/>
              <a:t>, and modules</a:t>
            </a:r>
          </a:p>
          <a:p>
            <a:r>
              <a:rPr lang="en-US" b="1" dirty="0"/>
              <a:t>Losses</a:t>
            </a:r>
            <a:r>
              <a:rPr lang="en-US" dirty="0"/>
              <a:t>: what makes a good/bad loss; MSE, L1, and cross-entropy loss</a:t>
            </a:r>
          </a:p>
          <a:p>
            <a:r>
              <a:rPr lang="en-US" b="1" dirty="0"/>
              <a:t>The backpropagation algorithm</a:t>
            </a:r>
            <a:r>
              <a:rPr lang="en-US" dirty="0"/>
              <a:t>: computational graphs, backward pass, upstream/internal/downstream gradients, accumulation</a:t>
            </a:r>
          </a:p>
          <a:p>
            <a:r>
              <a:rPr lang="en-US" b="1" dirty="0"/>
              <a:t>First-order optimization</a:t>
            </a:r>
            <a:r>
              <a:rPr lang="en-US" dirty="0"/>
              <a:t>: gradient descent, SGD, Momentum, ADAM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4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42034" y="6375439"/>
            <a:ext cx="2122593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sz="2667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25,</a:t>
            </a:r>
            <a:r>
              <a:rPr sz="2667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27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667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3999" y="137080"/>
            <a:ext cx="9629140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dirty="0"/>
              <a:t>Consider</a:t>
            </a:r>
            <a:r>
              <a:rPr sz="3200" spc="-93" dirty="0"/>
              <a:t> </a:t>
            </a:r>
            <a:r>
              <a:rPr sz="3200" dirty="0"/>
              <a:t>what</a:t>
            </a:r>
            <a:r>
              <a:rPr sz="3200" spc="-87" dirty="0"/>
              <a:t> </a:t>
            </a:r>
            <a:r>
              <a:rPr sz="3200" dirty="0"/>
              <a:t>happens</a:t>
            </a:r>
            <a:r>
              <a:rPr sz="3200" spc="-93" dirty="0"/>
              <a:t> </a:t>
            </a:r>
            <a:r>
              <a:rPr sz="3200" dirty="0"/>
              <a:t>when</a:t>
            </a:r>
            <a:r>
              <a:rPr sz="3200" spc="-87" dirty="0"/>
              <a:t> </a:t>
            </a:r>
            <a:r>
              <a:rPr sz="3200" dirty="0"/>
              <a:t>the</a:t>
            </a:r>
            <a:r>
              <a:rPr sz="3200" spc="-93" dirty="0"/>
              <a:t> </a:t>
            </a:r>
            <a:r>
              <a:rPr sz="3200" dirty="0"/>
              <a:t>input</a:t>
            </a:r>
            <a:r>
              <a:rPr sz="3200" spc="-87" dirty="0"/>
              <a:t> </a:t>
            </a:r>
            <a:r>
              <a:rPr sz="3200" dirty="0"/>
              <a:t>to</a:t>
            </a:r>
            <a:r>
              <a:rPr sz="3200" spc="-93" dirty="0"/>
              <a:t> </a:t>
            </a:r>
            <a:r>
              <a:rPr sz="3200" dirty="0"/>
              <a:t>a</a:t>
            </a:r>
            <a:r>
              <a:rPr sz="3200" spc="-87" dirty="0"/>
              <a:t> </a:t>
            </a:r>
            <a:r>
              <a:rPr sz="3200" dirty="0"/>
              <a:t>neuron</a:t>
            </a:r>
            <a:r>
              <a:rPr sz="3200" spc="-93" dirty="0"/>
              <a:t> </a:t>
            </a:r>
            <a:r>
              <a:rPr sz="3200" spc="-33" dirty="0"/>
              <a:t>is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43999" y="618758"/>
            <a:ext cx="310218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always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positive...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947" y="2077025"/>
            <a:ext cx="4076452" cy="17602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9501" y="4561345"/>
            <a:ext cx="7940887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say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about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gradients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27" dirty="0">
                <a:latin typeface="Arial"/>
                <a:cs typeface="Arial"/>
              </a:rPr>
              <a:t> </a:t>
            </a:r>
            <a:r>
              <a:rPr sz="3200" b="1" spc="-33" dirty="0">
                <a:latin typeface="Arial"/>
                <a:cs typeface="Arial"/>
              </a:rPr>
              <a:t>w</a:t>
            </a:r>
            <a:r>
              <a:rPr sz="3200" spc="-33" dirty="0">
                <a:latin typeface="Arial"/>
                <a:cs typeface="Arial"/>
              </a:rPr>
              <a:t>?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Always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positive</a:t>
            </a:r>
            <a:r>
              <a:rPr sz="3200" spc="-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  <a:r>
              <a:rPr sz="3200" spc="-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:(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(For</a:t>
            </a:r>
            <a:r>
              <a:rPr sz="3200" spc="-12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a</a:t>
            </a:r>
            <a:r>
              <a:rPr sz="3200" spc="-1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single</a:t>
            </a:r>
            <a:r>
              <a:rPr sz="3200" spc="-1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element!</a:t>
            </a:r>
            <a:r>
              <a:rPr sz="3200" spc="-1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Minibatches</a:t>
            </a:r>
            <a:r>
              <a:rPr sz="3200" spc="-1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help)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49612" y="750499"/>
            <a:ext cx="3684693" cy="3716867"/>
            <a:chOff x="5812209" y="562874"/>
            <a:chExt cx="2763520" cy="2787650"/>
          </a:xfrm>
        </p:grpSpPr>
        <p:sp>
          <p:nvSpPr>
            <p:cNvPr id="11" name="object 11"/>
            <p:cNvSpPr/>
            <p:nvPr/>
          </p:nvSpPr>
          <p:spPr>
            <a:xfrm>
              <a:off x="5821734" y="572399"/>
              <a:ext cx="2744470" cy="2768600"/>
            </a:xfrm>
            <a:custGeom>
              <a:avLst/>
              <a:gdLst/>
              <a:ahLst/>
              <a:cxnLst/>
              <a:rect l="l" t="t" r="r" b="b"/>
              <a:pathLst>
                <a:path w="2744470" h="2768600">
                  <a:moveTo>
                    <a:pt x="1372253" y="0"/>
                  </a:moveTo>
                  <a:lnTo>
                    <a:pt x="1372253" y="2768099"/>
                  </a:lnTo>
                </a:path>
                <a:path w="2744470" h="2768600">
                  <a:moveTo>
                    <a:pt x="2744399" y="1384111"/>
                  </a:moveTo>
                  <a:lnTo>
                    <a:pt x="0" y="1384111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102" y="585416"/>
              <a:ext cx="1360805" cy="1360170"/>
            </a:xfrm>
            <a:custGeom>
              <a:avLst/>
              <a:gdLst/>
              <a:ahLst/>
              <a:cxnLst/>
              <a:rect l="l" t="t" r="r" b="b"/>
              <a:pathLst>
                <a:path w="1360804" h="1360170">
                  <a:moveTo>
                    <a:pt x="1360799" y="1359899"/>
                  </a:moveTo>
                  <a:lnTo>
                    <a:pt x="0" y="1359899"/>
                  </a:lnTo>
                  <a:lnTo>
                    <a:pt x="0" y="0"/>
                  </a:lnTo>
                  <a:lnTo>
                    <a:pt x="1360799" y="0"/>
                  </a:lnTo>
                  <a:lnTo>
                    <a:pt x="1360799" y="13598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193988" y="1951015"/>
              <a:ext cx="1127760" cy="1035050"/>
            </a:xfrm>
            <a:custGeom>
              <a:avLst/>
              <a:gdLst/>
              <a:ahLst/>
              <a:cxnLst/>
              <a:rect l="l" t="t" r="r" b="b"/>
              <a:pathLst>
                <a:path w="1127759" h="1035050">
                  <a:moveTo>
                    <a:pt x="0" y="0"/>
                  </a:moveTo>
                  <a:lnTo>
                    <a:pt x="1127480" y="1034523"/>
                  </a:lnTo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670" y="2952830"/>
              <a:ext cx="104022" cy="10068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035068" y="4214575"/>
            <a:ext cx="1660313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hypothetical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optimal</a:t>
            </a:r>
            <a:r>
              <a:rPr sz="2400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67" dirty="0">
                <a:solidFill>
                  <a:srgbClr val="0000FF"/>
                </a:solidFill>
                <a:latin typeface="Arial"/>
                <a:cs typeface="Arial"/>
              </a:rPr>
              <a:t>w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vector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38267" y="2569828"/>
            <a:ext cx="16772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zig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zag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FF0000"/>
                </a:solidFill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81847" y="986127"/>
            <a:ext cx="1049020" cy="11663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spc="-13" dirty="0">
                <a:solidFill>
                  <a:srgbClr val="37761C"/>
                </a:solidFill>
                <a:latin typeface="Arial"/>
                <a:cs typeface="Arial"/>
              </a:rPr>
              <a:t>allowed gradient update directions</a:t>
            </a:r>
            <a:endParaRPr sz="1867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27949" y="2629274"/>
            <a:ext cx="1742440" cy="1396366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244687" rIns="0" bIns="0" rtlCol="0">
            <a:spAutoFit/>
          </a:bodyPr>
          <a:lstStyle/>
          <a:p>
            <a:pPr marL="198962" marR="518147">
              <a:spcBef>
                <a:spcPts val="1927"/>
              </a:spcBef>
            </a:pPr>
            <a:r>
              <a:rPr sz="1867" spc="-13" dirty="0">
                <a:solidFill>
                  <a:srgbClr val="37761C"/>
                </a:solidFill>
                <a:latin typeface="Arial"/>
                <a:cs typeface="Arial"/>
              </a:rPr>
              <a:t>allowed gradient update directions</a:t>
            </a:r>
            <a:endParaRPr sz="1867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741370" y="2410753"/>
            <a:ext cx="1672167" cy="1684867"/>
            <a:chOff x="7306027" y="1808065"/>
            <a:chExt cx="1254125" cy="1263650"/>
          </a:xfrm>
        </p:grpSpPr>
        <p:sp>
          <p:nvSpPr>
            <p:cNvPr id="20" name="object 20"/>
            <p:cNvSpPr/>
            <p:nvPr/>
          </p:nvSpPr>
          <p:spPr>
            <a:xfrm>
              <a:off x="7346933" y="1817590"/>
              <a:ext cx="25400" cy="340360"/>
            </a:xfrm>
            <a:custGeom>
              <a:avLst/>
              <a:gdLst/>
              <a:ahLst/>
              <a:cxnLst/>
              <a:rect l="l" t="t" r="r" b="b"/>
              <a:pathLst>
                <a:path w="25400" h="340360">
                  <a:moveTo>
                    <a:pt x="24936" y="0"/>
                  </a:moveTo>
                  <a:lnTo>
                    <a:pt x="0" y="339906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6027" y="2145670"/>
              <a:ext cx="81812" cy="10757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38345" y="2239736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9997" y="2198895"/>
              <a:ext cx="108156" cy="8168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17037" y="2232583"/>
              <a:ext cx="29845" cy="269875"/>
            </a:xfrm>
            <a:custGeom>
              <a:avLst/>
              <a:gdLst/>
              <a:ahLst/>
              <a:cxnLst/>
              <a:rect l="l" t="t" r="r" b="b"/>
              <a:pathLst>
                <a:path w="29845" h="269875">
                  <a:moveTo>
                    <a:pt x="29765" y="0"/>
                  </a:moveTo>
                  <a:lnTo>
                    <a:pt x="0" y="269789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6236" y="2489396"/>
              <a:ext cx="81601" cy="1084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0022" y="2837399"/>
              <a:ext cx="169581" cy="23413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25195" y="2553261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6847" y="2512421"/>
              <a:ext cx="108156" cy="8168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098037" y="2537383"/>
              <a:ext cx="29845" cy="269875"/>
            </a:xfrm>
            <a:custGeom>
              <a:avLst/>
              <a:gdLst/>
              <a:ahLst/>
              <a:cxnLst/>
              <a:rect l="l" t="t" r="r" b="b"/>
              <a:pathLst>
                <a:path w="29845" h="269875">
                  <a:moveTo>
                    <a:pt x="29765" y="0"/>
                  </a:moveTo>
                  <a:lnTo>
                    <a:pt x="0" y="269789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7236" y="2794196"/>
              <a:ext cx="81601" cy="10842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106195" y="2858061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7847" y="2817220"/>
              <a:ext cx="108156" cy="816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32000" y="27216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061068" y="4962676"/>
            <a:ext cx="16349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latin typeface="Arial"/>
                <a:cs typeface="Arial"/>
              </a:rPr>
              <a:t>Sigmoid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3943" y="864144"/>
            <a:ext cx="3564113" cy="603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882234" y="2147225"/>
            <a:ext cx="7991643" cy="18688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5671" indent="-417396">
              <a:lnSpc>
                <a:spcPct val="100000"/>
              </a:lnSpc>
              <a:spcBef>
                <a:spcPts val="133"/>
              </a:spcBef>
              <a:buChar char="-"/>
              <a:tabLst>
                <a:tab pos="626518" algn="l"/>
              </a:tabLst>
            </a:pPr>
            <a:r>
              <a:rPr dirty="0"/>
              <a:t>Squashes</a:t>
            </a:r>
            <a:r>
              <a:rPr spc="-47" dirty="0"/>
              <a:t> </a:t>
            </a:r>
            <a:r>
              <a:rPr dirty="0"/>
              <a:t>numbers</a:t>
            </a:r>
            <a:r>
              <a:rPr spc="-47" dirty="0"/>
              <a:t> </a:t>
            </a:r>
            <a:r>
              <a:rPr dirty="0"/>
              <a:t>to</a:t>
            </a:r>
            <a:r>
              <a:rPr spc="-47" dirty="0"/>
              <a:t> </a:t>
            </a:r>
            <a:r>
              <a:rPr dirty="0"/>
              <a:t>range</a:t>
            </a:r>
            <a:r>
              <a:rPr spc="-40" dirty="0"/>
              <a:t> </a:t>
            </a:r>
            <a:r>
              <a:rPr spc="-13" dirty="0"/>
              <a:t>[0,1]</a:t>
            </a:r>
          </a:p>
          <a:p>
            <a:pPr marL="625671" marR="6773" indent="-418243">
              <a:lnSpc>
                <a:spcPct val="100000"/>
              </a:lnSpc>
              <a:buChar char="-"/>
              <a:tabLst>
                <a:tab pos="626518" algn="l"/>
              </a:tabLst>
            </a:pPr>
            <a:r>
              <a:rPr dirty="0"/>
              <a:t>Historically</a:t>
            </a:r>
            <a:r>
              <a:rPr spc="-113" dirty="0"/>
              <a:t> </a:t>
            </a:r>
            <a:r>
              <a:rPr dirty="0"/>
              <a:t>popular</a:t>
            </a:r>
            <a:r>
              <a:rPr spc="-107" dirty="0"/>
              <a:t> </a:t>
            </a:r>
            <a:r>
              <a:rPr dirty="0"/>
              <a:t>since</a:t>
            </a:r>
            <a:r>
              <a:rPr spc="-113" dirty="0"/>
              <a:t> </a:t>
            </a:r>
            <a:r>
              <a:rPr spc="-27" dirty="0"/>
              <a:t>they </a:t>
            </a:r>
            <a:r>
              <a:rPr dirty="0"/>
              <a:t>have</a:t>
            </a:r>
            <a:r>
              <a:rPr spc="-67" dirty="0"/>
              <a:t> </a:t>
            </a:r>
            <a:r>
              <a:rPr dirty="0"/>
              <a:t>nice</a:t>
            </a:r>
            <a:r>
              <a:rPr spc="-67" dirty="0"/>
              <a:t> </a:t>
            </a:r>
            <a:r>
              <a:rPr dirty="0"/>
              <a:t>interpretation</a:t>
            </a:r>
            <a:r>
              <a:rPr spc="-67" dirty="0"/>
              <a:t> </a:t>
            </a:r>
            <a:r>
              <a:rPr dirty="0"/>
              <a:t>as</a:t>
            </a:r>
            <a:r>
              <a:rPr spc="-67" dirty="0"/>
              <a:t> a </a:t>
            </a:r>
            <a:r>
              <a:rPr dirty="0"/>
              <a:t>saturating</a:t>
            </a:r>
            <a:r>
              <a:rPr spc="-33" dirty="0"/>
              <a:t> </a:t>
            </a:r>
            <a:r>
              <a:rPr dirty="0"/>
              <a:t>“firing</a:t>
            </a:r>
            <a:r>
              <a:rPr spc="-33" dirty="0"/>
              <a:t> </a:t>
            </a:r>
            <a:r>
              <a:rPr dirty="0"/>
              <a:t>rate”</a:t>
            </a:r>
            <a:r>
              <a:rPr spc="-27" dirty="0"/>
              <a:t> </a:t>
            </a:r>
            <a:r>
              <a:rPr dirty="0"/>
              <a:t>of</a:t>
            </a:r>
            <a:r>
              <a:rPr spc="-33" dirty="0"/>
              <a:t> </a:t>
            </a:r>
            <a:r>
              <a:rPr dirty="0"/>
              <a:t>a</a:t>
            </a:r>
            <a:r>
              <a:rPr spc="-33" dirty="0"/>
              <a:t> </a:t>
            </a:r>
            <a:r>
              <a:rPr spc="-13" dirty="0"/>
              <a:t>neuron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417" y="2213308"/>
            <a:ext cx="3182577" cy="24311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42125" y="5503470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899926" y="5493331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21</a:t>
            </a:fld>
            <a:endParaRPr spc="-33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4CB2C05-C8AF-654A-9B65-2231487BA505}"/>
              </a:ext>
            </a:extLst>
          </p:cNvPr>
          <p:cNvSpPr txBox="1"/>
          <p:nvPr/>
        </p:nvSpPr>
        <p:spPr>
          <a:xfrm>
            <a:off x="5534905" y="4424761"/>
            <a:ext cx="5133096" cy="25181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3658" marR="6773" indent="-587572">
              <a:spcBef>
                <a:spcPts val="133"/>
              </a:spcBef>
              <a:tabLst>
                <a:tab pos="603658" algn="l"/>
              </a:tabLst>
            </a:pPr>
            <a:r>
              <a:rPr lang="en-US" sz="2667" dirty="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Saturated</a:t>
            </a:r>
            <a:r>
              <a:rPr sz="2667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neurons</a:t>
            </a:r>
            <a:r>
              <a:rPr sz="2667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“kill”</a:t>
            </a:r>
            <a:r>
              <a:rPr sz="2667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gradients</a:t>
            </a:r>
            <a:endParaRPr lang="en-US" sz="2667" spc="-13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03658" marR="6773" indent="-587572">
              <a:spcBef>
                <a:spcPts val="133"/>
              </a:spcBef>
              <a:tabLst>
                <a:tab pos="603658" algn="l"/>
              </a:tabLst>
            </a:pPr>
            <a:r>
              <a:rPr lang="en-US" sz="2667" dirty="0">
                <a:solidFill>
                  <a:srgbClr val="FF0000"/>
                </a:solidFill>
                <a:latin typeface="Arial"/>
                <a:cs typeface="Arial"/>
              </a:rPr>
              <a:t>2. Sigmoid</a:t>
            </a:r>
            <a:r>
              <a:rPr lang="en-US"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667" dirty="0">
                <a:solidFill>
                  <a:srgbClr val="FF0000"/>
                </a:solidFill>
                <a:latin typeface="Arial"/>
                <a:cs typeface="Arial"/>
              </a:rPr>
              <a:t>outputs</a:t>
            </a:r>
            <a:r>
              <a:rPr lang="en-US" sz="2667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667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lang="en-US"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667" spc="-33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lang="en-US" sz="2667" spc="-13" dirty="0">
                <a:solidFill>
                  <a:srgbClr val="FF0000"/>
                </a:solidFill>
                <a:latin typeface="Arial"/>
                <a:cs typeface="Arial"/>
              </a:rPr>
              <a:t>zero-centered</a:t>
            </a:r>
          </a:p>
          <a:p>
            <a:pPr marL="603658" marR="6773" indent="-587572">
              <a:spcBef>
                <a:spcPts val="133"/>
              </a:spcBef>
              <a:tabLst>
                <a:tab pos="603658" algn="l"/>
              </a:tabLst>
            </a:pPr>
            <a:r>
              <a:rPr lang="en-US" sz="2667" spc="-13" dirty="0">
                <a:solidFill>
                  <a:srgbClr val="FF0000"/>
                </a:solidFill>
                <a:latin typeface="Arial"/>
                <a:cs typeface="Arial"/>
              </a:rPr>
              <a:t>3. exp() is a little bit expensive</a:t>
            </a:r>
            <a:endParaRPr lang="en-US" sz="2667" dirty="0">
              <a:latin typeface="Arial"/>
              <a:cs typeface="Arial"/>
            </a:endParaRPr>
          </a:p>
          <a:p>
            <a:pPr marL="603658" marR="6773" indent="-587572">
              <a:spcBef>
                <a:spcPts val="133"/>
              </a:spcBef>
              <a:tabLst>
                <a:tab pos="603658" algn="l"/>
              </a:tabLst>
            </a:pPr>
            <a:endParaRPr sz="266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2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313674" y="52936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975467" y="4264845"/>
            <a:ext cx="138853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latin typeface="Arial"/>
                <a:cs typeface="Arial"/>
              </a:rPr>
              <a:t>tanh(x)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4933" y="1989653"/>
            <a:ext cx="5795433" cy="12483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34329" indent="-417396">
              <a:spcBef>
                <a:spcPts val="133"/>
              </a:spcBef>
              <a:buChar char="-"/>
              <a:tabLst>
                <a:tab pos="434329" algn="l"/>
              </a:tabLst>
            </a:pPr>
            <a:r>
              <a:rPr sz="2667" dirty="0">
                <a:latin typeface="Arial"/>
                <a:cs typeface="Arial"/>
              </a:rPr>
              <a:t>Squashes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numbers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to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range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[-</a:t>
            </a:r>
            <a:r>
              <a:rPr sz="2667" spc="-27" dirty="0">
                <a:latin typeface="Arial"/>
                <a:cs typeface="Arial"/>
              </a:rPr>
              <a:t>1,1]</a:t>
            </a:r>
            <a:endParaRPr sz="2667" dirty="0">
              <a:latin typeface="Arial"/>
              <a:cs typeface="Arial"/>
            </a:endParaRPr>
          </a:p>
          <a:p>
            <a:pPr marL="434329" indent="-417396">
              <a:buChar char="-"/>
              <a:tabLst>
                <a:tab pos="434329" algn="l"/>
              </a:tabLst>
            </a:pPr>
            <a:r>
              <a:rPr sz="2667" dirty="0">
                <a:solidFill>
                  <a:srgbClr val="37761C"/>
                </a:solidFill>
                <a:latin typeface="Arial"/>
                <a:cs typeface="Arial"/>
              </a:rPr>
              <a:t>zero</a:t>
            </a:r>
            <a:r>
              <a:rPr sz="2667" spc="-4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37761C"/>
                </a:solidFill>
                <a:latin typeface="Arial"/>
                <a:cs typeface="Arial"/>
              </a:rPr>
              <a:t>centered</a:t>
            </a:r>
            <a:r>
              <a:rPr sz="2667" spc="-4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37761C"/>
                </a:solidFill>
                <a:latin typeface="Arial"/>
                <a:cs typeface="Arial"/>
              </a:rPr>
              <a:t>(nice)</a:t>
            </a:r>
            <a:endParaRPr sz="2667" dirty="0">
              <a:latin typeface="Arial"/>
              <a:cs typeface="Arial"/>
            </a:endParaRPr>
          </a:p>
          <a:p>
            <a:pPr marL="434329" indent="-417396">
              <a:buChar char="-"/>
              <a:tabLst>
                <a:tab pos="434329" algn="l"/>
              </a:tabLst>
            </a:pP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still</a:t>
            </a:r>
            <a:r>
              <a:rPr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kills</a:t>
            </a:r>
            <a:r>
              <a:rPr sz="2667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gradients</a:t>
            </a:r>
            <a:r>
              <a:rPr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2667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saturated</a:t>
            </a:r>
            <a:r>
              <a:rPr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:(</a:t>
            </a:r>
            <a:endParaRPr sz="2667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4833" y="5607828"/>
            <a:ext cx="26907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[LeCun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al.,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 1991]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938" y="1478105"/>
            <a:ext cx="3158719" cy="24066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22</a:t>
            </a:fld>
            <a:endParaRPr spc="-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099" y="197780"/>
            <a:ext cx="457877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dirty="0">
                <a:latin typeface="Arial"/>
                <a:cs typeface="Arial"/>
              </a:rPr>
              <a:t>Activation</a:t>
            </a:r>
            <a:r>
              <a:rPr sz="4000" spc="-6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Functions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867" y="4216278"/>
            <a:ext cx="396324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27" dirty="0">
                <a:latin typeface="Arial"/>
                <a:cs typeface="Arial"/>
              </a:rPr>
              <a:t>ReLU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dirty="0">
                <a:latin typeface="Arial"/>
                <a:cs typeface="Arial"/>
              </a:rPr>
              <a:t>(Rectified</a:t>
            </a:r>
            <a:r>
              <a:rPr sz="3200" spc="-15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Linear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Unit)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3699" y="87115"/>
            <a:ext cx="5182447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  <a:tabLst>
                <a:tab pos="456342" algn="l"/>
              </a:tabLst>
            </a:pPr>
            <a:r>
              <a:rPr sz="3200" spc="-67" dirty="0"/>
              <a:t>-</a:t>
            </a:r>
            <a:r>
              <a:rPr sz="3200" dirty="0"/>
              <a:t>	Computes</a:t>
            </a:r>
            <a:r>
              <a:rPr sz="3200" spc="-67" dirty="0"/>
              <a:t> </a:t>
            </a:r>
            <a:r>
              <a:rPr sz="3200" b="1" dirty="0"/>
              <a:t>f(x)</a:t>
            </a:r>
            <a:r>
              <a:rPr sz="3200" b="1" spc="-73" dirty="0"/>
              <a:t> </a:t>
            </a:r>
            <a:r>
              <a:rPr sz="3200" b="1" dirty="0"/>
              <a:t>=</a:t>
            </a:r>
            <a:r>
              <a:rPr sz="3200" b="1" spc="-73" dirty="0"/>
              <a:t> </a:t>
            </a:r>
            <a:r>
              <a:rPr sz="3200" b="1" spc="-13" dirty="0"/>
              <a:t>max(0,x)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324234" y="1017186"/>
            <a:ext cx="6186593" cy="462028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5671" indent="-428403">
              <a:spcBef>
                <a:spcPts val="133"/>
              </a:spcBef>
              <a:buChar char="-"/>
              <a:tabLst>
                <a:tab pos="625671" algn="l"/>
              </a:tabLst>
            </a:pP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Does</a:t>
            </a:r>
            <a:r>
              <a:rPr sz="2933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not</a:t>
            </a:r>
            <a:r>
              <a:rPr sz="2933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saturate</a:t>
            </a:r>
            <a:r>
              <a:rPr sz="2933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(in</a:t>
            </a:r>
            <a:r>
              <a:rPr sz="2933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+region)</a:t>
            </a:r>
            <a:endParaRPr sz="2933" dirty="0">
              <a:latin typeface="Arial"/>
              <a:cs typeface="Arial"/>
            </a:endParaRPr>
          </a:p>
          <a:p>
            <a:pPr marL="625671" indent="-428403">
              <a:buChar char="-"/>
              <a:tabLst>
                <a:tab pos="625671" algn="l"/>
              </a:tabLst>
            </a:pP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Very</a:t>
            </a:r>
            <a:r>
              <a:rPr sz="2933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computationally</a:t>
            </a:r>
            <a:r>
              <a:rPr sz="2933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efficient</a:t>
            </a:r>
            <a:endParaRPr sz="2933" dirty="0">
              <a:latin typeface="Arial"/>
              <a:cs typeface="Arial"/>
            </a:endParaRPr>
          </a:p>
          <a:p>
            <a:pPr marL="626518" marR="169329" indent="-429249">
              <a:buChar char="-"/>
              <a:tabLst>
                <a:tab pos="626518" algn="l"/>
              </a:tabLst>
            </a:pP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Converges</a:t>
            </a:r>
            <a:r>
              <a:rPr sz="2933" spc="-1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much</a:t>
            </a:r>
            <a:r>
              <a:rPr sz="2933" spc="-10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faster</a:t>
            </a:r>
            <a:r>
              <a:rPr sz="2933" spc="-1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27" dirty="0">
                <a:solidFill>
                  <a:srgbClr val="37761C"/>
                </a:solidFill>
                <a:latin typeface="Arial"/>
                <a:cs typeface="Arial"/>
              </a:rPr>
              <a:t>than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sigmoid/tanh</a:t>
            </a:r>
            <a:r>
              <a:rPr sz="2933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in</a:t>
            </a:r>
            <a:r>
              <a:rPr sz="2933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practice</a:t>
            </a:r>
            <a:r>
              <a:rPr sz="2933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(e.g.</a:t>
            </a:r>
            <a:r>
              <a:rPr sz="2933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33" dirty="0">
                <a:solidFill>
                  <a:srgbClr val="37761C"/>
                </a:solidFill>
                <a:latin typeface="Arial"/>
                <a:cs typeface="Arial"/>
              </a:rPr>
              <a:t>6x)</a:t>
            </a:r>
            <a:endParaRPr sz="2933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933" dirty="0">
              <a:latin typeface="Arial"/>
              <a:cs typeface="Arial"/>
            </a:endParaRPr>
          </a:p>
          <a:p>
            <a:pPr>
              <a:spcBef>
                <a:spcPts val="612"/>
              </a:spcBef>
              <a:buFont typeface="Arial"/>
              <a:buChar char="-"/>
            </a:pPr>
            <a:endParaRPr sz="2933" dirty="0">
              <a:latin typeface="Arial"/>
              <a:cs typeface="Arial"/>
            </a:endParaRPr>
          </a:p>
          <a:p>
            <a:pPr marL="625671" indent="-428403">
              <a:buChar char="-"/>
              <a:tabLst>
                <a:tab pos="625671" algn="l"/>
              </a:tabLst>
            </a:pP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933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spc="-33" dirty="0">
                <a:solidFill>
                  <a:srgbClr val="FF0000"/>
                </a:solidFill>
                <a:latin typeface="Arial"/>
                <a:cs typeface="Arial"/>
              </a:rPr>
              <a:t>zero-</a:t>
            </a: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centered</a:t>
            </a:r>
            <a:r>
              <a:rPr sz="2933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FF0000"/>
                </a:solidFill>
                <a:latin typeface="Arial"/>
                <a:cs typeface="Arial"/>
              </a:rPr>
              <a:t>output</a:t>
            </a:r>
            <a:endParaRPr sz="2933" dirty="0">
              <a:latin typeface="Arial"/>
              <a:cs typeface="Arial"/>
            </a:endParaRPr>
          </a:p>
          <a:p>
            <a:pPr marL="625671" indent="-428403">
              <a:buChar char="-"/>
              <a:tabLst>
                <a:tab pos="625671" algn="l"/>
              </a:tabLst>
            </a:pP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933" spc="-13" dirty="0">
                <a:solidFill>
                  <a:srgbClr val="FF0000"/>
                </a:solidFill>
                <a:latin typeface="Arial"/>
                <a:cs typeface="Arial"/>
              </a:rPr>
              <a:t> annoyance:</a:t>
            </a:r>
            <a:endParaRPr sz="2933" dirty="0">
              <a:latin typeface="Arial"/>
              <a:cs typeface="Arial"/>
            </a:endParaRPr>
          </a:p>
          <a:p>
            <a:pPr>
              <a:spcBef>
                <a:spcPts val="147"/>
              </a:spcBef>
            </a:pPr>
            <a:endParaRPr sz="2933" dirty="0">
              <a:latin typeface="Arial"/>
              <a:cs typeface="Arial"/>
            </a:endParaRPr>
          </a:p>
          <a:p>
            <a:pPr marL="16933"/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hint:</a:t>
            </a:r>
            <a:r>
              <a:rPr sz="2933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2933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933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933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gradient</a:t>
            </a:r>
            <a:r>
              <a:rPr sz="2933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2933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933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sz="2933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33" spc="-33" dirty="0">
                <a:solidFill>
                  <a:srgbClr val="FF0000"/>
                </a:solidFill>
                <a:latin typeface="Arial"/>
                <a:cs typeface="Arial"/>
              </a:rPr>
              <a:t>0?</a:t>
            </a:r>
            <a:endParaRPr sz="2933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776" y="1394293"/>
            <a:ext cx="2953801" cy="24332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23</a:t>
            </a:fld>
            <a:endParaRPr spc="-33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C287D761-0871-876C-6171-4FCC1FE57797}"/>
              </a:ext>
            </a:extLst>
          </p:cNvPr>
          <p:cNvSpPr txBox="1"/>
          <p:nvPr/>
        </p:nvSpPr>
        <p:spPr>
          <a:xfrm>
            <a:off x="8785366" y="6057998"/>
            <a:ext cx="32664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Glorot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al.,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201</a:t>
            </a:r>
            <a:r>
              <a:rPr lang="en-US" sz="2400" spc="-13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]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5883" y="508150"/>
            <a:ext cx="2709333" cy="2709333"/>
            <a:chOff x="1916912" y="381112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9" y="2021999"/>
                  </a:move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4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9"/>
                  </a:moveTo>
                  <a:lnTo>
                    <a:pt x="1100" y="963407"/>
                  </a:lnTo>
                  <a:lnTo>
                    <a:pt x="4369" y="916381"/>
                  </a:lnTo>
                  <a:lnTo>
                    <a:pt x="9758" y="869970"/>
                  </a:lnTo>
                  <a:lnTo>
                    <a:pt x="17218" y="824222"/>
                  </a:lnTo>
                  <a:lnTo>
                    <a:pt x="26701" y="779186"/>
                  </a:lnTo>
                  <a:lnTo>
                    <a:pt x="38158" y="734911"/>
                  </a:lnTo>
                  <a:lnTo>
                    <a:pt x="51541" y="691445"/>
                  </a:lnTo>
                  <a:lnTo>
                    <a:pt x="66801" y="648837"/>
                  </a:lnTo>
                  <a:lnTo>
                    <a:pt x="83890" y="607135"/>
                  </a:lnTo>
                  <a:lnTo>
                    <a:pt x="102759" y="566387"/>
                  </a:lnTo>
                  <a:lnTo>
                    <a:pt x="123359" y="526643"/>
                  </a:lnTo>
                  <a:lnTo>
                    <a:pt x="145642" y="487951"/>
                  </a:lnTo>
                  <a:lnTo>
                    <a:pt x="169560" y="450359"/>
                  </a:lnTo>
                  <a:lnTo>
                    <a:pt x="195064" y="413916"/>
                  </a:lnTo>
                  <a:lnTo>
                    <a:pt x="222105" y="378671"/>
                  </a:lnTo>
                  <a:lnTo>
                    <a:pt x="250635" y="344671"/>
                  </a:lnTo>
                  <a:lnTo>
                    <a:pt x="280605" y="311966"/>
                  </a:lnTo>
                  <a:lnTo>
                    <a:pt x="311966" y="280605"/>
                  </a:lnTo>
                  <a:lnTo>
                    <a:pt x="344671" y="250635"/>
                  </a:lnTo>
                  <a:lnTo>
                    <a:pt x="378671" y="222105"/>
                  </a:lnTo>
                  <a:lnTo>
                    <a:pt x="413916" y="195064"/>
                  </a:lnTo>
                  <a:lnTo>
                    <a:pt x="450359" y="169560"/>
                  </a:lnTo>
                  <a:lnTo>
                    <a:pt x="487951" y="145642"/>
                  </a:lnTo>
                  <a:lnTo>
                    <a:pt x="526643" y="123359"/>
                  </a:lnTo>
                  <a:lnTo>
                    <a:pt x="566387" y="102759"/>
                  </a:lnTo>
                  <a:lnTo>
                    <a:pt x="607135" y="83890"/>
                  </a:lnTo>
                  <a:lnTo>
                    <a:pt x="648837" y="66801"/>
                  </a:lnTo>
                  <a:lnTo>
                    <a:pt x="691445" y="51541"/>
                  </a:lnTo>
                  <a:lnTo>
                    <a:pt x="734911" y="38158"/>
                  </a:lnTo>
                  <a:lnTo>
                    <a:pt x="779186" y="26701"/>
                  </a:lnTo>
                  <a:lnTo>
                    <a:pt x="824222" y="17218"/>
                  </a:lnTo>
                  <a:lnTo>
                    <a:pt x="869970" y="9758"/>
                  </a:lnTo>
                  <a:lnTo>
                    <a:pt x="916381" y="4369"/>
                  </a:lnTo>
                  <a:lnTo>
                    <a:pt x="963407" y="1100"/>
                  </a:lnTo>
                  <a:lnTo>
                    <a:pt x="1010999" y="0"/>
                  </a:lnTo>
                  <a:lnTo>
                    <a:pt x="1061132" y="1242"/>
                  </a:lnTo>
                  <a:lnTo>
                    <a:pt x="1110924" y="4947"/>
                  </a:lnTo>
                  <a:lnTo>
                    <a:pt x="1160294" y="11079"/>
                  </a:lnTo>
                  <a:lnTo>
                    <a:pt x="1209157" y="19605"/>
                  </a:lnTo>
                  <a:lnTo>
                    <a:pt x="1257431" y="30490"/>
                  </a:lnTo>
                  <a:lnTo>
                    <a:pt x="1305034" y="43700"/>
                  </a:lnTo>
                  <a:lnTo>
                    <a:pt x="1351882" y="59201"/>
                  </a:lnTo>
                  <a:lnTo>
                    <a:pt x="1397892" y="76957"/>
                  </a:lnTo>
                  <a:lnTo>
                    <a:pt x="1442983" y="96936"/>
                  </a:lnTo>
                  <a:lnTo>
                    <a:pt x="1487070" y="119102"/>
                  </a:lnTo>
                  <a:lnTo>
                    <a:pt x="1530071" y="143421"/>
                  </a:lnTo>
                  <a:lnTo>
                    <a:pt x="1571903" y="169859"/>
                  </a:lnTo>
                  <a:lnTo>
                    <a:pt x="1612483" y="198382"/>
                  </a:lnTo>
                  <a:lnTo>
                    <a:pt x="1651728" y="228955"/>
                  </a:lnTo>
                  <a:lnTo>
                    <a:pt x="1689557" y="261544"/>
                  </a:lnTo>
                  <a:lnTo>
                    <a:pt x="1725884" y="296115"/>
                  </a:lnTo>
                  <a:lnTo>
                    <a:pt x="1760455" y="332442"/>
                  </a:lnTo>
                  <a:lnTo>
                    <a:pt x="1793044" y="370270"/>
                  </a:lnTo>
                  <a:lnTo>
                    <a:pt x="1823617" y="409516"/>
                  </a:lnTo>
                  <a:lnTo>
                    <a:pt x="1852140" y="450096"/>
                  </a:lnTo>
                  <a:lnTo>
                    <a:pt x="1878578" y="491928"/>
                  </a:lnTo>
                  <a:lnTo>
                    <a:pt x="1902897" y="534929"/>
                  </a:lnTo>
                  <a:lnTo>
                    <a:pt x="1925063" y="579016"/>
                  </a:lnTo>
                  <a:lnTo>
                    <a:pt x="1945042" y="624107"/>
                  </a:lnTo>
                  <a:lnTo>
                    <a:pt x="1962798" y="670117"/>
                  </a:lnTo>
                  <a:lnTo>
                    <a:pt x="1978299" y="716965"/>
                  </a:lnTo>
                  <a:lnTo>
                    <a:pt x="1991509" y="764568"/>
                  </a:lnTo>
                  <a:lnTo>
                    <a:pt x="2002394" y="812842"/>
                  </a:lnTo>
                  <a:lnTo>
                    <a:pt x="2010920" y="861705"/>
                  </a:lnTo>
                  <a:lnTo>
                    <a:pt x="2017052" y="911075"/>
                  </a:lnTo>
                  <a:lnTo>
                    <a:pt x="2020757" y="960867"/>
                  </a:lnTo>
                  <a:lnTo>
                    <a:pt x="2021999" y="1010999"/>
                  </a:lnTo>
                  <a:lnTo>
                    <a:pt x="2020899" y="1058592"/>
                  </a:lnTo>
                  <a:lnTo>
                    <a:pt x="2017630" y="1105618"/>
                  </a:lnTo>
                  <a:lnTo>
                    <a:pt x="2012241" y="1152029"/>
                  </a:lnTo>
                  <a:lnTo>
                    <a:pt x="2004781" y="1197777"/>
                  </a:lnTo>
                  <a:lnTo>
                    <a:pt x="1995298" y="1242813"/>
                  </a:lnTo>
                  <a:lnTo>
                    <a:pt x="1983841" y="1287088"/>
                  </a:lnTo>
                  <a:lnTo>
                    <a:pt x="1970458" y="1330554"/>
                  </a:lnTo>
                  <a:lnTo>
                    <a:pt x="1955198" y="1373162"/>
                  </a:lnTo>
                  <a:lnTo>
                    <a:pt x="1938109" y="1414864"/>
                  </a:lnTo>
                  <a:lnTo>
                    <a:pt x="1919240" y="1455612"/>
                  </a:lnTo>
                  <a:lnTo>
                    <a:pt x="1898640" y="1495356"/>
                  </a:lnTo>
                  <a:lnTo>
                    <a:pt x="1876357" y="1534048"/>
                  </a:lnTo>
                  <a:lnTo>
                    <a:pt x="1852439" y="1571640"/>
                  </a:lnTo>
                  <a:lnTo>
                    <a:pt x="1826935" y="1608083"/>
                  </a:lnTo>
                  <a:lnTo>
                    <a:pt x="1799894" y="1643328"/>
                  </a:lnTo>
                  <a:lnTo>
                    <a:pt x="1771364" y="1677328"/>
                  </a:lnTo>
                  <a:lnTo>
                    <a:pt x="1741394" y="1710033"/>
                  </a:lnTo>
                  <a:lnTo>
                    <a:pt x="1710033" y="1741394"/>
                  </a:lnTo>
                  <a:lnTo>
                    <a:pt x="1677328" y="1771364"/>
                  </a:lnTo>
                  <a:lnTo>
                    <a:pt x="1643328" y="1799894"/>
                  </a:lnTo>
                  <a:lnTo>
                    <a:pt x="1608083" y="1826935"/>
                  </a:lnTo>
                  <a:lnTo>
                    <a:pt x="1571640" y="1852439"/>
                  </a:lnTo>
                  <a:lnTo>
                    <a:pt x="1534048" y="1876357"/>
                  </a:lnTo>
                  <a:lnTo>
                    <a:pt x="1495356" y="1898640"/>
                  </a:lnTo>
                  <a:lnTo>
                    <a:pt x="1455612" y="1919240"/>
                  </a:lnTo>
                  <a:lnTo>
                    <a:pt x="1414864" y="1938109"/>
                  </a:lnTo>
                  <a:lnTo>
                    <a:pt x="1373162" y="1955198"/>
                  </a:lnTo>
                  <a:lnTo>
                    <a:pt x="1330554" y="1970458"/>
                  </a:lnTo>
                  <a:lnTo>
                    <a:pt x="1287088" y="1983841"/>
                  </a:lnTo>
                  <a:lnTo>
                    <a:pt x="1242812" y="1995298"/>
                  </a:lnTo>
                  <a:lnTo>
                    <a:pt x="1197777" y="2004781"/>
                  </a:lnTo>
                  <a:lnTo>
                    <a:pt x="1152029" y="2012241"/>
                  </a:lnTo>
                  <a:lnTo>
                    <a:pt x="1105618" y="2017630"/>
                  </a:lnTo>
                  <a:lnTo>
                    <a:pt x="1058592" y="2020899"/>
                  </a:lnTo>
                  <a:lnTo>
                    <a:pt x="1010999" y="2021999"/>
                  </a:lnTo>
                  <a:lnTo>
                    <a:pt x="963407" y="2020899"/>
                  </a:lnTo>
                  <a:lnTo>
                    <a:pt x="916381" y="2017630"/>
                  </a:lnTo>
                  <a:lnTo>
                    <a:pt x="869970" y="2012241"/>
                  </a:lnTo>
                  <a:lnTo>
                    <a:pt x="824222" y="2004781"/>
                  </a:lnTo>
                  <a:lnTo>
                    <a:pt x="779186" y="1995298"/>
                  </a:lnTo>
                  <a:lnTo>
                    <a:pt x="734911" y="1983841"/>
                  </a:lnTo>
                  <a:lnTo>
                    <a:pt x="691445" y="1970458"/>
                  </a:lnTo>
                  <a:lnTo>
                    <a:pt x="648837" y="1955198"/>
                  </a:lnTo>
                  <a:lnTo>
                    <a:pt x="607135" y="1938109"/>
                  </a:lnTo>
                  <a:lnTo>
                    <a:pt x="566387" y="1919240"/>
                  </a:lnTo>
                  <a:lnTo>
                    <a:pt x="526643" y="1898640"/>
                  </a:lnTo>
                  <a:lnTo>
                    <a:pt x="487951" y="1876357"/>
                  </a:lnTo>
                  <a:lnTo>
                    <a:pt x="450359" y="1852439"/>
                  </a:lnTo>
                  <a:lnTo>
                    <a:pt x="413916" y="1826935"/>
                  </a:lnTo>
                  <a:lnTo>
                    <a:pt x="378671" y="1799894"/>
                  </a:lnTo>
                  <a:lnTo>
                    <a:pt x="344671" y="1771364"/>
                  </a:lnTo>
                  <a:lnTo>
                    <a:pt x="311966" y="1741394"/>
                  </a:lnTo>
                  <a:lnTo>
                    <a:pt x="280605" y="1710033"/>
                  </a:lnTo>
                  <a:lnTo>
                    <a:pt x="250635" y="1677328"/>
                  </a:lnTo>
                  <a:lnTo>
                    <a:pt x="222105" y="1643328"/>
                  </a:lnTo>
                  <a:lnTo>
                    <a:pt x="195064" y="1608083"/>
                  </a:lnTo>
                  <a:lnTo>
                    <a:pt x="169560" y="1571640"/>
                  </a:lnTo>
                  <a:lnTo>
                    <a:pt x="145642" y="1534048"/>
                  </a:lnTo>
                  <a:lnTo>
                    <a:pt x="123359" y="1495356"/>
                  </a:lnTo>
                  <a:lnTo>
                    <a:pt x="102759" y="1455612"/>
                  </a:lnTo>
                  <a:lnTo>
                    <a:pt x="83890" y="1414864"/>
                  </a:lnTo>
                  <a:lnTo>
                    <a:pt x="66801" y="1373162"/>
                  </a:lnTo>
                  <a:lnTo>
                    <a:pt x="51541" y="1330554"/>
                  </a:lnTo>
                  <a:lnTo>
                    <a:pt x="38158" y="1287088"/>
                  </a:lnTo>
                  <a:lnTo>
                    <a:pt x="26701" y="1242813"/>
                  </a:lnTo>
                  <a:lnTo>
                    <a:pt x="17218" y="1197777"/>
                  </a:lnTo>
                  <a:lnTo>
                    <a:pt x="9758" y="1152029"/>
                  </a:lnTo>
                  <a:lnTo>
                    <a:pt x="4369" y="1105618"/>
                  </a:lnTo>
                  <a:lnTo>
                    <a:pt x="1100" y="1058592"/>
                  </a:lnTo>
                  <a:lnTo>
                    <a:pt x="0" y="10109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47044" y="1509609"/>
            <a:ext cx="726440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spc="-27" dirty="0">
                <a:latin typeface="Arial"/>
                <a:cs typeface="Arial"/>
              </a:rPr>
              <a:t>ReLU</a:t>
            </a:r>
            <a:endParaRPr sz="2133">
              <a:latin typeface="Arial"/>
              <a:cs typeface="Arial"/>
            </a:endParaRPr>
          </a:p>
          <a:p>
            <a:pPr marL="99058"/>
            <a:r>
              <a:rPr sz="2133" spc="-27" dirty="0">
                <a:latin typeface="Arial"/>
                <a:cs typeface="Arial"/>
              </a:rPr>
              <a:t>gate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8660" y="1356933"/>
            <a:ext cx="7385473" cy="1733127"/>
            <a:chOff x="291494" y="1017699"/>
            <a:chExt cx="5539105" cy="1299845"/>
          </a:xfrm>
        </p:grpSpPr>
        <p:sp>
          <p:nvSpPr>
            <p:cNvPr id="7" name="object 7"/>
            <p:cNvSpPr/>
            <p:nvPr/>
          </p:nvSpPr>
          <p:spPr>
            <a:xfrm>
              <a:off x="364374" y="1396874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849" y="1355884"/>
              <a:ext cx="105500" cy="81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3674" y="1396874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9" y="0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8250" y="1355884"/>
              <a:ext cx="105500" cy="819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21594" y="1542526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5619" y="1501536"/>
              <a:ext cx="105500" cy="819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7469" y="1542526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494" y="1501536"/>
              <a:ext cx="105500" cy="819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7263" y="1642029"/>
              <a:ext cx="381224" cy="6267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22500" y="1637266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9"/>
                  </a:lnTo>
                  <a:lnTo>
                    <a:pt x="0" y="6750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027" y="1179149"/>
              <a:ext cx="381199" cy="5747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37264" y="1174387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4"/>
                  </a:lnTo>
                  <a:lnTo>
                    <a:pt x="0" y="5842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863" y="1688170"/>
              <a:ext cx="1406122" cy="54124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35100" y="1683407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7" y="0"/>
                  </a:lnTo>
                  <a:lnTo>
                    <a:pt x="1415647" y="584249"/>
                  </a:lnTo>
                  <a:lnTo>
                    <a:pt x="0" y="584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7299" y="1017699"/>
              <a:ext cx="1823187" cy="28229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554567" y="1239178"/>
            <a:ext cx="23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67" dirty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667" y="3882012"/>
            <a:ext cx="5328072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happens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27" dirty="0">
                <a:latin typeface="Arial"/>
                <a:cs typeface="Arial"/>
              </a:rPr>
              <a:t>-</a:t>
            </a:r>
            <a:r>
              <a:rPr sz="3200" spc="-33" dirty="0">
                <a:latin typeface="Arial"/>
                <a:cs typeface="Arial"/>
              </a:rPr>
              <a:t>10? </a:t>
            </a:r>
            <a:r>
              <a:rPr sz="3200" dirty="0">
                <a:latin typeface="Arial"/>
                <a:cs typeface="Arial"/>
              </a:rPr>
              <a:t>What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happens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0?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dirty="0">
                <a:latin typeface="Arial"/>
                <a:cs typeface="Arial"/>
              </a:rPr>
              <a:t>What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happens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10?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33476" y="561293"/>
            <a:ext cx="2953801" cy="243321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24</a:t>
            </a:fld>
            <a:endParaRPr spc="-33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3803" y="-12699"/>
            <a:ext cx="7618307" cy="5255260"/>
            <a:chOff x="1300352" y="-9525"/>
            <a:chExt cx="5713730" cy="3941445"/>
          </a:xfrm>
        </p:grpSpPr>
        <p:sp>
          <p:nvSpPr>
            <p:cNvPr id="3" name="object 3"/>
            <p:cNvSpPr/>
            <p:nvPr/>
          </p:nvSpPr>
          <p:spPr>
            <a:xfrm>
              <a:off x="1309877" y="0"/>
              <a:ext cx="5694680" cy="3922395"/>
            </a:xfrm>
            <a:custGeom>
              <a:avLst/>
              <a:gdLst/>
              <a:ahLst/>
              <a:cxnLst/>
              <a:rect l="l" t="t" r="r" b="b"/>
              <a:pathLst>
                <a:path w="5694680" h="3922395">
                  <a:moveTo>
                    <a:pt x="3846652" y="605758"/>
                  </a:moveTo>
                  <a:lnTo>
                    <a:pt x="3021784" y="605758"/>
                  </a:lnTo>
                  <a:lnTo>
                    <a:pt x="3658775" y="0"/>
                  </a:lnTo>
                  <a:lnTo>
                    <a:pt x="3884775" y="0"/>
                  </a:lnTo>
                  <a:lnTo>
                    <a:pt x="3846652" y="605758"/>
                  </a:lnTo>
                  <a:close/>
                </a:path>
                <a:path w="5694680" h="3922395">
                  <a:moveTo>
                    <a:pt x="4337490" y="997765"/>
                  </a:moveTo>
                  <a:lnTo>
                    <a:pt x="2254079" y="997765"/>
                  </a:lnTo>
                  <a:lnTo>
                    <a:pt x="2563059" y="134005"/>
                  </a:lnTo>
                  <a:lnTo>
                    <a:pt x="3021784" y="605758"/>
                  </a:lnTo>
                  <a:lnTo>
                    <a:pt x="3846652" y="605758"/>
                  </a:lnTo>
                  <a:lnTo>
                    <a:pt x="3829298" y="881508"/>
                  </a:lnTo>
                  <a:lnTo>
                    <a:pt x="4414723" y="881508"/>
                  </a:lnTo>
                  <a:lnTo>
                    <a:pt x="4337490" y="997765"/>
                  </a:lnTo>
                  <a:close/>
                </a:path>
                <a:path w="5694680" h="3922395">
                  <a:moveTo>
                    <a:pt x="4414723" y="881508"/>
                  </a:moveTo>
                  <a:lnTo>
                    <a:pt x="3829298" y="881508"/>
                  </a:lnTo>
                  <a:lnTo>
                    <a:pt x="4747275" y="380931"/>
                  </a:lnTo>
                  <a:lnTo>
                    <a:pt x="4414723" y="881508"/>
                  </a:lnTo>
                  <a:close/>
                </a:path>
                <a:path w="5694680" h="3922395">
                  <a:moveTo>
                    <a:pt x="1296293" y="3922055"/>
                  </a:moveTo>
                  <a:lnTo>
                    <a:pt x="1266766" y="3276398"/>
                  </a:lnTo>
                  <a:lnTo>
                    <a:pt x="338770" y="3196651"/>
                  </a:lnTo>
                  <a:lnTo>
                    <a:pt x="877904" y="2724899"/>
                  </a:lnTo>
                  <a:lnTo>
                    <a:pt x="0" y="2245844"/>
                  </a:lnTo>
                  <a:lnTo>
                    <a:pt x="1037403" y="1998918"/>
                  </a:lnTo>
                  <a:lnTo>
                    <a:pt x="308980" y="1360563"/>
                  </a:lnTo>
                  <a:lnTo>
                    <a:pt x="1416247" y="1273514"/>
                  </a:lnTo>
                  <a:lnTo>
                    <a:pt x="1186884" y="467979"/>
                  </a:lnTo>
                  <a:lnTo>
                    <a:pt x="2254079" y="997765"/>
                  </a:lnTo>
                  <a:lnTo>
                    <a:pt x="4337490" y="997765"/>
                  </a:lnTo>
                  <a:lnTo>
                    <a:pt x="4318341" y="1026589"/>
                  </a:lnTo>
                  <a:lnTo>
                    <a:pt x="5694515" y="1048303"/>
                  </a:lnTo>
                  <a:lnTo>
                    <a:pt x="4477840" y="1578088"/>
                  </a:lnTo>
                  <a:lnTo>
                    <a:pt x="4816611" y="1940886"/>
                  </a:lnTo>
                  <a:lnTo>
                    <a:pt x="4318341" y="2136889"/>
                  </a:lnTo>
                  <a:lnTo>
                    <a:pt x="4722593" y="2528895"/>
                  </a:lnTo>
                  <a:lnTo>
                    <a:pt x="3859616" y="2528895"/>
                  </a:lnTo>
                  <a:lnTo>
                    <a:pt x="3901402" y="2833469"/>
                  </a:lnTo>
                  <a:lnTo>
                    <a:pt x="3211074" y="2833469"/>
                  </a:lnTo>
                  <a:lnTo>
                    <a:pt x="3137155" y="3109219"/>
                  </a:lnTo>
                  <a:lnTo>
                    <a:pt x="2602604" y="3109219"/>
                  </a:lnTo>
                  <a:lnTo>
                    <a:pt x="2502997" y="3254299"/>
                  </a:lnTo>
                  <a:lnTo>
                    <a:pt x="1984380" y="3254299"/>
                  </a:lnTo>
                  <a:lnTo>
                    <a:pt x="1296293" y="3922055"/>
                  </a:lnTo>
                  <a:close/>
                </a:path>
                <a:path w="5694680" h="3922395">
                  <a:moveTo>
                    <a:pt x="4976637" y="2775245"/>
                  </a:moveTo>
                  <a:lnTo>
                    <a:pt x="3859616" y="2528895"/>
                  </a:lnTo>
                  <a:lnTo>
                    <a:pt x="4722593" y="2528895"/>
                  </a:lnTo>
                  <a:lnTo>
                    <a:pt x="4976637" y="2775245"/>
                  </a:lnTo>
                  <a:close/>
                </a:path>
                <a:path w="5694680" h="3922395">
                  <a:moveTo>
                    <a:pt x="3939233" y="3109219"/>
                  </a:moveTo>
                  <a:lnTo>
                    <a:pt x="3211074" y="2833469"/>
                  </a:lnTo>
                  <a:lnTo>
                    <a:pt x="3901402" y="2833469"/>
                  </a:lnTo>
                  <a:lnTo>
                    <a:pt x="3939233" y="3109219"/>
                  </a:lnTo>
                  <a:close/>
                </a:path>
                <a:path w="5694680" h="3922395">
                  <a:moveTo>
                    <a:pt x="3061329" y="3392078"/>
                  </a:moveTo>
                  <a:lnTo>
                    <a:pt x="2602604" y="3109219"/>
                  </a:lnTo>
                  <a:lnTo>
                    <a:pt x="3137155" y="3109219"/>
                  </a:lnTo>
                  <a:lnTo>
                    <a:pt x="3061329" y="3392078"/>
                  </a:lnTo>
                  <a:close/>
                </a:path>
                <a:path w="5694680" h="3922395">
                  <a:moveTo>
                    <a:pt x="2293624" y="3559257"/>
                  </a:moveTo>
                  <a:lnTo>
                    <a:pt x="1984380" y="3254299"/>
                  </a:lnTo>
                  <a:lnTo>
                    <a:pt x="2502997" y="3254299"/>
                  </a:lnTo>
                  <a:lnTo>
                    <a:pt x="2293624" y="3559257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309877" y="0"/>
              <a:ext cx="5694680" cy="3922395"/>
            </a:xfrm>
            <a:custGeom>
              <a:avLst/>
              <a:gdLst/>
              <a:ahLst/>
              <a:cxnLst/>
              <a:rect l="l" t="t" r="r" b="b"/>
              <a:pathLst>
                <a:path w="5694680" h="3922395">
                  <a:moveTo>
                    <a:pt x="3021784" y="605758"/>
                  </a:moveTo>
                  <a:lnTo>
                    <a:pt x="3658775" y="0"/>
                  </a:lnTo>
                </a:path>
                <a:path w="5694680" h="3922395">
                  <a:moveTo>
                    <a:pt x="3884775" y="0"/>
                  </a:moveTo>
                  <a:lnTo>
                    <a:pt x="3829298" y="881508"/>
                  </a:lnTo>
                  <a:lnTo>
                    <a:pt x="4747275" y="380931"/>
                  </a:lnTo>
                  <a:lnTo>
                    <a:pt x="4318341" y="1026589"/>
                  </a:lnTo>
                  <a:lnTo>
                    <a:pt x="5694515" y="1048303"/>
                  </a:lnTo>
                  <a:lnTo>
                    <a:pt x="4477840" y="1578088"/>
                  </a:lnTo>
                  <a:lnTo>
                    <a:pt x="4816611" y="1940886"/>
                  </a:lnTo>
                  <a:lnTo>
                    <a:pt x="4318341" y="2136889"/>
                  </a:lnTo>
                  <a:lnTo>
                    <a:pt x="4976637" y="2775245"/>
                  </a:lnTo>
                  <a:lnTo>
                    <a:pt x="3859616" y="2528895"/>
                  </a:lnTo>
                  <a:lnTo>
                    <a:pt x="3939233" y="3109219"/>
                  </a:lnTo>
                  <a:lnTo>
                    <a:pt x="3211074" y="2833469"/>
                  </a:lnTo>
                  <a:lnTo>
                    <a:pt x="3061329" y="3392078"/>
                  </a:lnTo>
                  <a:lnTo>
                    <a:pt x="2602604" y="3109219"/>
                  </a:lnTo>
                  <a:lnTo>
                    <a:pt x="2293624" y="3559257"/>
                  </a:lnTo>
                  <a:lnTo>
                    <a:pt x="1984380" y="3254299"/>
                  </a:lnTo>
                  <a:lnTo>
                    <a:pt x="1296293" y="3922055"/>
                  </a:lnTo>
                  <a:lnTo>
                    <a:pt x="1266766" y="3276398"/>
                  </a:lnTo>
                  <a:lnTo>
                    <a:pt x="338770" y="3196651"/>
                  </a:lnTo>
                  <a:lnTo>
                    <a:pt x="877904" y="2724899"/>
                  </a:lnTo>
                  <a:lnTo>
                    <a:pt x="0" y="2245844"/>
                  </a:lnTo>
                  <a:lnTo>
                    <a:pt x="1037403" y="1998918"/>
                  </a:lnTo>
                  <a:lnTo>
                    <a:pt x="308980" y="1360563"/>
                  </a:lnTo>
                  <a:lnTo>
                    <a:pt x="1416247" y="1273514"/>
                  </a:lnTo>
                  <a:lnTo>
                    <a:pt x="1186884" y="467979"/>
                  </a:lnTo>
                  <a:lnTo>
                    <a:pt x="2254079" y="997765"/>
                  </a:lnTo>
                  <a:lnTo>
                    <a:pt x="2563059" y="134005"/>
                  </a:lnTo>
                  <a:lnTo>
                    <a:pt x="3021784" y="605758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32201" y="2277127"/>
            <a:ext cx="26441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47" dirty="0">
                <a:latin typeface="Arial"/>
                <a:cs typeface="Arial"/>
              </a:rPr>
              <a:t>DATA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spc="-13" dirty="0">
                <a:latin typeface="Arial"/>
                <a:cs typeface="Arial"/>
              </a:rPr>
              <a:t>CLOUD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132" y="-25400"/>
            <a:ext cx="10067712" cy="5833533"/>
            <a:chOff x="271599" y="-19050"/>
            <a:chExt cx="7550784" cy="4375150"/>
          </a:xfrm>
        </p:grpSpPr>
        <p:sp>
          <p:nvSpPr>
            <p:cNvPr id="7" name="object 7"/>
            <p:cNvSpPr/>
            <p:nvPr/>
          </p:nvSpPr>
          <p:spPr>
            <a:xfrm>
              <a:off x="3639025" y="0"/>
              <a:ext cx="19050" cy="4337050"/>
            </a:xfrm>
            <a:custGeom>
              <a:avLst/>
              <a:gdLst/>
              <a:ahLst/>
              <a:cxnLst/>
              <a:rect l="l" t="t" r="r" b="b"/>
              <a:pathLst>
                <a:path w="19050" h="4337050">
                  <a:moveTo>
                    <a:pt x="0" y="0"/>
                  </a:moveTo>
                  <a:lnTo>
                    <a:pt x="19049" y="0"/>
                  </a:lnTo>
                  <a:lnTo>
                    <a:pt x="19049" y="4336649"/>
                  </a:lnTo>
                  <a:lnTo>
                    <a:pt x="0" y="4336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271599" y="2199999"/>
              <a:ext cx="7550784" cy="0"/>
            </a:xfrm>
            <a:custGeom>
              <a:avLst/>
              <a:gdLst/>
              <a:ahLst/>
              <a:cxnLst/>
              <a:rect l="l" t="t" r="r" b="b"/>
              <a:pathLst>
                <a:path w="7550784">
                  <a:moveTo>
                    <a:pt x="0" y="0"/>
                  </a:moveTo>
                  <a:lnTo>
                    <a:pt x="75506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5309427" y="0"/>
              <a:ext cx="1254760" cy="2861310"/>
            </a:xfrm>
            <a:custGeom>
              <a:avLst/>
              <a:gdLst/>
              <a:ahLst/>
              <a:cxnLst/>
              <a:rect l="l" t="t" r="r" b="b"/>
              <a:pathLst>
                <a:path w="1254759" h="2861310">
                  <a:moveTo>
                    <a:pt x="0" y="0"/>
                  </a:moveTo>
                  <a:lnTo>
                    <a:pt x="1254322" y="2860799"/>
                  </a:lnTo>
                </a:path>
                <a:path w="1254759" h="2861310">
                  <a:moveTo>
                    <a:pt x="548172" y="1294700"/>
                  </a:moveTo>
                  <a:lnTo>
                    <a:pt x="1240517" y="945051"/>
                  </a:lnTo>
                </a:path>
              </a:pathLst>
            </a:custGeom>
            <a:ln w="3809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2526" y="848058"/>
              <a:ext cx="220805" cy="1722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34624" y="2910150"/>
              <a:ext cx="2020570" cy="1426845"/>
            </a:xfrm>
            <a:custGeom>
              <a:avLst/>
              <a:gdLst/>
              <a:ahLst/>
              <a:cxnLst/>
              <a:rect l="l" t="t" r="r" b="b"/>
              <a:pathLst>
                <a:path w="2020570" h="1426845">
                  <a:moveTo>
                    <a:pt x="2020499" y="0"/>
                  </a:moveTo>
                  <a:lnTo>
                    <a:pt x="0" y="1426499"/>
                  </a:lnTo>
                </a:path>
                <a:path w="2020570" h="1426845">
                  <a:moveTo>
                    <a:pt x="1024624" y="720299"/>
                  </a:moveTo>
                  <a:lnTo>
                    <a:pt x="1335936" y="1158536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0208" y="4013191"/>
              <a:ext cx="189535" cy="2155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945634" y="1958099"/>
            <a:ext cx="2247052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dirty="0">
                <a:solidFill>
                  <a:srgbClr val="37761C"/>
                </a:solidFill>
              </a:rPr>
              <a:t>active</a:t>
            </a:r>
            <a:r>
              <a:rPr sz="3200" spc="-127" dirty="0">
                <a:solidFill>
                  <a:srgbClr val="37761C"/>
                </a:solidFill>
              </a:rPr>
              <a:t> </a:t>
            </a:r>
            <a:r>
              <a:rPr sz="3200" spc="-27" dirty="0">
                <a:solidFill>
                  <a:srgbClr val="37761C"/>
                </a:solidFill>
              </a:rPr>
              <a:t>ReLU</a:t>
            </a:r>
            <a:endParaRPr sz="3200"/>
          </a:p>
        </p:txBody>
      </p:sp>
      <p:sp>
        <p:nvSpPr>
          <p:cNvPr id="15" name="object 15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25</a:t>
            </a:fld>
            <a:endParaRPr spc="-33" dirty="0"/>
          </a:p>
        </p:txBody>
      </p:sp>
      <p:sp>
        <p:nvSpPr>
          <p:cNvPr id="14" name="object 14"/>
          <p:cNvSpPr txBox="1"/>
          <p:nvPr/>
        </p:nvSpPr>
        <p:spPr>
          <a:xfrm>
            <a:off x="8185134" y="4641412"/>
            <a:ext cx="324019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dead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7" dirty="0">
                <a:solidFill>
                  <a:srgbClr val="FF0000"/>
                </a:solidFill>
                <a:latin typeface="Arial"/>
                <a:cs typeface="Arial"/>
              </a:rPr>
              <a:t>ReLU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never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activate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=&gt;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never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update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03188"/>
            <a:ext cx="4578772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72167" y="4264845"/>
            <a:ext cx="23596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Leaky</a:t>
            </a:r>
            <a:r>
              <a:rPr sz="3200" b="1" spc="-127" dirty="0">
                <a:latin typeface="Arial"/>
                <a:cs typeface="Arial"/>
              </a:rPr>
              <a:t> </a:t>
            </a:r>
            <a:r>
              <a:rPr sz="3200" b="1" spc="-27" dirty="0">
                <a:latin typeface="Arial"/>
                <a:cs typeface="Arial"/>
              </a:rPr>
              <a:t>ReLU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00" y="4787333"/>
            <a:ext cx="4559765" cy="7014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93699" y="85174"/>
            <a:ext cx="6453293" cy="33718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084330" marR="870352">
              <a:spcBef>
                <a:spcPts val="133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[Mass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al.,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2013]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[He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al.,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2015]</a:t>
            </a:r>
            <a:endParaRPr sz="2400">
              <a:latin typeface="Arial"/>
              <a:cs typeface="Arial"/>
            </a:endParaRPr>
          </a:p>
          <a:p>
            <a:pPr marL="456342" indent="-439409">
              <a:spcBef>
                <a:spcPts val="1247"/>
              </a:spcBef>
              <a:buChar char="-"/>
              <a:tabLst>
                <a:tab pos="456342" algn="l"/>
              </a:tabLst>
            </a:pP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Does</a:t>
            </a:r>
            <a:r>
              <a:rPr sz="3200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not</a:t>
            </a:r>
            <a:r>
              <a:rPr sz="3200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saturate</a:t>
            </a:r>
            <a:endParaRPr sz="3200">
              <a:latin typeface="Arial"/>
              <a:cs typeface="Arial"/>
            </a:endParaRPr>
          </a:p>
          <a:p>
            <a:pPr marL="456342" indent="-439409">
              <a:buChar char="-"/>
              <a:tabLst>
                <a:tab pos="456342" algn="l"/>
              </a:tabLst>
            </a:pP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Computationally</a:t>
            </a:r>
            <a:r>
              <a:rPr sz="3200" spc="-4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efficient</a:t>
            </a:r>
            <a:endParaRPr sz="3200">
              <a:latin typeface="Arial"/>
              <a:cs typeface="Arial"/>
            </a:endParaRPr>
          </a:p>
          <a:p>
            <a:pPr marL="456342" marR="6773" indent="-440256">
              <a:buChar char="-"/>
              <a:tabLst>
                <a:tab pos="456342" algn="l"/>
              </a:tabLst>
            </a:pP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Converges</a:t>
            </a:r>
            <a:r>
              <a:rPr sz="3200" spc="-10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much</a:t>
            </a:r>
            <a:r>
              <a:rPr sz="3200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faster</a:t>
            </a:r>
            <a:r>
              <a:rPr sz="3200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27" dirty="0">
                <a:solidFill>
                  <a:srgbClr val="37761C"/>
                </a:solidFill>
                <a:latin typeface="Arial"/>
                <a:cs typeface="Arial"/>
              </a:rPr>
              <a:t>than </a:t>
            </a: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sigmoid/tanh</a:t>
            </a:r>
            <a:r>
              <a:rPr sz="3200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in</a:t>
            </a:r>
            <a:r>
              <a:rPr sz="3200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practice!</a:t>
            </a:r>
            <a:r>
              <a:rPr sz="3200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(e.g.</a:t>
            </a:r>
            <a:r>
              <a:rPr sz="3200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37761C"/>
                </a:solidFill>
                <a:latin typeface="Arial"/>
                <a:cs typeface="Arial"/>
              </a:rPr>
              <a:t>6x)</a:t>
            </a:r>
            <a:endParaRPr sz="3200">
              <a:latin typeface="Arial"/>
              <a:cs typeface="Arial"/>
            </a:endParaRPr>
          </a:p>
          <a:p>
            <a:pPr marL="456342" indent="-439409">
              <a:buChar char="-"/>
              <a:tabLst>
                <a:tab pos="456342" algn="l"/>
              </a:tabLst>
            </a:pPr>
            <a:r>
              <a:rPr sz="3200" b="1" dirty="0">
                <a:solidFill>
                  <a:srgbClr val="37761C"/>
                </a:solidFill>
                <a:latin typeface="Arial"/>
                <a:cs typeface="Arial"/>
              </a:rPr>
              <a:t>will</a:t>
            </a:r>
            <a:r>
              <a:rPr sz="3200" b="1" spc="-3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7761C"/>
                </a:solidFill>
                <a:latin typeface="Arial"/>
                <a:cs typeface="Arial"/>
              </a:rPr>
              <a:t>not</a:t>
            </a:r>
            <a:r>
              <a:rPr sz="3200" b="1" spc="-13" dirty="0">
                <a:solidFill>
                  <a:srgbClr val="37761C"/>
                </a:solidFill>
                <a:latin typeface="Arial"/>
                <a:cs typeface="Arial"/>
              </a:rPr>
              <a:t> “die”.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4089" y="1434874"/>
            <a:ext cx="2886788" cy="225099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03188"/>
            <a:ext cx="4578772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10101" y="4150362"/>
            <a:ext cx="23596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Leaky</a:t>
            </a:r>
            <a:r>
              <a:rPr sz="3200" b="1" spc="-127" dirty="0">
                <a:latin typeface="Arial"/>
                <a:cs typeface="Arial"/>
              </a:rPr>
              <a:t> </a:t>
            </a:r>
            <a:r>
              <a:rPr sz="3200" b="1" spc="-27" dirty="0">
                <a:latin typeface="Arial"/>
                <a:cs typeface="Arial"/>
              </a:rPr>
              <a:t>ReLU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3699" y="85173"/>
            <a:ext cx="6453293" cy="42105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084330" marR="870352">
              <a:spcBef>
                <a:spcPts val="133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[Mass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al.,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2013]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[He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al.,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2015]</a:t>
            </a:r>
            <a:endParaRPr sz="2400">
              <a:latin typeface="Arial"/>
              <a:cs typeface="Arial"/>
            </a:endParaRPr>
          </a:p>
          <a:p>
            <a:pPr marL="456342" indent="-439409">
              <a:spcBef>
                <a:spcPts val="1247"/>
              </a:spcBef>
              <a:buChar char="-"/>
              <a:tabLst>
                <a:tab pos="456342" algn="l"/>
              </a:tabLst>
            </a:pP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Does</a:t>
            </a:r>
            <a:r>
              <a:rPr sz="3200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not</a:t>
            </a:r>
            <a:r>
              <a:rPr sz="3200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saturate</a:t>
            </a:r>
            <a:endParaRPr sz="3200">
              <a:latin typeface="Arial"/>
              <a:cs typeface="Arial"/>
            </a:endParaRPr>
          </a:p>
          <a:p>
            <a:pPr marL="456342" indent="-439409">
              <a:buChar char="-"/>
              <a:tabLst>
                <a:tab pos="456342" algn="l"/>
              </a:tabLst>
            </a:pP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Computationally</a:t>
            </a:r>
            <a:r>
              <a:rPr sz="3200" spc="-4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efficient</a:t>
            </a:r>
            <a:endParaRPr sz="3200">
              <a:latin typeface="Arial"/>
              <a:cs typeface="Arial"/>
            </a:endParaRPr>
          </a:p>
          <a:p>
            <a:pPr marL="456342" marR="6773" indent="-440256">
              <a:buChar char="-"/>
              <a:tabLst>
                <a:tab pos="456342" algn="l"/>
              </a:tabLst>
            </a:pP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Converges</a:t>
            </a:r>
            <a:r>
              <a:rPr sz="3200" spc="-10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much</a:t>
            </a:r>
            <a:r>
              <a:rPr sz="3200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faster</a:t>
            </a:r>
            <a:r>
              <a:rPr sz="3200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27" dirty="0">
                <a:solidFill>
                  <a:srgbClr val="37761C"/>
                </a:solidFill>
                <a:latin typeface="Arial"/>
                <a:cs typeface="Arial"/>
              </a:rPr>
              <a:t>than </a:t>
            </a:r>
            <a:r>
              <a:rPr sz="3200" spc="-13" dirty="0">
                <a:solidFill>
                  <a:srgbClr val="37761C"/>
                </a:solidFill>
                <a:latin typeface="Arial"/>
                <a:cs typeface="Arial"/>
              </a:rPr>
              <a:t>sigmoid/tanh</a:t>
            </a:r>
            <a:r>
              <a:rPr sz="3200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in</a:t>
            </a:r>
            <a:r>
              <a:rPr sz="3200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practice!</a:t>
            </a:r>
            <a:r>
              <a:rPr sz="3200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761C"/>
                </a:solidFill>
                <a:latin typeface="Arial"/>
                <a:cs typeface="Arial"/>
              </a:rPr>
              <a:t>(e.g.</a:t>
            </a:r>
            <a:r>
              <a:rPr sz="3200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37761C"/>
                </a:solidFill>
                <a:latin typeface="Arial"/>
                <a:cs typeface="Arial"/>
              </a:rPr>
              <a:t>6x)</a:t>
            </a:r>
            <a:endParaRPr sz="3200">
              <a:latin typeface="Arial"/>
              <a:cs typeface="Arial"/>
            </a:endParaRPr>
          </a:p>
          <a:p>
            <a:pPr marL="456342" indent="-439409">
              <a:buChar char="-"/>
              <a:tabLst>
                <a:tab pos="456342" algn="l"/>
              </a:tabLst>
            </a:pPr>
            <a:r>
              <a:rPr sz="3200" b="1" dirty="0">
                <a:solidFill>
                  <a:srgbClr val="37761C"/>
                </a:solidFill>
                <a:latin typeface="Arial"/>
                <a:cs typeface="Arial"/>
              </a:rPr>
              <a:t>will</a:t>
            </a:r>
            <a:r>
              <a:rPr sz="3200" b="1" spc="-3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7761C"/>
                </a:solidFill>
                <a:latin typeface="Arial"/>
                <a:cs typeface="Arial"/>
              </a:rPr>
              <a:t>not</a:t>
            </a:r>
            <a:r>
              <a:rPr sz="3200" b="1" spc="-13" dirty="0">
                <a:solidFill>
                  <a:srgbClr val="37761C"/>
                </a:solidFill>
                <a:latin typeface="Arial"/>
                <a:cs typeface="Arial"/>
              </a:rPr>
              <a:t> “die”.</a:t>
            </a:r>
            <a:endParaRPr sz="3200">
              <a:latin typeface="Arial"/>
              <a:cs typeface="Arial"/>
            </a:endParaRPr>
          </a:p>
          <a:p>
            <a:pPr marL="152396">
              <a:spcBef>
                <a:spcPts val="2652"/>
              </a:spcBef>
            </a:pPr>
            <a:r>
              <a:rPr sz="3200" b="1" spc="-13" dirty="0">
                <a:latin typeface="Arial"/>
                <a:cs typeface="Arial"/>
              </a:rPr>
              <a:t>Parametric</a:t>
            </a:r>
            <a:r>
              <a:rPr sz="3200" b="1" spc="-14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Rectifier</a:t>
            </a:r>
            <a:r>
              <a:rPr sz="3200" b="1" spc="-147" dirty="0">
                <a:latin typeface="Arial"/>
                <a:cs typeface="Arial"/>
              </a:rPr>
              <a:t> </a:t>
            </a:r>
            <a:r>
              <a:rPr sz="3200" b="1" spc="-13" dirty="0">
                <a:latin typeface="Arial"/>
                <a:cs typeface="Arial"/>
              </a:rPr>
              <a:t>(PReLU)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434" y="4672851"/>
            <a:ext cx="4559765" cy="7014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B688431-BDFA-9BB8-B6D9-24DEC8BB6CC8}"/>
              </a:ext>
            </a:extLst>
          </p:cNvPr>
          <p:cNvGrpSpPr/>
          <p:nvPr/>
        </p:nvGrpSpPr>
        <p:grpSpPr>
          <a:xfrm>
            <a:off x="5329265" y="3424434"/>
            <a:ext cx="6253267" cy="2647527"/>
            <a:chOff x="5329265" y="3424434"/>
            <a:chExt cx="6253267" cy="2647527"/>
          </a:xfrm>
        </p:grpSpPr>
        <p:sp>
          <p:nvSpPr>
            <p:cNvPr id="6" name="object 6"/>
            <p:cNvSpPr/>
            <p:nvPr/>
          </p:nvSpPr>
          <p:spPr>
            <a:xfrm>
              <a:off x="5329265" y="3424434"/>
              <a:ext cx="0" cy="2647527"/>
            </a:xfrm>
            <a:custGeom>
              <a:avLst/>
              <a:gdLst/>
              <a:ahLst/>
              <a:cxnLst/>
              <a:rect l="l" t="t" r="r" b="b"/>
              <a:pathLst>
                <a:path h="1985645">
                  <a:moveTo>
                    <a:pt x="0" y="0"/>
                  </a:moveTo>
                  <a:lnTo>
                    <a:pt x="0" y="19853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7" name="object 7"/>
            <p:cNvGrpSpPr/>
            <p:nvPr/>
          </p:nvGrpSpPr>
          <p:grpSpPr>
            <a:xfrm>
              <a:off x="6176565" y="4303968"/>
              <a:ext cx="5405967" cy="1421553"/>
              <a:chOff x="4632423" y="3227975"/>
              <a:chExt cx="4054475" cy="1066165"/>
            </a:xfrm>
          </p:grpSpPr>
          <p:pic>
            <p:nvPicPr>
              <p:cNvPr id="8" name="object 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79188" y="3227975"/>
                <a:ext cx="3305175" cy="457199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632423" y="3836725"/>
                <a:ext cx="4054369" cy="457199"/>
              </a:xfrm>
              <a:prstGeom prst="rect">
                <a:avLst/>
              </a:prstGeom>
            </p:spPr>
          </p:pic>
          <p:sp>
            <p:nvSpPr>
              <p:cNvPr id="10" name="object 10"/>
              <p:cNvSpPr/>
              <p:nvPr/>
            </p:nvSpPr>
            <p:spPr>
              <a:xfrm>
                <a:off x="6839775" y="3751889"/>
                <a:ext cx="239395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283210">
                    <a:moveTo>
                      <a:pt x="0" y="282759"/>
                    </a:moveTo>
                    <a:lnTo>
                      <a:pt x="239098" y="0"/>
                    </a:lnTo>
                  </a:path>
                </a:pathLst>
              </a:custGeom>
              <a:ln w="9524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7066860" y="3718882"/>
                <a:ext cx="40005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3179">
                    <a:moveTo>
                      <a:pt x="24027" y="43165"/>
                    </a:moveTo>
                    <a:lnTo>
                      <a:pt x="0" y="22848"/>
                    </a:lnTo>
                    <a:lnTo>
                      <a:pt x="39924" y="0"/>
                    </a:lnTo>
                    <a:lnTo>
                      <a:pt x="24027" y="43165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066860" y="3718882"/>
                <a:ext cx="40005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3179">
                    <a:moveTo>
                      <a:pt x="24027" y="43165"/>
                    </a:moveTo>
                    <a:lnTo>
                      <a:pt x="39924" y="0"/>
                    </a:lnTo>
                    <a:lnTo>
                      <a:pt x="0" y="22848"/>
                    </a:lnTo>
                    <a:lnTo>
                      <a:pt x="24027" y="43165"/>
                    </a:lnTo>
                    <a:close/>
                  </a:path>
                </a:pathLst>
              </a:custGeom>
              <a:ln w="9524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4089" y="1434874"/>
            <a:ext cx="2886788" cy="225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03188"/>
            <a:ext cx="4578772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01" y="4737101"/>
            <a:ext cx="5069555" cy="977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10600" y="205907"/>
            <a:ext cx="27567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[Clevert</a:t>
            </a: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al.,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2015]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3008" y="2207909"/>
            <a:ext cx="2739133" cy="21304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5967" y="840816"/>
            <a:ext cx="11240347" cy="5444567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6933">
              <a:spcBef>
                <a:spcPts val="2280"/>
              </a:spcBef>
            </a:pPr>
            <a:r>
              <a:rPr sz="3200" b="1" dirty="0">
                <a:latin typeface="Arial"/>
                <a:cs typeface="Arial"/>
              </a:rPr>
              <a:t>Exponential</a:t>
            </a:r>
            <a:r>
              <a:rPr sz="3200" b="1" spc="-5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Linear</a:t>
            </a:r>
            <a:r>
              <a:rPr sz="3200" b="1" spc="-4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Units</a:t>
            </a:r>
            <a:r>
              <a:rPr sz="3200" b="1" spc="-47" dirty="0">
                <a:latin typeface="Arial"/>
                <a:cs typeface="Arial"/>
              </a:rPr>
              <a:t> </a:t>
            </a:r>
            <a:r>
              <a:rPr sz="3200" b="1" spc="-13" dirty="0">
                <a:latin typeface="Arial"/>
                <a:cs typeface="Arial"/>
              </a:rPr>
              <a:t>(ELU)</a:t>
            </a:r>
            <a:endParaRPr sz="3200">
              <a:latin typeface="Arial"/>
              <a:cs typeface="Arial"/>
            </a:endParaRPr>
          </a:p>
          <a:p>
            <a:pPr marL="6067908" indent="-428403">
              <a:spcBef>
                <a:spcPts val="1967"/>
              </a:spcBef>
              <a:buChar char="-"/>
              <a:tabLst>
                <a:tab pos="6067908" algn="l"/>
              </a:tabLst>
            </a:pP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All</a:t>
            </a:r>
            <a:r>
              <a:rPr sz="2933" spc="-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benefits</a:t>
            </a:r>
            <a:r>
              <a:rPr sz="2933" spc="-5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of</a:t>
            </a:r>
            <a:r>
              <a:rPr sz="2933" spc="-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27" dirty="0">
                <a:solidFill>
                  <a:srgbClr val="37761C"/>
                </a:solidFill>
                <a:latin typeface="Arial"/>
                <a:cs typeface="Arial"/>
              </a:rPr>
              <a:t>ReLU</a:t>
            </a:r>
            <a:endParaRPr sz="2933">
              <a:latin typeface="Arial"/>
              <a:cs typeface="Arial"/>
            </a:endParaRPr>
          </a:p>
          <a:p>
            <a:pPr marL="6067908" indent="-428403">
              <a:buChar char="-"/>
              <a:tabLst>
                <a:tab pos="6067908" algn="l"/>
              </a:tabLst>
            </a:pP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Closer</a:t>
            </a:r>
            <a:r>
              <a:rPr sz="2933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to</a:t>
            </a:r>
            <a:r>
              <a:rPr sz="2933" spc="-8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zero</a:t>
            </a:r>
            <a:r>
              <a:rPr sz="2933" spc="-8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mean</a:t>
            </a:r>
            <a:r>
              <a:rPr sz="2933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outputs</a:t>
            </a:r>
            <a:endParaRPr sz="2933">
              <a:latin typeface="Arial"/>
              <a:cs typeface="Arial"/>
            </a:endParaRPr>
          </a:p>
          <a:p>
            <a:pPr marL="6067908" marR="6773" indent="-429249">
              <a:buChar char="-"/>
              <a:tabLst>
                <a:tab pos="6067908" algn="l"/>
              </a:tabLst>
            </a:pP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Negative</a:t>
            </a:r>
            <a:r>
              <a:rPr sz="2933" spc="-1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saturation</a:t>
            </a:r>
            <a:r>
              <a:rPr sz="2933" spc="-18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regime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compared</a:t>
            </a:r>
            <a:r>
              <a:rPr sz="2933" spc="-10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with</a:t>
            </a:r>
            <a:r>
              <a:rPr sz="2933" spc="-10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Leaky</a:t>
            </a:r>
            <a:r>
              <a:rPr sz="2933" spc="-10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27" dirty="0">
                <a:solidFill>
                  <a:srgbClr val="37761C"/>
                </a:solidFill>
                <a:latin typeface="Arial"/>
                <a:cs typeface="Arial"/>
              </a:rPr>
              <a:t>ReLU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adds</a:t>
            </a:r>
            <a:r>
              <a:rPr sz="2933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some</a:t>
            </a:r>
            <a:r>
              <a:rPr sz="2933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robustness</a:t>
            </a:r>
            <a:r>
              <a:rPr sz="2933" spc="-9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to</a:t>
            </a:r>
            <a:r>
              <a:rPr sz="2933" spc="-8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noise</a:t>
            </a:r>
            <a:endParaRPr sz="2933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933">
              <a:latin typeface="Arial"/>
              <a:cs typeface="Arial"/>
            </a:endParaRPr>
          </a:p>
          <a:p>
            <a:pPr>
              <a:spcBef>
                <a:spcPts val="920"/>
              </a:spcBef>
              <a:buFont typeface="Arial"/>
              <a:buChar char="-"/>
            </a:pPr>
            <a:endParaRPr sz="2933">
              <a:latin typeface="Arial"/>
              <a:cs typeface="Arial"/>
            </a:endParaRPr>
          </a:p>
          <a:p>
            <a:pPr marL="6067908" indent="-440256">
              <a:buChar char="-"/>
              <a:tabLst>
                <a:tab pos="6067908" algn="l"/>
              </a:tabLst>
            </a:pP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Computation</a:t>
            </a:r>
            <a:r>
              <a:rPr sz="32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requires</a:t>
            </a:r>
            <a:r>
              <a:rPr sz="3200" spc="-1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exp()</a:t>
            </a:r>
            <a:endParaRPr sz="3200">
              <a:latin typeface="Arial"/>
              <a:cs typeface="Arial"/>
            </a:endParaRPr>
          </a:p>
          <a:p>
            <a:pPr marL="1441837">
              <a:spcBef>
                <a:spcPts val="2393"/>
              </a:spcBef>
            </a:pPr>
            <a:r>
              <a:rPr sz="2133" dirty="0">
                <a:latin typeface="Arial"/>
                <a:cs typeface="Arial"/>
              </a:rPr>
              <a:t>(Alpha</a:t>
            </a:r>
            <a:r>
              <a:rPr sz="2133" spc="-40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default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=</a:t>
            </a:r>
            <a:r>
              <a:rPr sz="2133" spc="-33" dirty="0">
                <a:latin typeface="Arial"/>
                <a:cs typeface="Arial"/>
              </a:rPr>
              <a:t> 1)</a:t>
            </a:r>
            <a:endParaRPr sz="21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66649"/>
            <a:ext cx="12192000" cy="2391833"/>
            <a:chOff x="0" y="3349986"/>
            <a:chExt cx="9144000" cy="1793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188" y="3349986"/>
              <a:ext cx="3802173" cy="717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15407"/>
              <a:ext cx="6336339" cy="70788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099" y="203188"/>
            <a:ext cx="4578772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85967" y="840816"/>
            <a:ext cx="11198860" cy="3298019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6933">
              <a:spcBef>
                <a:spcPts val="2280"/>
              </a:spcBef>
            </a:pPr>
            <a:r>
              <a:rPr sz="3200" b="1" dirty="0">
                <a:latin typeface="Arial"/>
                <a:cs typeface="Arial"/>
              </a:rPr>
              <a:t>Scaled</a:t>
            </a:r>
            <a:r>
              <a:rPr sz="3200" b="1" spc="-4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Exponential</a:t>
            </a:r>
            <a:r>
              <a:rPr sz="3200" b="1" spc="-4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Linear</a:t>
            </a:r>
            <a:r>
              <a:rPr sz="3200" b="1" spc="-4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Units</a:t>
            </a:r>
            <a:r>
              <a:rPr sz="3200" b="1" spc="-47" dirty="0">
                <a:latin typeface="Arial"/>
                <a:cs typeface="Arial"/>
              </a:rPr>
              <a:t> </a:t>
            </a:r>
            <a:r>
              <a:rPr sz="3200" b="1" spc="-13" dirty="0">
                <a:latin typeface="Arial"/>
                <a:cs typeface="Arial"/>
              </a:rPr>
              <a:t>(SELU)</a:t>
            </a:r>
            <a:endParaRPr sz="3200">
              <a:latin typeface="Arial"/>
              <a:cs typeface="Arial"/>
            </a:endParaRPr>
          </a:p>
          <a:p>
            <a:pPr marL="6067908" marR="27093" indent="-429249">
              <a:spcBef>
                <a:spcPts val="1967"/>
              </a:spcBef>
              <a:buChar char="-"/>
              <a:tabLst>
                <a:tab pos="6067908" algn="l"/>
              </a:tabLst>
            </a:pP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Scaled</a:t>
            </a:r>
            <a:r>
              <a:rPr sz="2933" spc="-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version</a:t>
            </a:r>
            <a:r>
              <a:rPr sz="2933" spc="-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of</a:t>
            </a:r>
            <a:r>
              <a:rPr sz="2933" spc="-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ELU</a:t>
            </a:r>
            <a:r>
              <a:rPr sz="2933" spc="-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27" dirty="0">
                <a:solidFill>
                  <a:srgbClr val="37761C"/>
                </a:solidFill>
                <a:latin typeface="Arial"/>
                <a:cs typeface="Arial"/>
              </a:rPr>
              <a:t>that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works</a:t>
            </a:r>
            <a:r>
              <a:rPr sz="2933" spc="-8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better</a:t>
            </a:r>
            <a:r>
              <a:rPr sz="2933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for</a:t>
            </a:r>
            <a:r>
              <a:rPr sz="2933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deep</a:t>
            </a:r>
            <a:r>
              <a:rPr sz="2933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networks</a:t>
            </a:r>
            <a:endParaRPr sz="2933">
              <a:latin typeface="Arial"/>
              <a:cs typeface="Arial"/>
            </a:endParaRPr>
          </a:p>
          <a:p>
            <a:pPr marL="6067908" indent="-428403">
              <a:buChar char="-"/>
              <a:tabLst>
                <a:tab pos="6067908" algn="l"/>
              </a:tabLst>
            </a:pP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“Self-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normalizing”</a:t>
            </a:r>
            <a:r>
              <a:rPr sz="2933" spc="-1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property;</a:t>
            </a:r>
            <a:endParaRPr sz="2933">
              <a:latin typeface="Arial"/>
              <a:cs typeface="Arial"/>
            </a:endParaRPr>
          </a:p>
          <a:p>
            <a:pPr marL="6067908" marR="6773" indent="-429249">
              <a:buChar char="-"/>
              <a:tabLst>
                <a:tab pos="6067908" algn="l"/>
              </a:tabLst>
            </a:pP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Can</a:t>
            </a:r>
            <a:r>
              <a:rPr sz="2933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train</a:t>
            </a:r>
            <a:r>
              <a:rPr sz="2933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deep</a:t>
            </a:r>
            <a:r>
              <a:rPr sz="2933" spc="-6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SELU</a:t>
            </a:r>
            <a:r>
              <a:rPr sz="2933" spc="-7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networks </a:t>
            </a:r>
            <a:r>
              <a:rPr sz="2933" dirty="0">
                <a:solidFill>
                  <a:srgbClr val="37761C"/>
                </a:solidFill>
                <a:latin typeface="Arial"/>
                <a:cs typeface="Arial"/>
              </a:rPr>
              <a:t>without</a:t>
            </a:r>
            <a:r>
              <a:rPr sz="2933" spc="-14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37761C"/>
                </a:solidFill>
                <a:latin typeface="Arial"/>
                <a:cs typeface="Arial"/>
              </a:rPr>
              <a:t>BatchNorm</a:t>
            </a:r>
            <a:endParaRPr sz="29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3100" y="205907"/>
            <a:ext cx="396155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[Klambauer</a:t>
            </a: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ICLR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2017]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0754" y="2094624"/>
            <a:ext cx="3405103" cy="2207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EFC-803B-93F6-1558-07F85597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</a:t>
            </a:r>
            <a:r>
              <a:rPr lang="en-US"/>
              <a:t>The Portfolio of </a:t>
            </a:r>
            <a:r>
              <a:rPr lang="en-US" dirty="0"/>
              <a:t>Training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AB8F-230D-2CD8-85FA-910CAC9EB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Conditioning gradients</a:t>
            </a:r>
          </a:p>
          <a:p>
            <a:pPr marL="457200" lvl="1" indent="0">
              <a:buNone/>
            </a:pPr>
            <a:r>
              <a:rPr lang="en-US" dirty="0"/>
              <a:t>Activation functions</a:t>
            </a:r>
          </a:p>
          <a:p>
            <a:pPr marL="457200" lvl="1" indent="0">
              <a:buNone/>
            </a:pPr>
            <a:r>
              <a:rPr lang="en-US" dirty="0"/>
              <a:t>Data preprocessing</a:t>
            </a:r>
          </a:p>
          <a:p>
            <a:pPr marL="457200" lvl="1" indent="0">
              <a:buNone/>
            </a:pPr>
            <a:r>
              <a:rPr lang="en-US" dirty="0"/>
              <a:t>Weight initialization</a:t>
            </a:r>
          </a:p>
          <a:p>
            <a:pPr marL="457200" lvl="1" indent="0">
              <a:buNone/>
            </a:pPr>
            <a:r>
              <a:rPr lang="en-US" dirty="0"/>
              <a:t>Batch normalization</a:t>
            </a:r>
          </a:p>
          <a:p>
            <a:pPr marL="457200" lvl="1" indent="0">
              <a:buNone/>
            </a:pPr>
            <a:r>
              <a:rPr lang="en-US" dirty="0"/>
              <a:t>Residual connections</a:t>
            </a:r>
          </a:p>
          <a:p>
            <a:pPr marL="0" indent="0">
              <a:buNone/>
            </a:pPr>
            <a:r>
              <a:rPr lang="en-US" dirty="0"/>
              <a:t>Improving generalization</a:t>
            </a:r>
          </a:p>
          <a:p>
            <a:pPr marL="457200" lvl="1" indent="0">
              <a:buNone/>
            </a:pPr>
            <a:r>
              <a:rPr lang="en-US" dirty="0"/>
              <a:t>Early stopping</a:t>
            </a:r>
          </a:p>
          <a:p>
            <a:pPr marL="457200" lvl="1" indent="0">
              <a:buNone/>
            </a:pPr>
            <a:r>
              <a:rPr lang="en-US" dirty="0"/>
              <a:t>Regularization</a:t>
            </a:r>
          </a:p>
          <a:p>
            <a:pPr marL="457200" lvl="1" indent="0">
              <a:buNone/>
            </a:pPr>
            <a:r>
              <a:rPr lang="en-US" dirty="0"/>
              <a:t>Dropout</a:t>
            </a:r>
          </a:p>
          <a:p>
            <a:pPr marL="457200" lvl="1" indent="0">
              <a:buNone/>
            </a:pPr>
            <a:r>
              <a:rPr lang="en-US" dirty="0"/>
              <a:t>More data</a:t>
            </a:r>
          </a:p>
        </p:txBody>
      </p:sp>
    </p:spTree>
    <p:extLst>
      <p:ext uri="{BB962C8B-B14F-4D97-AF65-F5344CB8AC3E}">
        <p14:creationId xmlns:p14="http://schemas.microsoft.com/office/powerpoint/2010/main" val="2120086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03188"/>
            <a:ext cx="423926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b="1" dirty="0">
                <a:latin typeface="Arial"/>
                <a:cs typeface="Arial"/>
              </a:rPr>
              <a:t>Maxout</a:t>
            </a:r>
            <a:r>
              <a:rPr sz="4000" b="1" spc="-7" dirty="0">
                <a:latin typeface="Arial"/>
                <a:cs typeface="Arial"/>
              </a:rPr>
              <a:t> </a:t>
            </a:r>
            <a:r>
              <a:rPr sz="4000" b="1" spc="-13" dirty="0">
                <a:latin typeface="Arial"/>
                <a:cs typeface="Arial"/>
              </a:rPr>
              <a:t>“Neuron”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732" y="807381"/>
            <a:ext cx="11365653" cy="24793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90208" marR="414010" indent="-474121">
              <a:spcBef>
                <a:spcPts val="133"/>
              </a:spcBef>
              <a:buChar char="-"/>
              <a:tabLst>
                <a:tab pos="490208" algn="l"/>
              </a:tabLst>
            </a:pPr>
            <a:r>
              <a:rPr sz="4000" dirty="0">
                <a:latin typeface="Arial"/>
                <a:cs typeface="Arial"/>
              </a:rPr>
              <a:t>Does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not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have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the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basic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form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of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dot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product</a:t>
            </a:r>
            <a:r>
              <a:rPr sz="4000" spc="-13" dirty="0">
                <a:latin typeface="Arial"/>
                <a:cs typeface="Arial"/>
              </a:rPr>
              <a:t> -</a:t>
            </a:r>
            <a:r>
              <a:rPr sz="4000" spc="-67" dirty="0">
                <a:latin typeface="Arial"/>
                <a:cs typeface="Arial"/>
              </a:rPr>
              <a:t>&gt; </a:t>
            </a:r>
            <a:r>
              <a:rPr sz="4000" spc="-13" dirty="0">
                <a:latin typeface="Arial"/>
                <a:cs typeface="Arial"/>
              </a:rPr>
              <a:t>nonlinearity</a:t>
            </a:r>
            <a:endParaRPr sz="4000">
              <a:latin typeface="Arial"/>
              <a:cs typeface="Arial"/>
            </a:endParaRPr>
          </a:p>
          <a:p>
            <a:pPr marL="490208" indent="-473275">
              <a:buChar char="-"/>
              <a:tabLst>
                <a:tab pos="490208" algn="l"/>
              </a:tabLst>
            </a:pP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Generalizes</a:t>
            </a:r>
            <a:r>
              <a:rPr sz="4000" spc="-2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ReLU</a:t>
            </a:r>
            <a:r>
              <a:rPr sz="4000" spc="-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and</a:t>
            </a:r>
            <a:r>
              <a:rPr sz="4000" spc="-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Leaky</a:t>
            </a:r>
            <a:r>
              <a:rPr sz="4000" spc="-13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spc="-27" dirty="0">
                <a:solidFill>
                  <a:srgbClr val="37761C"/>
                </a:solidFill>
                <a:latin typeface="Arial"/>
                <a:cs typeface="Arial"/>
              </a:rPr>
              <a:t>ReLU</a:t>
            </a:r>
            <a:endParaRPr sz="4000">
              <a:latin typeface="Arial"/>
              <a:cs typeface="Arial"/>
            </a:endParaRPr>
          </a:p>
          <a:p>
            <a:pPr marL="490208" indent="-473275">
              <a:buChar char="-"/>
              <a:tabLst>
                <a:tab pos="490208" algn="l"/>
              </a:tabLst>
            </a:pP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Linear</a:t>
            </a:r>
            <a:r>
              <a:rPr sz="4000" spc="-2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Regime!</a:t>
            </a:r>
            <a:r>
              <a:rPr sz="4000" spc="-2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Does</a:t>
            </a:r>
            <a:r>
              <a:rPr sz="4000" spc="-2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not</a:t>
            </a:r>
            <a:r>
              <a:rPr sz="4000" spc="-2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saturate!</a:t>
            </a:r>
            <a:r>
              <a:rPr sz="4000" spc="-2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Does</a:t>
            </a:r>
            <a:r>
              <a:rPr sz="4000" spc="-2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not</a:t>
            </a:r>
            <a:r>
              <a:rPr sz="4000" spc="-2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spc="-27" dirty="0">
                <a:solidFill>
                  <a:srgbClr val="37761C"/>
                </a:solidFill>
                <a:latin typeface="Arial"/>
                <a:cs typeface="Arial"/>
              </a:rPr>
              <a:t>die!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9199" y="3667134"/>
            <a:ext cx="6671199" cy="8822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5966" y="4798978"/>
            <a:ext cx="971888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Problem:</a:t>
            </a:r>
            <a:r>
              <a:rPr sz="3200" spc="-1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doubles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number</a:t>
            </a:r>
            <a:r>
              <a:rPr sz="3200" spc="-1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parameters/neuron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:(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3467" y="205907"/>
            <a:ext cx="33172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[Goodfellow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al.,</a:t>
            </a: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2013]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5" y="48473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b="1" dirty="0">
                <a:latin typeface="Arial"/>
                <a:cs typeface="Arial"/>
              </a:rPr>
              <a:t>TLDR:</a:t>
            </a:r>
            <a:r>
              <a:rPr sz="4000" b="1" spc="-93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In</a:t>
            </a:r>
            <a:r>
              <a:rPr sz="4000" b="1" spc="-87" dirty="0">
                <a:latin typeface="Arial"/>
                <a:cs typeface="Arial"/>
              </a:rPr>
              <a:t> </a:t>
            </a:r>
            <a:r>
              <a:rPr sz="4000" b="1" spc="-13" dirty="0">
                <a:latin typeface="Arial"/>
                <a:cs typeface="Arial"/>
              </a:rPr>
              <a:t>practice: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566" y="1942047"/>
            <a:ext cx="11382194" cy="24793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90208" indent="-473275">
              <a:spcBef>
                <a:spcPts val="133"/>
              </a:spcBef>
              <a:buChar char="-"/>
              <a:tabLst>
                <a:tab pos="490208" algn="l"/>
              </a:tabLst>
            </a:pPr>
            <a:r>
              <a:rPr sz="4000" dirty="0">
                <a:latin typeface="Arial"/>
                <a:cs typeface="Arial"/>
              </a:rPr>
              <a:t>Use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ReLU</a:t>
            </a:r>
            <a:r>
              <a:rPr sz="4000" dirty="0">
                <a:latin typeface="Arial"/>
                <a:cs typeface="Arial"/>
              </a:rPr>
              <a:t>.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Be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careful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with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your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learning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rates</a:t>
            </a:r>
            <a:endParaRPr sz="4000" dirty="0">
              <a:latin typeface="Arial"/>
              <a:cs typeface="Arial"/>
            </a:endParaRPr>
          </a:p>
          <a:p>
            <a:pPr marL="490208" indent="-473275">
              <a:buChar char="-"/>
              <a:tabLst>
                <a:tab pos="490208" algn="l"/>
              </a:tabLst>
            </a:pPr>
            <a:r>
              <a:rPr sz="4000" dirty="0">
                <a:latin typeface="Arial"/>
                <a:cs typeface="Arial"/>
              </a:rPr>
              <a:t>Try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BE9000"/>
                </a:solidFill>
                <a:latin typeface="Arial"/>
                <a:cs typeface="Arial"/>
              </a:rPr>
              <a:t>Leaky</a:t>
            </a:r>
            <a:r>
              <a:rPr sz="4000" spc="-47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BE9000"/>
                </a:solidFill>
                <a:latin typeface="Arial"/>
                <a:cs typeface="Arial"/>
              </a:rPr>
              <a:t>ReLU</a:t>
            </a:r>
            <a:r>
              <a:rPr sz="4000" spc="-4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BE9000"/>
                </a:solidFill>
                <a:latin typeface="Arial"/>
                <a:cs typeface="Arial"/>
              </a:rPr>
              <a:t>/</a:t>
            </a:r>
            <a:r>
              <a:rPr sz="4000" spc="-47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BE9000"/>
                </a:solidFill>
                <a:latin typeface="Arial"/>
                <a:cs typeface="Arial"/>
              </a:rPr>
              <a:t>Maxout</a:t>
            </a:r>
            <a:r>
              <a:rPr sz="4000" spc="-4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BE9000"/>
                </a:solidFill>
                <a:latin typeface="Arial"/>
                <a:cs typeface="Arial"/>
              </a:rPr>
              <a:t>/</a:t>
            </a:r>
            <a:r>
              <a:rPr sz="4000" spc="-4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BE9000"/>
                </a:solidFill>
                <a:latin typeface="Arial"/>
                <a:cs typeface="Arial"/>
              </a:rPr>
              <a:t>ELU</a:t>
            </a:r>
            <a:r>
              <a:rPr sz="4000" spc="-47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BE9000"/>
                </a:solidFill>
                <a:latin typeface="Arial"/>
                <a:cs typeface="Arial"/>
              </a:rPr>
              <a:t>/</a:t>
            </a:r>
            <a:r>
              <a:rPr sz="4000" spc="-4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4000" spc="-27" dirty="0">
                <a:solidFill>
                  <a:srgbClr val="BE9000"/>
                </a:solidFill>
                <a:latin typeface="Arial"/>
                <a:cs typeface="Arial"/>
              </a:rPr>
              <a:t>SELU</a:t>
            </a:r>
            <a:r>
              <a:rPr lang="en-US" sz="4000" spc="-27" dirty="0">
                <a:solidFill>
                  <a:srgbClr val="BE9000"/>
                </a:solidFill>
                <a:latin typeface="Arial"/>
                <a:cs typeface="Arial"/>
              </a:rPr>
              <a:t> / GELU</a:t>
            </a:r>
            <a:endParaRPr sz="4000" dirty="0">
              <a:latin typeface="Arial"/>
              <a:cs typeface="Arial"/>
            </a:endParaRPr>
          </a:p>
          <a:p>
            <a:pPr marL="626518">
              <a:tabLst>
                <a:tab pos="1099793" algn="l"/>
              </a:tabLst>
            </a:pPr>
            <a:r>
              <a:rPr sz="4000" spc="-67" dirty="0">
                <a:latin typeface="Arial"/>
                <a:cs typeface="Arial"/>
              </a:rPr>
              <a:t>-</a:t>
            </a:r>
            <a:r>
              <a:rPr sz="4000" dirty="0">
                <a:latin typeface="Arial"/>
                <a:cs typeface="Arial"/>
              </a:rPr>
              <a:t>	</a:t>
            </a:r>
            <a:r>
              <a:rPr sz="4000" spc="-207" dirty="0">
                <a:latin typeface="Arial"/>
                <a:cs typeface="Arial"/>
              </a:rPr>
              <a:t>To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squeeze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out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some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marginal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gains</a:t>
            </a:r>
            <a:endParaRPr sz="4000" dirty="0">
              <a:latin typeface="Arial"/>
              <a:cs typeface="Arial"/>
            </a:endParaRPr>
          </a:p>
          <a:p>
            <a:pPr marL="490208" indent="-473275">
              <a:buClr>
                <a:srgbClr val="FF0000"/>
              </a:buClr>
              <a:buChar char="-"/>
              <a:tabLst>
                <a:tab pos="490208" algn="l"/>
              </a:tabLst>
            </a:pPr>
            <a:r>
              <a:rPr sz="4000" dirty="0">
                <a:latin typeface="Arial"/>
                <a:cs typeface="Arial"/>
              </a:rPr>
              <a:t>Don’t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use</a:t>
            </a:r>
            <a:r>
              <a:rPr sz="4000" spc="-7" dirty="0"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0000"/>
                </a:solidFill>
                <a:latin typeface="Arial"/>
                <a:cs typeface="Arial"/>
              </a:rPr>
              <a:t>sigmoid</a:t>
            </a:r>
            <a:r>
              <a:rPr sz="4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or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spc="-27" dirty="0">
                <a:solidFill>
                  <a:srgbClr val="FF0000"/>
                </a:solidFill>
                <a:latin typeface="Arial"/>
                <a:cs typeface="Arial"/>
              </a:rPr>
              <a:t>tanh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1600" y="2315737"/>
            <a:ext cx="7169573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6400" dirty="0"/>
              <a:t>Data</a:t>
            </a:r>
            <a:r>
              <a:rPr sz="6400" spc="-167" dirty="0"/>
              <a:t> </a:t>
            </a:r>
            <a:r>
              <a:rPr sz="6400" spc="-13" dirty="0"/>
              <a:t>Preprocessing</a:t>
            </a:r>
            <a:endParaRPr sz="6400"/>
          </a:p>
        </p:txBody>
      </p:sp>
      <p:sp>
        <p:nvSpPr>
          <p:cNvPr id="3" name="object 3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32</a:t>
            </a:fld>
            <a:endParaRPr spc="-33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5" y="447060"/>
            <a:ext cx="16256000" cy="708010"/>
          </a:xfrm>
          <a:prstGeom prst="rect">
            <a:avLst/>
          </a:prstGeom>
        </p:spPr>
        <p:txBody>
          <a:bodyPr vert="horz" wrap="square" lIns="0" tIns="91563" rIns="0" bIns="0" rtlCol="0" anchor="ctr">
            <a:spAutoFit/>
          </a:bodyPr>
          <a:lstStyle/>
          <a:p>
            <a:pPr marL="240447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Data</a:t>
            </a:r>
            <a:r>
              <a:rPr sz="4000" spc="-27" dirty="0"/>
              <a:t> </a:t>
            </a:r>
            <a:r>
              <a:rPr sz="4000" spc="-13" dirty="0"/>
              <a:t>Preprocessing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934" y="1109700"/>
            <a:ext cx="9927001" cy="34314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0531" y="4616034"/>
            <a:ext cx="3652068" cy="4089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8167" y="4642134"/>
            <a:ext cx="3327085" cy="3567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9767" y="5314408"/>
            <a:ext cx="434848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dirty="0">
                <a:latin typeface="Arial"/>
                <a:cs typeface="Arial"/>
              </a:rPr>
              <a:t>(Assume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[NxD]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matrix,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example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7" dirty="0">
                <a:latin typeface="Arial"/>
                <a:cs typeface="Arial"/>
              </a:rPr>
              <a:t>row)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999" y="238680"/>
            <a:ext cx="7618307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13" dirty="0"/>
              <a:t>Remember:</a:t>
            </a:r>
            <a:r>
              <a:rPr sz="3200" spc="-120" dirty="0"/>
              <a:t> </a:t>
            </a:r>
            <a:r>
              <a:rPr sz="3200" dirty="0"/>
              <a:t>Consider</a:t>
            </a:r>
            <a:r>
              <a:rPr sz="3200" spc="-113" dirty="0"/>
              <a:t> </a:t>
            </a:r>
            <a:r>
              <a:rPr sz="3200" dirty="0"/>
              <a:t>what</a:t>
            </a:r>
            <a:r>
              <a:rPr sz="3200" spc="-120" dirty="0"/>
              <a:t> </a:t>
            </a:r>
            <a:r>
              <a:rPr sz="3200" dirty="0"/>
              <a:t>happens</a:t>
            </a:r>
            <a:r>
              <a:rPr sz="3200" spc="-113" dirty="0"/>
              <a:t> </a:t>
            </a:r>
            <a:r>
              <a:rPr sz="3200" spc="-27" dirty="0"/>
              <a:t>when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4000" y="720358"/>
            <a:ext cx="734483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input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neuron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always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positive...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947" y="2077025"/>
            <a:ext cx="4076452" cy="17602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501" y="4561345"/>
            <a:ext cx="7940887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say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about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gradients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27" dirty="0">
                <a:latin typeface="Arial"/>
                <a:cs typeface="Arial"/>
              </a:rPr>
              <a:t> </a:t>
            </a:r>
            <a:r>
              <a:rPr sz="3200" b="1" spc="-33" dirty="0">
                <a:latin typeface="Arial"/>
                <a:cs typeface="Arial"/>
              </a:rPr>
              <a:t>w</a:t>
            </a:r>
            <a:r>
              <a:rPr sz="3200" spc="-33" dirty="0">
                <a:latin typeface="Arial"/>
                <a:cs typeface="Arial"/>
              </a:rPr>
              <a:t>?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Always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positive</a:t>
            </a:r>
            <a:r>
              <a:rPr sz="3200" spc="-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  <a:r>
              <a:rPr sz="3200" spc="-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FF0000"/>
                </a:solidFill>
                <a:latin typeface="Arial"/>
                <a:cs typeface="Arial"/>
              </a:rPr>
              <a:t>:(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(this</a:t>
            </a:r>
            <a:r>
              <a:rPr sz="3200" spc="-67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is</a:t>
            </a:r>
            <a:r>
              <a:rPr sz="3200" spc="-67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also</a:t>
            </a:r>
            <a:r>
              <a:rPr sz="3200" spc="-67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why</a:t>
            </a:r>
            <a:r>
              <a:rPr sz="3200" spc="-67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you</a:t>
            </a:r>
            <a:r>
              <a:rPr sz="3200" spc="-67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want</a:t>
            </a:r>
            <a:r>
              <a:rPr sz="3200" spc="-6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3200" spc="-33" dirty="0">
                <a:solidFill>
                  <a:srgbClr val="FF00FF"/>
                </a:solidFill>
                <a:latin typeface="Arial"/>
                <a:cs typeface="Arial"/>
              </a:rPr>
              <a:t>zero-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mean</a:t>
            </a:r>
            <a:r>
              <a:rPr sz="3200" spc="-67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FF"/>
                </a:solidFill>
                <a:latin typeface="Arial"/>
                <a:cs typeface="Arial"/>
              </a:rPr>
              <a:t>data!)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49612" y="750499"/>
            <a:ext cx="3684693" cy="3716867"/>
            <a:chOff x="5812209" y="562874"/>
            <a:chExt cx="2763520" cy="2787650"/>
          </a:xfrm>
        </p:grpSpPr>
        <p:sp>
          <p:nvSpPr>
            <p:cNvPr id="7" name="object 7"/>
            <p:cNvSpPr/>
            <p:nvPr/>
          </p:nvSpPr>
          <p:spPr>
            <a:xfrm>
              <a:off x="5821734" y="572399"/>
              <a:ext cx="2744470" cy="2768600"/>
            </a:xfrm>
            <a:custGeom>
              <a:avLst/>
              <a:gdLst/>
              <a:ahLst/>
              <a:cxnLst/>
              <a:rect l="l" t="t" r="r" b="b"/>
              <a:pathLst>
                <a:path w="2744470" h="2768600">
                  <a:moveTo>
                    <a:pt x="1372253" y="0"/>
                  </a:moveTo>
                  <a:lnTo>
                    <a:pt x="1372253" y="2768099"/>
                  </a:lnTo>
                </a:path>
                <a:path w="2744470" h="2768600">
                  <a:moveTo>
                    <a:pt x="2744399" y="1384111"/>
                  </a:moveTo>
                  <a:lnTo>
                    <a:pt x="0" y="1384111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7205102" y="585416"/>
              <a:ext cx="1360805" cy="1360170"/>
            </a:xfrm>
            <a:custGeom>
              <a:avLst/>
              <a:gdLst/>
              <a:ahLst/>
              <a:cxnLst/>
              <a:rect l="l" t="t" r="r" b="b"/>
              <a:pathLst>
                <a:path w="1360804" h="1360170">
                  <a:moveTo>
                    <a:pt x="1360799" y="1359899"/>
                  </a:moveTo>
                  <a:lnTo>
                    <a:pt x="0" y="1359899"/>
                  </a:lnTo>
                  <a:lnTo>
                    <a:pt x="0" y="0"/>
                  </a:lnTo>
                  <a:lnTo>
                    <a:pt x="1360799" y="0"/>
                  </a:lnTo>
                  <a:lnTo>
                    <a:pt x="1360799" y="13598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193988" y="1951015"/>
              <a:ext cx="1127760" cy="1035050"/>
            </a:xfrm>
            <a:custGeom>
              <a:avLst/>
              <a:gdLst/>
              <a:ahLst/>
              <a:cxnLst/>
              <a:rect l="l" t="t" r="r" b="b"/>
              <a:pathLst>
                <a:path w="1127759" h="1035050">
                  <a:moveTo>
                    <a:pt x="0" y="0"/>
                  </a:moveTo>
                  <a:lnTo>
                    <a:pt x="1127480" y="1034523"/>
                  </a:lnTo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670" y="2952830"/>
              <a:ext cx="104022" cy="10068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035068" y="4214575"/>
            <a:ext cx="1660313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hypothetical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optimal</a:t>
            </a:r>
            <a:r>
              <a:rPr sz="2400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67" dirty="0">
                <a:solidFill>
                  <a:srgbClr val="0000FF"/>
                </a:solidFill>
                <a:latin typeface="Arial"/>
                <a:cs typeface="Arial"/>
              </a:rPr>
              <a:t>w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vector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8267" y="2569828"/>
            <a:ext cx="16772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zig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zag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FF0000"/>
                </a:solidFill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81847" y="986127"/>
            <a:ext cx="1049020" cy="11663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spc="-13" dirty="0">
                <a:solidFill>
                  <a:srgbClr val="37761C"/>
                </a:solidFill>
                <a:latin typeface="Arial"/>
                <a:cs typeface="Arial"/>
              </a:rPr>
              <a:t>allowed gradient update directions</a:t>
            </a:r>
            <a:endParaRPr sz="186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27949" y="2629274"/>
            <a:ext cx="1742440" cy="1396366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244687" rIns="0" bIns="0" rtlCol="0">
            <a:spAutoFit/>
          </a:bodyPr>
          <a:lstStyle/>
          <a:p>
            <a:pPr marL="198962" marR="518147">
              <a:spcBef>
                <a:spcPts val="1927"/>
              </a:spcBef>
            </a:pPr>
            <a:r>
              <a:rPr sz="1867" spc="-13" dirty="0">
                <a:solidFill>
                  <a:srgbClr val="37761C"/>
                </a:solidFill>
                <a:latin typeface="Arial"/>
                <a:cs typeface="Arial"/>
              </a:rPr>
              <a:t>allowed gradient update directions</a:t>
            </a:r>
            <a:endParaRPr sz="1867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741370" y="2410753"/>
            <a:ext cx="1672167" cy="1684867"/>
            <a:chOff x="7306027" y="1808065"/>
            <a:chExt cx="1254125" cy="1263650"/>
          </a:xfrm>
        </p:grpSpPr>
        <p:sp>
          <p:nvSpPr>
            <p:cNvPr id="16" name="object 16"/>
            <p:cNvSpPr/>
            <p:nvPr/>
          </p:nvSpPr>
          <p:spPr>
            <a:xfrm>
              <a:off x="7346933" y="1817590"/>
              <a:ext cx="25400" cy="340360"/>
            </a:xfrm>
            <a:custGeom>
              <a:avLst/>
              <a:gdLst/>
              <a:ahLst/>
              <a:cxnLst/>
              <a:rect l="l" t="t" r="r" b="b"/>
              <a:pathLst>
                <a:path w="25400" h="340360">
                  <a:moveTo>
                    <a:pt x="24936" y="0"/>
                  </a:moveTo>
                  <a:lnTo>
                    <a:pt x="0" y="339906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6027" y="2145670"/>
              <a:ext cx="81812" cy="1075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38345" y="2239736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9997" y="2198895"/>
              <a:ext cx="108156" cy="8168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17037" y="2232583"/>
              <a:ext cx="29845" cy="269875"/>
            </a:xfrm>
            <a:custGeom>
              <a:avLst/>
              <a:gdLst/>
              <a:ahLst/>
              <a:cxnLst/>
              <a:rect l="l" t="t" r="r" b="b"/>
              <a:pathLst>
                <a:path w="29845" h="269875">
                  <a:moveTo>
                    <a:pt x="29765" y="0"/>
                  </a:moveTo>
                  <a:lnTo>
                    <a:pt x="0" y="269789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6236" y="2489396"/>
              <a:ext cx="81601" cy="1084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0022" y="2837399"/>
              <a:ext cx="169581" cy="2341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725195" y="2553261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6847" y="2512421"/>
              <a:ext cx="108156" cy="8168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98037" y="2537383"/>
              <a:ext cx="29845" cy="269875"/>
            </a:xfrm>
            <a:custGeom>
              <a:avLst/>
              <a:gdLst/>
              <a:ahLst/>
              <a:cxnLst/>
              <a:rect l="l" t="t" r="r" b="b"/>
              <a:pathLst>
                <a:path w="29845" h="269875">
                  <a:moveTo>
                    <a:pt x="29765" y="0"/>
                  </a:moveTo>
                  <a:lnTo>
                    <a:pt x="0" y="269789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7236" y="2794196"/>
              <a:ext cx="81601" cy="10842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06195" y="2858061"/>
              <a:ext cx="324485" cy="32384"/>
            </a:xfrm>
            <a:custGeom>
              <a:avLst/>
              <a:gdLst/>
              <a:ahLst/>
              <a:cxnLst/>
              <a:rect l="l" t="t" r="r" b="b"/>
              <a:pathLst>
                <a:path w="324484" h="32385">
                  <a:moveTo>
                    <a:pt x="0" y="31758"/>
                  </a:moveTo>
                  <a:lnTo>
                    <a:pt x="324244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7847" y="2817220"/>
              <a:ext cx="108156" cy="8168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934" y="1109700"/>
            <a:ext cx="9927001" cy="34314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0531" y="4616034"/>
            <a:ext cx="3652068" cy="4089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8167" y="4642134"/>
            <a:ext cx="3327085" cy="3567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767" y="5314408"/>
            <a:ext cx="75819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latin typeface="Arial"/>
                <a:cs typeface="Arial"/>
              </a:rPr>
              <a:t>(Assume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[NxD]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matrix,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example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7" dirty="0">
                <a:latin typeface="Arial"/>
                <a:cs typeface="Arial"/>
              </a:rPr>
              <a:t>row)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05" y="447060"/>
            <a:ext cx="16256000" cy="708010"/>
          </a:xfrm>
          <a:prstGeom prst="rect">
            <a:avLst/>
          </a:prstGeom>
        </p:spPr>
        <p:txBody>
          <a:bodyPr vert="horz" wrap="square" lIns="0" tIns="91563" rIns="0" bIns="0" rtlCol="0" anchor="ctr">
            <a:spAutoFit/>
          </a:bodyPr>
          <a:lstStyle/>
          <a:p>
            <a:pPr marL="240447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Data</a:t>
            </a:r>
            <a:r>
              <a:rPr sz="4000" spc="-27" dirty="0"/>
              <a:t> </a:t>
            </a:r>
            <a:r>
              <a:rPr sz="4000" spc="-13" dirty="0"/>
              <a:t>Preprocessing</a:t>
            </a:r>
            <a:endParaRPr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5" y="447060"/>
            <a:ext cx="16256000" cy="708010"/>
          </a:xfrm>
          <a:prstGeom prst="rect">
            <a:avLst/>
          </a:prstGeom>
        </p:spPr>
        <p:txBody>
          <a:bodyPr vert="horz" wrap="square" lIns="0" tIns="91563" rIns="0" bIns="0" rtlCol="0" anchor="ctr">
            <a:spAutoFit/>
          </a:bodyPr>
          <a:lstStyle/>
          <a:p>
            <a:pPr marL="240447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Data</a:t>
            </a:r>
            <a:r>
              <a:rPr sz="4000" spc="-27" dirty="0"/>
              <a:t> </a:t>
            </a:r>
            <a:r>
              <a:rPr sz="4000" spc="-13" dirty="0"/>
              <a:t>Preprocessing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1434" y="1177878"/>
            <a:ext cx="111531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In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practice,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may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also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see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PCA</a:t>
            </a:r>
            <a:r>
              <a:rPr sz="3200" b="1" spc="-1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Whitening</a:t>
            </a:r>
            <a:r>
              <a:rPr sz="3200" b="1" spc="-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spc="-27" dirty="0"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734" y="2025068"/>
            <a:ext cx="9980644" cy="34332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33201" y="5501418"/>
            <a:ext cx="1983740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dirty="0">
                <a:latin typeface="Arial"/>
                <a:cs typeface="Arial"/>
              </a:rPr>
              <a:t>(data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has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diagonal </a:t>
            </a:r>
            <a:r>
              <a:rPr sz="1867" dirty="0">
                <a:latin typeface="Arial"/>
                <a:cs typeface="Arial"/>
              </a:rPr>
              <a:t>covariance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matrix)</a:t>
            </a:r>
            <a:endParaRPr sz="18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4401" y="5501418"/>
            <a:ext cx="2602652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dirty="0">
                <a:latin typeface="Arial"/>
                <a:cs typeface="Arial"/>
              </a:rPr>
              <a:t>(covariance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matrix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is</a:t>
            </a:r>
            <a:r>
              <a:rPr sz="1867" spc="-33" dirty="0">
                <a:latin typeface="Arial"/>
                <a:cs typeface="Arial"/>
              </a:rPr>
              <a:t> the </a:t>
            </a:r>
            <a:r>
              <a:rPr sz="1867" dirty="0">
                <a:latin typeface="Arial"/>
                <a:cs typeface="Arial"/>
              </a:rPr>
              <a:t>identity</a:t>
            </a:r>
            <a:r>
              <a:rPr sz="1867" spc="-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matrix)</a:t>
            </a:r>
            <a:endParaRPr sz="18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1012"/>
            <a:ext cx="162560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Data</a:t>
            </a:r>
            <a:r>
              <a:rPr spc="-27" dirty="0"/>
              <a:t> </a:t>
            </a:r>
            <a:r>
              <a:rPr spc="-13" dirty="0"/>
              <a:t>Preprocessing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7000" y="1942934"/>
            <a:ext cx="4158827" cy="4156287"/>
            <a:chOff x="1047750" y="1457200"/>
            <a:chExt cx="3119120" cy="3117215"/>
          </a:xfrm>
        </p:grpSpPr>
        <p:sp>
          <p:nvSpPr>
            <p:cNvPr id="4" name="object 4"/>
            <p:cNvSpPr/>
            <p:nvPr/>
          </p:nvSpPr>
          <p:spPr>
            <a:xfrm>
              <a:off x="1047750" y="1457200"/>
              <a:ext cx="3119120" cy="2627630"/>
            </a:xfrm>
            <a:custGeom>
              <a:avLst/>
              <a:gdLst/>
              <a:ahLst/>
              <a:cxnLst/>
              <a:rect l="l" t="t" r="r" b="b"/>
              <a:pathLst>
                <a:path w="3119120" h="2627629">
                  <a:moveTo>
                    <a:pt x="1559249" y="0"/>
                  </a:moveTo>
                  <a:lnTo>
                    <a:pt x="1559249" y="2627399"/>
                  </a:lnTo>
                </a:path>
                <a:path w="3119120" h="2627629">
                  <a:moveTo>
                    <a:pt x="3118499" y="1313699"/>
                  </a:moveTo>
                  <a:lnTo>
                    <a:pt x="0" y="131369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5100" y="3295787"/>
              <a:ext cx="141899" cy="1418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6049" y="3629174"/>
              <a:ext cx="141899" cy="1418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4474" y="3962574"/>
              <a:ext cx="141899" cy="141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250" y="4357899"/>
              <a:ext cx="141899" cy="1418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9349" y="3962574"/>
              <a:ext cx="141899" cy="1418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941" y="3115500"/>
              <a:ext cx="708660" cy="1163320"/>
            </a:xfrm>
            <a:custGeom>
              <a:avLst/>
              <a:gdLst/>
              <a:ahLst/>
              <a:cxnLst/>
              <a:rect l="l" t="t" r="r" b="b"/>
              <a:pathLst>
                <a:path w="708660" h="1163320">
                  <a:moveTo>
                    <a:pt x="223799" y="516001"/>
                  </a:moveTo>
                  <a:lnTo>
                    <a:pt x="111899" y="322211"/>
                  </a:lnTo>
                  <a:lnTo>
                    <a:pt x="0" y="516001"/>
                  </a:lnTo>
                  <a:lnTo>
                    <a:pt x="223799" y="516001"/>
                  </a:lnTo>
                  <a:close/>
                </a:path>
                <a:path w="708660" h="1163320">
                  <a:moveTo>
                    <a:pt x="223799" y="193802"/>
                  </a:moveTo>
                  <a:lnTo>
                    <a:pt x="111899" y="0"/>
                  </a:lnTo>
                  <a:lnTo>
                    <a:pt x="0" y="193802"/>
                  </a:lnTo>
                  <a:lnTo>
                    <a:pt x="223799" y="193802"/>
                  </a:lnTo>
                  <a:close/>
                </a:path>
                <a:path w="708660" h="1163320">
                  <a:moveTo>
                    <a:pt x="308432" y="1014933"/>
                  </a:moveTo>
                  <a:lnTo>
                    <a:pt x="196532" y="821131"/>
                  </a:lnTo>
                  <a:lnTo>
                    <a:pt x="84632" y="1014933"/>
                  </a:lnTo>
                  <a:lnTo>
                    <a:pt x="308432" y="1014933"/>
                  </a:lnTo>
                  <a:close/>
                </a:path>
                <a:path w="708660" h="1163320">
                  <a:moveTo>
                    <a:pt x="616851" y="827951"/>
                  </a:moveTo>
                  <a:lnTo>
                    <a:pt x="504952" y="634161"/>
                  </a:lnTo>
                  <a:lnTo>
                    <a:pt x="393052" y="827951"/>
                  </a:lnTo>
                  <a:lnTo>
                    <a:pt x="616851" y="827951"/>
                  </a:lnTo>
                  <a:close/>
                </a:path>
                <a:path w="708660" h="1163320">
                  <a:moveTo>
                    <a:pt x="708431" y="1162900"/>
                  </a:moveTo>
                  <a:lnTo>
                    <a:pt x="596531" y="969111"/>
                  </a:lnTo>
                  <a:lnTo>
                    <a:pt x="484632" y="1162900"/>
                  </a:lnTo>
                  <a:lnTo>
                    <a:pt x="708431" y="11629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1050" y="2149850"/>
              <a:ext cx="726440" cy="2405380"/>
            </a:xfrm>
            <a:custGeom>
              <a:avLst/>
              <a:gdLst/>
              <a:ahLst/>
              <a:cxnLst/>
              <a:rect l="l" t="t" r="r" b="b"/>
              <a:pathLst>
                <a:path w="726439" h="2405379">
                  <a:moveTo>
                    <a:pt x="0" y="0"/>
                  </a:moveTo>
                  <a:lnTo>
                    <a:pt x="725999" y="240509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/>
          <p:nvPr/>
        </p:nvSpPr>
        <p:spPr>
          <a:xfrm>
            <a:off x="4395167" y="5775932"/>
            <a:ext cx="298872" cy="259080"/>
          </a:xfrm>
          <a:custGeom>
            <a:avLst/>
            <a:gdLst/>
            <a:ahLst/>
            <a:cxnLst/>
            <a:rect l="l" t="t" r="r" b="b"/>
            <a:pathLst>
              <a:path w="224154" h="194310">
                <a:moveTo>
                  <a:pt x="223799" y="193799"/>
                </a:moveTo>
                <a:lnTo>
                  <a:pt x="0" y="193799"/>
                </a:lnTo>
                <a:lnTo>
                  <a:pt x="111899" y="0"/>
                </a:lnTo>
                <a:lnTo>
                  <a:pt x="223799" y="1937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3" name="object 13"/>
          <p:cNvGrpSpPr/>
          <p:nvPr/>
        </p:nvGrpSpPr>
        <p:grpSpPr>
          <a:xfrm>
            <a:off x="6170267" y="1833000"/>
            <a:ext cx="4158827" cy="3613573"/>
            <a:chOff x="4627700" y="1374750"/>
            <a:chExt cx="3119120" cy="2710180"/>
          </a:xfrm>
        </p:grpSpPr>
        <p:sp>
          <p:nvSpPr>
            <p:cNvPr id="14" name="object 14"/>
            <p:cNvSpPr/>
            <p:nvPr/>
          </p:nvSpPr>
          <p:spPr>
            <a:xfrm>
              <a:off x="4627700" y="1457200"/>
              <a:ext cx="3119120" cy="2627630"/>
            </a:xfrm>
            <a:custGeom>
              <a:avLst/>
              <a:gdLst/>
              <a:ahLst/>
              <a:cxnLst/>
              <a:rect l="l" t="t" r="r" b="b"/>
              <a:pathLst>
                <a:path w="3119120" h="2627629">
                  <a:moveTo>
                    <a:pt x="1559249" y="0"/>
                  </a:moveTo>
                  <a:lnTo>
                    <a:pt x="1559249" y="2627399"/>
                  </a:lnTo>
                </a:path>
                <a:path w="3119120" h="2627629">
                  <a:moveTo>
                    <a:pt x="3118499" y="1313699"/>
                  </a:moveTo>
                  <a:lnTo>
                    <a:pt x="0" y="131369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7710" y="2380209"/>
              <a:ext cx="141899" cy="1055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8660" y="2628367"/>
              <a:ext cx="141899" cy="1055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7085" y="2876535"/>
              <a:ext cx="141899" cy="1055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3860" y="3170797"/>
              <a:ext cx="141899" cy="1055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1960" y="2876535"/>
              <a:ext cx="141899" cy="1055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40551" y="2246020"/>
              <a:ext cx="708660" cy="1050290"/>
            </a:xfrm>
            <a:custGeom>
              <a:avLst/>
              <a:gdLst/>
              <a:ahLst/>
              <a:cxnLst/>
              <a:rect l="l" t="t" r="r" b="b"/>
              <a:pathLst>
                <a:path w="708659" h="1050289">
                  <a:moveTo>
                    <a:pt x="223799" y="384124"/>
                  </a:moveTo>
                  <a:lnTo>
                    <a:pt x="111899" y="239826"/>
                  </a:lnTo>
                  <a:lnTo>
                    <a:pt x="0" y="384124"/>
                  </a:lnTo>
                  <a:lnTo>
                    <a:pt x="223799" y="384124"/>
                  </a:lnTo>
                  <a:close/>
                </a:path>
                <a:path w="708659" h="1050289">
                  <a:moveTo>
                    <a:pt x="223799" y="144297"/>
                  </a:moveTo>
                  <a:lnTo>
                    <a:pt x="111899" y="0"/>
                  </a:lnTo>
                  <a:lnTo>
                    <a:pt x="0" y="144297"/>
                  </a:lnTo>
                  <a:lnTo>
                    <a:pt x="223799" y="144297"/>
                  </a:lnTo>
                  <a:close/>
                </a:path>
                <a:path w="708659" h="1050289">
                  <a:moveTo>
                    <a:pt x="308432" y="755510"/>
                  </a:moveTo>
                  <a:lnTo>
                    <a:pt x="196532" y="611200"/>
                  </a:lnTo>
                  <a:lnTo>
                    <a:pt x="84632" y="755510"/>
                  </a:lnTo>
                  <a:lnTo>
                    <a:pt x="308432" y="755510"/>
                  </a:lnTo>
                  <a:close/>
                </a:path>
                <a:path w="708659" h="1050289">
                  <a:moveTo>
                    <a:pt x="532231" y="1049769"/>
                  </a:moveTo>
                  <a:lnTo>
                    <a:pt x="420331" y="905471"/>
                  </a:lnTo>
                  <a:lnTo>
                    <a:pt x="308432" y="1049769"/>
                  </a:lnTo>
                  <a:lnTo>
                    <a:pt x="532231" y="1049769"/>
                  </a:lnTo>
                  <a:close/>
                </a:path>
                <a:path w="708659" h="1050289">
                  <a:moveTo>
                    <a:pt x="616851" y="616331"/>
                  </a:moveTo>
                  <a:lnTo>
                    <a:pt x="504952" y="472033"/>
                  </a:lnTo>
                  <a:lnTo>
                    <a:pt x="393052" y="616331"/>
                  </a:lnTo>
                  <a:lnTo>
                    <a:pt x="616851" y="616331"/>
                  </a:lnTo>
                  <a:close/>
                </a:path>
                <a:path w="708659" h="1050289">
                  <a:moveTo>
                    <a:pt x="708431" y="865657"/>
                  </a:moveTo>
                  <a:lnTo>
                    <a:pt x="596531" y="721347"/>
                  </a:lnTo>
                  <a:lnTo>
                    <a:pt x="484632" y="865657"/>
                  </a:lnTo>
                  <a:lnTo>
                    <a:pt x="708431" y="86565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7050" y="1393800"/>
              <a:ext cx="746125" cy="2534285"/>
            </a:xfrm>
            <a:custGeom>
              <a:avLst/>
              <a:gdLst/>
              <a:ahLst/>
              <a:cxnLst/>
              <a:rect l="l" t="t" r="r" b="b"/>
              <a:pathLst>
                <a:path w="746125" h="2534285">
                  <a:moveTo>
                    <a:pt x="0" y="0"/>
                  </a:moveTo>
                  <a:lnTo>
                    <a:pt x="746099" y="253409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05700" y="1232817"/>
            <a:ext cx="4470400" cy="8790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b="1" dirty="0">
                <a:latin typeface="Arial"/>
                <a:cs typeface="Arial"/>
              </a:rPr>
              <a:t>Before</a:t>
            </a:r>
            <a:r>
              <a:rPr sz="1867" b="1" spc="-73" dirty="0">
                <a:latin typeface="Arial"/>
                <a:cs typeface="Arial"/>
              </a:rPr>
              <a:t> </a:t>
            </a:r>
            <a:r>
              <a:rPr sz="1867" b="1" dirty="0">
                <a:latin typeface="Arial"/>
                <a:cs typeface="Arial"/>
              </a:rPr>
              <a:t>normalization</a:t>
            </a:r>
            <a:r>
              <a:rPr sz="1867" dirty="0">
                <a:latin typeface="Arial"/>
                <a:cs typeface="Arial"/>
              </a:rPr>
              <a:t>:</a:t>
            </a:r>
            <a:r>
              <a:rPr sz="1867" spc="-7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classification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spc="-27" dirty="0">
                <a:latin typeface="Arial"/>
                <a:cs typeface="Arial"/>
              </a:rPr>
              <a:t>loss </a:t>
            </a:r>
            <a:r>
              <a:rPr sz="1867" dirty="0">
                <a:latin typeface="Arial"/>
                <a:cs typeface="Arial"/>
              </a:rPr>
              <a:t>very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sensitive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changes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in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weight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matrix; </a:t>
            </a:r>
            <a:r>
              <a:rPr sz="1867" dirty="0">
                <a:latin typeface="Arial"/>
                <a:cs typeface="Arial"/>
              </a:rPr>
              <a:t>hard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optimize</a:t>
            </a:r>
            <a:endParaRPr sz="1867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32433" y="1186218"/>
            <a:ext cx="4616027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b="1" dirty="0">
                <a:latin typeface="Arial"/>
                <a:cs typeface="Arial"/>
              </a:rPr>
              <a:t>After</a:t>
            </a:r>
            <a:r>
              <a:rPr sz="1867" b="1" spc="-40" dirty="0">
                <a:latin typeface="Arial"/>
                <a:cs typeface="Arial"/>
              </a:rPr>
              <a:t> </a:t>
            </a:r>
            <a:r>
              <a:rPr sz="1867" b="1" dirty="0">
                <a:latin typeface="Arial"/>
                <a:cs typeface="Arial"/>
              </a:rPr>
              <a:t>normalization</a:t>
            </a:r>
            <a:r>
              <a:rPr sz="1867" dirty="0">
                <a:latin typeface="Arial"/>
                <a:cs typeface="Arial"/>
              </a:rPr>
              <a:t>: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less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sensitive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small </a:t>
            </a:r>
            <a:r>
              <a:rPr sz="1867" dirty="0">
                <a:latin typeface="Arial"/>
                <a:cs typeface="Arial"/>
              </a:rPr>
              <a:t>changes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in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weights;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easier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to</a:t>
            </a:r>
            <a:r>
              <a:rPr sz="1867" spc="-13" dirty="0">
                <a:latin typeface="Arial"/>
                <a:cs typeface="Arial"/>
              </a:rPr>
              <a:t> optimize</a:t>
            </a:r>
            <a:endParaRPr sz="18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49966" y="63743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b="1" dirty="0">
                <a:latin typeface="Arial"/>
                <a:cs typeface="Arial"/>
              </a:rPr>
              <a:t>TLDR:</a:t>
            </a:r>
            <a:r>
              <a:rPr sz="4000" b="1" spc="-53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In</a:t>
            </a:r>
            <a:r>
              <a:rPr sz="4000" b="1" spc="-53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practice</a:t>
            </a:r>
            <a:r>
              <a:rPr sz="4000" b="1" spc="-53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for</a:t>
            </a:r>
            <a:r>
              <a:rPr sz="4000" b="1" spc="-53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Images:</a:t>
            </a:r>
            <a:r>
              <a:rPr sz="4000" b="1" spc="-20" dirty="0">
                <a:latin typeface="Arial"/>
                <a:cs typeface="Arial"/>
              </a:rPr>
              <a:t> </a:t>
            </a:r>
            <a:r>
              <a:rPr sz="4000" dirty="0"/>
              <a:t>center</a:t>
            </a:r>
            <a:r>
              <a:rPr sz="4000" spc="-53" dirty="0"/>
              <a:t> </a:t>
            </a:r>
            <a:r>
              <a:rPr sz="4000" spc="-27" dirty="0"/>
              <a:t>only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38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938334" y="4746205"/>
            <a:ext cx="8321887" cy="1101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33" marR="6773">
              <a:lnSpc>
                <a:spcPct val="100699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Divide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by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per-</a:t>
            </a:r>
            <a:r>
              <a:rPr sz="4000" dirty="0">
                <a:latin typeface="Arial"/>
                <a:cs typeface="Arial"/>
              </a:rPr>
              <a:t>channel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std</a:t>
            </a:r>
            <a:r>
              <a:rPr sz="4000" spc="7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99999"/>
                </a:solidFill>
                <a:latin typeface="Arial"/>
                <a:cs typeface="Arial"/>
              </a:rPr>
              <a:t>(e.g.</a:t>
            </a:r>
            <a:r>
              <a:rPr sz="3200" spc="-2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999999"/>
                </a:solidFill>
                <a:latin typeface="Arial"/>
                <a:cs typeface="Arial"/>
              </a:rPr>
              <a:t>ResNet)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(mean</a:t>
            </a:r>
            <a:r>
              <a:rPr sz="3200" spc="-9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along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each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channel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0000FF"/>
                </a:solidFill>
                <a:latin typeface="Arial"/>
                <a:cs typeface="Arial"/>
              </a:rPr>
              <a:t>numbers)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667" y="1160325"/>
            <a:ext cx="11065087" cy="3991669"/>
          </a:xfrm>
          <a:prstGeom prst="rect">
            <a:avLst/>
          </a:prstGeom>
        </p:spPr>
        <p:txBody>
          <a:bodyPr vert="horz" wrap="square" lIns="0" tIns="147319" rIns="0" bIns="0" rtlCol="0">
            <a:spAutoFit/>
          </a:bodyPr>
          <a:lstStyle/>
          <a:p>
            <a:pPr marL="16933">
              <a:spcBef>
                <a:spcPts val="1159"/>
              </a:spcBef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e.g.</a:t>
            </a:r>
            <a:r>
              <a:rPr sz="3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consider</a:t>
            </a:r>
            <a:r>
              <a:rPr sz="3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53" dirty="0">
                <a:solidFill>
                  <a:srgbClr val="0000FF"/>
                </a:solidFill>
                <a:latin typeface="Arial"/>
                <a:cs typeface="Arial"/>
              </a:rPr>
              <a:t>CIFAR-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sz="3200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example</a:t>
            </a:r>
            <a:r>
              <a:rPr sz="3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3200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[32,32,3]</a:t>
            </a:r>
            <a:r>
              <a:rPr sz="3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0000FF"/>
                </a:solidFill>
                <a:latin typeface="Arial"/>
                <a:cs typeface="Arial"/>
              </a:rPr>
              <a:t>images</a:t>
            </a:r>
            <a:endParaRPr sz="3200">
              <a:latin typeface="Arial"/>
              <a:cs typeface="Arial"/>
            </a:endParaRPr>
          </a:p>
          <a:p>
            <a:pPr marL="492748" marR="2312189" indent="-474121">
              <a:lnSpc>
                <a:spcPct val="100699"/>
              </a:lnSpc>
              <a:spcBef>
                <a:spcPts val="1253"/>
              </a:spcBef>
              <a:buChar char="-"/>
              <a:tabLst>
                <a:tab pos="492748" algn="l"/>
              </a:tabLst>
            </a:pPr>
            <a:r>
              <a:rPr sz="4000" dirty="0">
                <a:latin typeface="Arial"/>
                <a:cs typeface="Arial"/>
              </a:rPr>
              <a:t>Subtract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the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mean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image</a:t>
            </a:r>
            <a:r>
              <a:rPr sz="4000" spc="-207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99999"/>
                </a:solidFill>
                <a:latin typeface="Arial"/>
                <a:cs typeface="Arial"/>
              </a:rPr>
              <a:t>(e.g.</a:t>
            </a:r>
            <a:r>
              <a:rPr sz="3200" spc="-20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999999"/>
                </a:solidFill>
                <a:latin typeface="Arial"/>
                <a:cs typeface="Arial"/>
              </a:rPr>
              <a:t>AlexNet)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(mean</a:t>
            </a:r>
            <a:r>
              <a:rPr sz="3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image</a:t>
            </a:r>
            <a:r>
              <a:rPr sz="3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3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[32,32,3]</a:t>
            </a:r>
            <a:r>
              <a:rPr sz="3200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0000FF"/>
                </a:solidFill>
                <a:latin typeface="Arial"/>
                <a:cs typeface="Arial"/>
              </a:rPr>
              <a:t>array)</a:t>
            </a:r>
            <a:endParaRPr sz="3200">
              <a:latin typeface="Arial"/>
              <a:cs typeface="Arial"/>
            </a:endParaRPr>
          </a:p>
          <a:p>
            <a:pPr marL="492748" marR="1696678" indent="-474121">
              <a:lnSpc>
                <a:spcPts val="4027"/>
              </a:lnSpc>
              <a:spcBef>
                <a:spcPts val="747"/>
              </a:spcBef>
              <a:buChar char="-"/>
              <a:tabLst>
                <a:tab pos="492748" algn="l"/>
              </a:tabLst>
            </a:pPr>
            <a:r>
              <a:rPr sz="4000" dirty="0">
                <a:latin typeface="Arial"/>
                <a:cs typeface="Arial"/>
              </a:rPr>
              <a:t>Subtract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per-</a:t>
            </a:r>
            <a:r>
              <a:rPr sz="4000" dirty="0">
                <a:latin typeface="Arial"/>
                <a:cs typeface="Arial"/>
              </a:rPr>
              <a:t>channel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mean</a:t>
            </a:r>
            <a:r>
              <a:rPr sz="4000" spc="13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99999"/>
                </a:solidFill>
                <a:latin typeface="Arial"/>
                <a:cs typeface="Arial"/>
              </a:rPr>
              <a:t>(e.g.</a:t>
            </a:r>
            <a:r>
              <a:rPr sz="3200" spc="-27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999999"/>
                </a:solidFill>
                <a:latin typeface="Arial"/>
                <a:cs typeface="Arial"/>
              </a:rPr>
              <a:t>VGGNet)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(mean</a:t>
            </a:r>
            <a:r>
              <a:rPr sz="3200" spc="-9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along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each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channel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3200" spc="-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0000FF"/>
                </a:solidFill>
                <a:latin typeface="Arial"/>
                <a:cs typeface="Arial"/>
              </a:rPr>
              <a:t>numbers)</a:t>
            </a:r>
            <a:endParaRPr sz="3200">
              <a:latin typeface="Arial"/>
              <a:cs typeface="Arial"/>
            </a:endParaRPr>
          </a:p>
          <a:p>
            <a:pPr marL="492748" indent="-473275">
              <a:lnSpc>
                <a:spcPts val="4380"/>
              </a:lnSpc>
              <a:buChar char="-"/>
              <a:tabLst>
                <a:tab pos="492748" algn="l"/>
              </a:tabLst>
            </a:pPr>
            <a:r>
              <a:rPr sz="4000" dirty="0">
                <a:latin typeface="Arial"/>
                <a:cs typeface="Arial"/>
              </a:rPr>
              <a:t>Subtract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per-</a:t>
            </a:r>
            <a:r>
              <a:rPr sz="4000" dirty="0">
                <a:latin typeface="Arial"/>
                <a:cs typeface="Arial"/>
              </a:rPr>
              <a:t>channel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mean</a:t>
            </a:r>
            <a:r>
              <a:rPr sz="4000" spc="-33" dirty="0">
                <a:latin typeface="Arial"/>
                <a:cs typeface="Arial"/>
              </a:rPr>
              <a:t> and</a:t>
            </a:r>
            <a:endParaRPr sz="4000">
              <a:latin typeface="Arial"/>
              <a:cs typeface="Arial"/>
            </a:endParaRPr>
          </a:p>
          <a:p>
            <a:pPr marR="6773" algn="r">
              <a:lnSpc>
                <a:spcPts val="2973"/>
              </a:lnSpc>
            </a:pP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667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common</a:t>
            </a:r>
            <a:endParaRPr sz="266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74334" y="5094286"/>
            <a:ext cx="1952413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667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PCA</a:t>
            </a:r>
            <a:r>
              <a:rPr sz="2667" spc="-15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whitening</a:t>
            </a:r>
            <a:endParaRPr sz="26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390" y="2530748"/>
            <a:ext cx="7015480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6400" dirty="0"/>
              <a:t>Weight</a:t>
            </a:r>
            <a:r>
              <a:rPr sz="6400" spc="-305" dirty="0"/>
              <a:t> </a:t>
            </a:r>
            <a:r>
              <a:rPr sz="6400" spc="-13" dirty="0"/>
              <a:t>Initialization</a:t>
            </a:r>
            <a:endParaRPr sz="6400" dirty="0"/>
          </a:p>
        </p:txBody>
      </p:sp>
      <p:sp>
        <p:nvSpPr>
          <p:cNvPr id="3" name="object 3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39</a:t>
            </a:fld>
            <a:endParaRPr spc="-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2954-C8A7-DC03-3473-717E7CE8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Big Concerns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6EA4A-2632-AFD2-5553-48C050003B86}"/>
              </a:ext>
            </a:extLst>
          </p:cNvPr>
          <p:cNvSpPr txBox="1"/>
          <p:nvPr/>
        </p:nvSpPr>
        <p:spPr>
          <a:xfrm>
            <a:off x="4780191" y="4696689"/>
            <a:ext cx="2631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Computation:</a:t>
            </a:r>
            <a:br>
              <a:rPr lang="en-US" sz="2800" dirty="0"/>
            </a:br>
            <a:r>
              <a:rPr lang="en-US" sz="2800" dirty="0"/>
              <a:t>learn good rules,</a:t>
            </a:r>
            <a:br>
              <a:rPr lang="en-US" sz="2800" dirty="0"/>
            </a:br>
            <a:r>
              <a:rPr lang="en-US" sz="2800" dirty="0"/>
              <a:t>good features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6F79C3-6717-17C5-6572-E1BA255292CB}"/>
              </a:ext>
            </a:extLst>
          </p:cNvPr>
          <p:cNvGrpSpPr/>
          <p:nvPr/>
        </p:nvGrpSpPr>
        <p:grpSpPr>
          <a:xfrm>
            <a:off x="1482240" y="1911926"/>
            <a:ext cx="3020699" cy="2872061"/>
            <a:chOff x="1482240" y="1911926"/>
            <a:chExt cx="3020699" cy="28720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F295D9-B8B2-5FB4-336D-4508A213F09A}"/>
                </a:ext>
              </a:extLst>
            </p:cNvPr>
            <p:cNvSpPr txBox="1"/>
            <p:nvPr/>
          </p:nvSpPr>
          <p:spPr>
            <a:xfrm>
              <a:off x="1482240" y="1911926"/>
              <a:ext cx="30206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Optimization needs</a:t>
              </a:r>
              <a:br>
                <a:rPr lang="en-US" sz="2800" dirty="0"/>
              </a:br>
              <a:r>
                <a:rPr lang="en-US" sz="2800" dirty="0"/>
                <a:t>to not get stuck</a:t>
              </a:r>
            </a:p>
          </p:txBody>
        </p:sp>
        <p:pic>
          <p:nvPicPr>
            <p:cNvPr id="1028" name="Picture 4" descr="The Big Boat Stuck In The Suez Canal Is The Absurd Joke We All Needed Right  Now">
              <a:extLst>
                <a:ext uri="{FF2B5EF4-FFF2-40B4-BE49-F238E27FC236}">
                  <a16:creationId xmlns:a16="http://schemas.microsoft.com/office/drawing/2014/main" id="{6EC1C284-3651-CF78-E233-01EF798FC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471" y="2997930"/>
              <a:ext cx="2382236" cy="17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9BB5DB-19BF-5AA8-9B59-CB5F2315A3C0}"/>
              </a:ext>
            </a:extLst>
          </p:cNvPr>
          <p:cNvGrpSpPr/>
          <p:nvPr/>
        </p:nvGrpSpPr>
        <p:grpSpPr>
          <a:xfrm>
            <a:off x="7651190" y="1911925"/>
            <a:ext cx="3345873" cy="2611050"/>
            <a:chOff x="7651190" y="1911925"/>
            <a:chExt cx="3345873" cy="26110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3498E9-23BF-183B-17F6-2710CC92F062}"/>
                </a:ext>
              </a:extLst>
            </p:cNvPr>
            <p:cNvSpPr txBox="1"/>
            <p:nvPr/>
          </p:nvSpPr>
          <p:spPr>
            <a:xfrm>
              <a:off x="8041693" y="1911925"/>
              <a:ext cx="25648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Generalization:</a:t>
              </a:r>
              <a:br>
                <a:rPr lang="en-US" sz="2800" dirty="0"/>
              </a:br>
              <a:r>
                <a:rPr lang="en-US" sz="2800" dirty="0"/>
                <a:t>avoid overfitting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3FA69-8F86-DFAE-F567-C7712C69E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1190" y="3098939"/>
              <a:ext cx="3345873" cy="1424036"/>
            </a:xfrm>
            <a:prstGeom prst="rect">
              <a:avLst/>
            </a:prstGeom>
          </p:spPr>
        </p:pic>
      </p:grpSp>
      <p:pic>
        <p:nvPicPr>
          <p:cNvPr id="1030" name="Picture 6" descr="Brain 2 SVG Brain Svg Brain Clipart Brain Files for image 1">
            <a:extLst>
              <a:ext uri="{FF2B5EF4-FFF2-40B4-BE49-F238E27FC236}">
                <a16:creationId xmlns:a16="http://schemas.microsoft.com/office/drawing/2014/main" id="{A77F0FC6-B105-51DD-861A-0D8D5707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191" y="2705312"/>
            <a:ext cx="2631618" cy="19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1166" y="463548"/>
            <a:ext cx="9150773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  <a:tabLst>
                <a:tab pos="456342" algn="l"/>
              </a:tabLst>
            </a:pPr>
            <a:r>
              <a:rPr sz="3200" spc="-67" dirty="0">
                <a:solidFill>
                  <a:srgbClr val="FF0000"/>
                </a:solidFill>
              </a:rPr>
              <a:t>-</a:t>
            </a:r>
            <a:r>
              <a:rPr sz="3200" dirty="0">
                <a:solidFill>
                  <a:srgbClr val="FF0000"/>
                </a:solidFill>
              </a:rPr>
              <a:t>	Q:</a:t>
            </a:r>
            <a:r>
              <a:rPr sz="3200" spc="-73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what</a:t>
            </a:r>
            <a:r>
              <a:rPr sz="3200" spc="-73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happens</a:t>
            </a:r>
            <a:r>
              <a:rPr sz="3200" spc="-73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when</a:t>
            </a:r>
            <a:r>
              <a:rPr sz="3200" spc="-73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W=constant</a:t>
            </a:r>
            <a:r>
              <a:rPr sz="3200" spc="-73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init</a:t>
            </a:r>
            <a:r>
              <a:rPr sz="3200" spc="-67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is</a:t>
            </a:r>
            <a:r>
              <a:rPr sz="3200" spc="-73" dirty="0">
                <a:solidFill>
                  <a:srgbClr val="FF0000"/>
                </a:solidFill>
              </a:rPr>
              <a:t> </a:t>
            </a:r>
            <a:r>
              <a:rPr sz="3200" spc="-13" dirty="0">
                <a:solidFill>
                  <a:srgbClr val="FF0000"/>
                </a:solidFill>
              </a:rPr>
              <a:t>used?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2039" y="1555134"/>
            <a:ext cx="5649032" cy="38691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701" y="485465"/>
            <a:ext cx="9947487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86262">
              <a:lnSpc>
                <a:spcPct val="100000"/>
              </a:lnSpc>
              <a:spcBef>
                <a:spcPts val="133"/>
              </a:spcBef>
              <a:tabLst>
                <a:tab pos="625671" algn="l"/>
              </a:tabLst>
            </a:pPr>
            <a:r>
              <a:rPr sz="3200" spc="-67" dirty="0"/>
              <a:t>-</a:t>
            </a:r>
            <a:r>
              <a:rPr sz="3200" dirty="0"/>
              <a:t>	First</a:t>
            </a:r>
            <a:r>
              <a:rPr sz="3200" spc="-53" dirty="0"/>
              <a:t> </a:t>
            </a:r>
            <a:r>
              <a:rPr sz="3200" dirty="0"/>
              <a:t>idea:</a:t>
            </a:r>
            <a:r>
              <a:rPr sz="3200" spc="-20" dirty="0"/>
              <a:t> </a:t>
            </a:r>
            <a:r>
              <a:rPr sz="3200" b="1" dirty="0">
                <a:latin typeface="Arial"/>
                <a:cs typeface="Arial"/>
              </a:rPr>
              <a:t>Small</a:t>
            </a:r>
            <a:r>
              <a:rPr sz="3200" b="1" spc="-5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random</a:t>
            </a:r>
            <a:r>
              <a:rPr sz="3200" b="1" spc="-53" dirty="0">
                <a:latin typeface="Arial"/>
                <a:cs typeface="Arial"/>
              </a:rPr>
              <a:t> </a:t>
            </a:r>
            <a:r>
              <a:rPr sz="3200" b="1" spc="-13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  <a:p>
            <a:pPr marL="16933">
              <a:lnSpc>
                <a:spcPct val="100000"/>
              </a:lnSpc>
            </a:pPr>
            <a:r>
              <a:rPr sz="3200" dirty="0"/>
              <a:t>(gaussian</a:t>
            </a:r>
            <a:r>
              <a:rPr sz="3200" spc="-107" dirty="0"/>
              <a:t> </a:t>
            </a:r>
            <a:r>
              <a:rPr sz="3200" dirty="0"/>
              <a:t>with</a:t>
            </a:r>
            <a:r>
              <a:rPr sz="3200" spc="-100" dirty="0"/>
              <a:t> </a:t>
            </a:r>
            <a:r>
              <a:rPr sz="3200" dirty="0"/>
              <a:t>zero</a:t>
            </a:r>
            <a:r>
              <a:rPr sz="3200" spc="-107" dirty="0"/>
              <a:t> </a:t>
            </a:r>
            <a:r>
              <a:rPr sz="3200" dirty="0"/>
              <a:t>mean</a:t>
            </a:r>
            <a:r>
              <a:rPr sz="3200" spc="-100" dirty="0"/>
              <a:t> </a:t>
            </a:r>
            <a:r>
              <a:rPr sz="3200" dirty="0"/>
              <a:t>and</a:t>
            </a:r>
            <a:r>
              <a:rPr sz="3200" spc="-107" dirty="0"/>
              <a:t> </a:t>
            </a:r>
            <a:r>
              <a:rPr sz="3200" spc="-33" dirty="0"/>
              <a:t>1e-</a:t>
            </a:r>
            <a:r>
              <a:rPr sz="3200" dirty="0"/>
              <a:t>2</a:t>
            </a:r>
            <a:r>
              <a:rPr sz="3200" spc="-100" dirty="0"/>
              <a:t> </a:t>
            </a:r>
            <a:r>
              <a:rPr sz="3200" dirty="0"/>
              <a:t>standard</a:t>
            </a:r>
            <a:r>
              <a:rPr sz="3200" spc="-107" dirty="0"/>
              <a:t> </a:t>
            </a:r>
            <a:r>
              <a:rPr sz="3200" spc="-13" dirty="0"/>
              <a:t>deviation)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51" y="2265066"/>
            <a:ext cx="9711767" cy="59553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701" y="481843"/>
            <a:ext cx="994748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6262">
              <a:spcBef>
                <a:spcPts val="133"/>
              </a:spcBef>
              <a:tabLst>
                <a:tab pos="625671" algn="l"/>
              </a:tabLst>
            </a:pPr>
            <a:r>
              <a:rPr sz="3200" spc="-67" dirty="0">
                <a:latin typeface="Arial"/>
                <a:cs typeface="Arial"/>
              </a:rPr>
              <a:t>-</a:t>
            </a:r>
            <a:r>
              <a:rPr sz="3200" dirty="0">
                <a:latin typeface="Arial"/>
                <a:cs typeface="Arial"/>
              </a:rPr>
              <a:t>	First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idea: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Small</a:t>
            </a:r>
            <a:r>
              <a:rPr sz="3200" b="1" spc="-5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random</a:t>
            </a:r>
            <a:r>
              <a:rPr sz="3200" b="1" spc="-53" dirty="0">
                <a:latin typeface="Arial"/>
                <a:cs typeface="Arial"/>
              </a:rPr>
              <a:t> </a:t>
            </a:r>
            <a:r>
              <a:rPr sz="3200" b="1" spc="-13" dirty="0">
                <a:latin typeface="Arial"/>
                <a:cs typeface="Arial"/>
              </a:rPr>
              <a:t>numbers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dirty="0">
                <a:latin typeface="Arial"/>
                <a:cs typeface="Arial"/>
              </a:rPr>
              <a:t>(gaussian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zero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mean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1e-</a:t>
            </a:r>
            <a:r>
              <a:rPr sz="3200" dirty="0">
                <a:latin typeface="Arial"/>
                <a:cs typeface="Arial"/>
              </a:rPr>
              <a:t>2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standard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deviation)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67" y="3837462"/>
            <a:ext cx="917786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Works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~okay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small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networks,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problems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7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deeper</a:t>
            </a:r>
            <a:r>
              <a:rPr sz="3200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networks.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51" y="2265066"/>
            <a:ext cx="9711767" cy="59553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732" y="1095663"/>
            <a:ext cx="6869699" cy="2432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05" y="48473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47" dirty="0"/>
              <a:t> </a:t>
            </a:r>
            <a:r>
              <a:rPr sz="4000" spc="-13" dirty="0"/>
              <a:t>Initialization:</a:t>
            </a:r>
            <a:r>
              <a:rPr sz="4000" spc="-253" dirty="0"/>
              <a:t> </a:t>
            </a:r>
            <a:r>
              <a:rPr sz="4000" dirty="0"/>
              <a:t>Activation</a:t>
            </a:r>
            <a:r>
              <a:rPr sz="4000" spc="-40" dirty="0"/>
              <a:t> </a:t>
            </a:r>
            <a:r>
              <a:rPr sz="4000" spc="-13" dirty="0"/>
              <a:t>statistics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636367" y="1088629"/>
            <a:ext cx="3195320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Forward</a:t>
            </a:r>
            <a:r>
              <a:rPr sz="2133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pass</a:t>
            </a:r>
            <a:r>
              <a:rPr sz="2133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sz="2133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133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6-</a:t>
            </a:r>
            <a:r>
              <a:rPr sz="2133" spc="-13" dirty="0">
                <a:solidFill>
                  <a:srgbClr val="0000FF"/>
                </a:solidFill>
                <a:latin typeface="Arial"/>
                <a:cs typeface="Arial"/>
              </a:rPr>
              <a:t>layer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net</a:t>
            </a:r>
            <a:r>
              <a:rPr sz="2133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2133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hidden</a:t>
            </a:r>
            <a:r>
              <a:rPr sz="2133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size</a:t>
            </a:r>
            <a:r>
              <a:rPr sz="2133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spc="-27" dirty="0">
                <a:solidFill>
                  <a:srgbClr val="0000FF"/>
                </a:solidFill>
                <a:latin typeface="Arial"/>
                <a:cs typeface="Arial"/>
              </a:rPr>
              <a:t>4096</a:t>
            </a:r>
            <a:endParaRPr sz="213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99" y="3837478"/>
            <a:ext cx="95148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3200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happen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200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activations</a:t>
            </a:r>
            <a:r>
              <a:rPr sz="3200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last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layer?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732" y="1095663"/>
            <a:ext cx="6869699" cy="2432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7256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47" dirty="0"/>
              <a:t> </a:t>
            </a:r>
            <a:r>
              <a:rPr sz="4000" spc="-13" dirty="0"/>
              <a:t>Initialization:</a:t>
            </a:r>
            <a:r>
              <a:rPr sz="4000" spc="-253" dirty="0"/>
              <a:t> </a:t>
            </a:r>
            <a:r>
              <a:rPr sz="4000" dirty="0"/>
              <a:t>Activation</a:t>
            </a:r>
            <a:r>
              <a:rPr sz="4000" spc="-40" dirty="0"/>
              <a:t> </a:t>
            </a:r>
            <a:r>
              <a:rPr sz="4000" spc="-13" dirty="0"/>
              <a:t>statistics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732" y="3890948"/>
            <a:ext cx="11586520" cy="22438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36367" y="1088629"/>
            <a:ext cx="3195320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Forward</a:t>
            </a:r>
            <a:r>
              <a:rPr sz="2133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pass</a:t>
            </a:r>
            <a:r>
              <a:rPr sz="2133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sz="2133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133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6-</a:t>
            </a:r>
            <a:r>
              <a:rPr sz="2133" spc="-13" dirty="0">
                <a:solidFill>
                  <a:srgbClr val="0000FF"/>
                </a:solidFill>
                <a:latin typeface="Arial"/>
                <a:cs typeface="Arial"/>
              </a:rPr>
              <a:t>layer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net</a:t>
            </a:r>
            <a:r>
              <a:rPr sz="2133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2133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hidden</a:t>
            </a:r>
            <a:r>
              <a:rPr sz="2133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0000FF"/>
                </a:solidFill>
                <a:latin typeface="Arial"/>
                <a:cs typeface="Arial"/>
              </a:rPr>
              <a:t>size</a:t>
            </a:r>
            <a:r>
              <a:rPr sz="2133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33" spc="-27" dirty="0">
                <a:solidFill>
                  <a:srgbClr val="0000FF"/>
                </a:solidFill>
                <a:latin typeface="Arial"/>
                <a:cs typeface="Arial"/>
              </a:rPr>
              <a:t>4096</a:t>
            </a:r>
            <a:endParaRPr sz="2133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44</a:t>
            </a:fld>
            <a:endParaRPr spc="-33" dirty="0"/>
          </a:p>
        </p:txBody>
      </p:sp>
      <p:sp>
        <p:nvSpPr>
          <p:cNvPr id="6" name="object 6"/>
          <p:cNvSpPr txBox="1"/>
          <p:nvPr/>
        </p:nvSpPr>
        <p:spPr>
          <a:xfrm>
            <a:off x="7461667" y="1085920"/>
            <a:ext cx="3985260" cy="2479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All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activations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tend</a:t>
            </a:r>
            <a:r>
              <a:rPr sz="2667" spc="-2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to</a:t>
            </a:r>
            <a:r>
              <a:rPr sz="2667" spc="-27" dirty="0">
                <a:latin typeface="Arial"/>
                <a:cs typeface="Arial"/>
              </a:rPr>
              <a:t> zero </a:t>
            </a:r>
            <a:r>
              <a:rPr sz="2667" dirty="0">
                <a:latin typeface="Arial"/>
                <a:cs typeface="Arial"/>
              </a:rPr>
              <a:t>for</a:t>
            </a:r>
            <a:r>
              <a:rPr sz="2667" spc="-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deeper</a:t>
            </a:r>
            <a:r>
              <a:rPr sz="2667" spc="-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network</a:t>
            </a:r>
            <a:r>
              <a:rPr sz="2667" spc="-7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layers</a:t>
            </a:r>
            <a:endParaRPr sz="2667" dirty="0">
              <a:latin typeface="Arial"/>
              <a:cs typeface="Arial"/>
            </a:endParaRPr>
          </a:p>
          <a:p>
            <a:pPr marL="16933" marR="195575">
              <a:spcBef>
                <a:spcPts val="1600"/>
              </a:spcBef>
            </a:pPr>
            <a:r>
              <a:rPr sz="2667" b="1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667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gradients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dL/dW</a:t>
            </a:r>
            <a:r>
              <a:rPr sz="2667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look</a:t>
            </a:r>
            <a:r>
              <a:rPr sz="2667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like?</a:t>
            </a:r>
            <a:endParaRPr sz="2667" dirty="0">
              <a:latin typeface="Arial"/>
              <a:cs typeface="Arial"/>
            </a:endParaRPr>
          </a:p>
          <a:p>
            <a:pPr marL="16933">
              <a:spcBef>
                <a:spcPts val="1600"/>
              </a:spcBef>
            </a:pPr>
            <a:r>
              <a:rPr sz="2667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667" spc="-1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2667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zero,</a:t>
            </a:r>
            <a:r>
              <a:rPr sz="2667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learning</a:t>
            </a:r>
            <a:r>
              <a:rPr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=(</a:t>
            </a:r>
            <a:endParaRPr sz="2667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732" y="1095667"/>
            <a:ext cx="7027597" cy="2432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05" y="48473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47" dirty="0"/>
              <a:t> </a:t>
            </a:r>
            <a:r>
              <a:rPr sz="4000" spc="-13" dirty="0"/>
              <a:t>Initialization:</a:t>
            </a:r>
            <a:r>
              <a:rPr sz="4000" spc="-253" dirty="0"/>
              <a:t> </a:t>
            </a:r>
            <a:r>
              <a:rPr sz="4000" dirty="0"/>
              <a:t>Activation</a:t>
            </a:r>
            <a:r>
              <a:rPr sz="4000" spc="-40" dirty="0"/>
              <a:t> </a:t>
            </a:r>
            <a:r>
              <a:rPr sz="4000" spc="-13" dirty="0"/>
              <a:t>statistics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615300" y="1087953"/>
            <a:ext cx="3265593" cy="714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Increase</a:t>
            </a:r>
            <a:r>
              <a:rPr sz="2267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267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initial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weights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0.01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0.05</a:t>
            </a:r>
            <a:endParaRPr sz="2267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3834" y="2472234"/>
            <a:ext cx="6259407" cy="351367"/>
          </a:xfrm>
          <a:custGeom>
            <a:avLst/>
            <a:gdLst/>
            <a:ahLst/>
            <a:cxnLst/>
            <a:rect l="l" t="t" r="r" b="b"/>
            <a:pathLst>
              <a:path w="4694555" h="263525">
                <a:moveTo>
                  <a:pt x="0" y="0"/>
                </a:moveTo>
                <a:lnTo>
                  <a:pt x="4694099" y="0"/>
                </a:lnTo>
                <a:lnTo>
                  <a:pt x="46940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00099" y="3837478"/>
            <a:ext cx="95148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3200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happen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200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activations</a:t>
            </a:r>
            <a:r>
              <a:rPr sz="3200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spc="-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last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layer?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551" y="4006608"/>
            <a:ext cx="11493500" cy="21380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732" y="1095667"/>
            <a:ext cx="7027597" cy="2432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8201" y="218520"/>
            <a:ext cx="8936567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47" dirty="0"/>
              <a:t> </a:t>
            </a:r>
            <a:r>
              <a:rPr sz="4000" spc="-13" dirty="0"/>
              <a:t>Initialization:</a:t>
            </a:r>
            <a:r>
              <a:rPr sz="4000" spc="-253" dirty="0"/>
              <a:t> </a:t>
            </a:r>
            <a:r>
              <a:rPr sz="4000" dirty="0"/>
              <a:t>Activation</a:t>
            </a:r>
            <a:r>
              <a:rPr sz="4000" spc="-40" dirty="0"/>
              <a:t> </a:t>
            </a:r>
            <a:r>
              <a:rPr sz="4000" spc="-13" dirty="0"/>
              <a:t>statistics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615300" y="1087953"/>
            <a:ext cx="3265593" cy="714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Increase</a:t>
            </a:r>
            <a:r>
              <a:rPr sz="2267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267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initial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weights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0.01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0.05</a:t>
            </a:r>
            <a:endParaRPr sz="22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1667" y="882720"/>
            <a:ext cx="3796453" cy="1658766"/>
          </a:xfrm>
          <a:prstGeom prst="rect">
            <a:avLst/>
          </a:prstGeom>
        </p:spPr>
        <p:txBody>
          <a:bodyPr vert="horz" wrap="square" lIns="0" tIns="220133" rIns="0" bIns="0" rtlCol="0">
            <a:spAutoFit/>
          </a:bodyPr>
          <a:lstStyle/>
          <a:p>
            <a:pPr marL="16933">
              <a:spcBef>
                <a:spcPts val="1733"/>
              </a:spcBef>
            </a:pPr>
            <a:r>
              <a:rPr sz="2667" dirty="0">
                <a:latin typeface="Arial"/>
                <a:cs typeface="Arial"/>
              </a:rPr>
              <a:t>All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activations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saturate</a:t>
            </a:r>
            <a:endParaRPr sz="2667">
              <a:latin typeface="Arial"/>
              <a:cs typeface="Arial"/>
            </a:endParaRPr>
          </a:p>
          <a:p>
            <a:pPr marL="16933" marR="6773">
              <a:spcBef>
                <a:spcPts val="1600"/>
              </a:spcBef>
            </a:pPr>
            <a:r>
              <a:rPr sz="2667" b="1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667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gradients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look</a:t>
            </a:r>
            <a:r>
              <a:rPr sz="2667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like?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3834" y="2472234"/>
            <a:ext cx="6259407" cy="351367"/>
          </a:xfrm>
          <a:custGeom>
            <a:avLst/>
            <a:gdLst/>
            <a:ahLst/>
            <a:cxnLst/>
            <a:rect l="l" t="t" r="r" b="b"/>
            <a:pathLst>
              <a:path w="4694555" h="263525">
                <a:moveTo>
                  <a:pt x="0" y="0"/>
                </a:moveTo>
                <a:lnTo>
                  <a:pt x="4694099" y="0"/>
                </a:lnTo>
                <a:lnTo>
                  <a:pt x="46940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46</a:t>
            </a:fld>
            <a:endParaRPr spc="-33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551" y="4006608"/>
            <a:ext cx="11493500" cy="21380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732" y="1095667"/>
            <a:ext cx="7027597" cy="2432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8201" y="218520"/>
            <a:ext cx="8936567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47" dirty="0"/>
              <a:t> </a:t>
            </a:r>
            <a:r>
              <a:rPr sz="4000" spc="-13" dirty="0"/>
              <a:t>Initialization:</a:t>
            </a:r>
            <a:r>
              <a:rPr sz="4000" spc="-253" dirty="0"/>
              <a:t> </a:t>
            </a:r>
            <a:r>
              <a:rPr sz="4000" dirty="0"/>
              <a:t>Activation</a:t>
            </a:r>
            <a:r>
              <a:rPr sz="4000" spc="-40" dirty="0"/>
              <a:t> </a:t>
            </a:r>
            <a:r>
              <a:rPr sz="4000" spc="-13" dirty="0"/>
              <a:t>statistics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615300" y="1087953"/>
            <a:ext cx="3265593" cy="714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Increase</a:t>
            </a:r>
            <a:r>
              <a:rPr sz="2267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267"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initial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weights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0.01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0.05</a:t>
            </a:r>
            <a:endParaRPr sz="22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1667" y="882720"/>
            <a:ext cx="4040293" cy="2684816"/>
          </a:xfrm>
          <a:prstGeom prst="rect">
            <a:avLst/>
          </a:prstGeom>
        </p:spPr>
        <p:txBody>
          <a:bodyPr vert="horz" wrap="square" lIns="0" tIns="220133" rIns="0" bIns="0" rtlCol="0">
            <a:spAutoFit/>
          </a:bodyPr>
          <a:lstStyle/>
          <a:p>
            <a:pPr marL="16933">
              <a:spcBef>
                <a:spcPts val="1733"/>
              </a:spcBef>
            </a:pPr>
            <a:r>
              <a:rPr sz="2667" dirty="0">
                <a:latin typeface="Arial"/>
                <a:cs typeface="Arial"/>
              </a:rPr>
              <a:t>All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activations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saturate</a:t>
            </a:r>
            <a:endParaRPr sz="2667">
              <a:latin typeface="Arial"/>
              <a:cs typeface="Arial"/>
            </a:endParaRPr>
          </a:p>
          <a:p>
            <a:pPr marL="16933" marR="250607">
              <a:spcBef>
                <a:spcPts val="1600"/>
              </a:spcBef>
            </a:pPr>
            <a:r>
              <a:rPr sz="2667" b="1" dirty="0">
                <a:latin typeface="Arial"/>
                <a:cs typeface="Arial"/>
              </a:rPr>
              <a:t>Q</a:t>
            </a:r>
            <a:r>
              <a:rPr sz="2667" dirty="0">
                <a:latin typeface="Arial"/>
                <a:cs typeface="Arial"/>
              </a:rPr>
              <a:t>: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What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do</a:t>
            </a:r>
            <a:r>
              <a:rPr sz="2667" spc="-2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the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gradients </a:t>
            </a:r>
            <a:r>
              <a:rPr sz="2667" dirty="0">
                <a:latin typeface="Arial"/>
                <a:cs typeface="Arial"/>
              </a:rPr>
              <a:t>look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like?</a:t>
            </a:r>
            <a:endParaRPr sz="2667">
              <a:latin typeface="Arial"/>
              <a:cs typeface="Arial"/>
            </a:endParaRPr>
          </a:p>
          <a:p>
            <a:pPr marL="16933" marR="6773">
              <a:spcBef>
                <a:spcPts val="1600"/>
              </a:spcBef>
            </a:pPr>
            <a:r>
              <a:rPr sz="2667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667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Local</a:t>
            </a:r>
            <a:r>
              <a:rPr sz="2667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gradients</a:t>
            </a:r>
            <a:r>
              <a:rPr sz="2667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2667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zero,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667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learning</a:t>
            </a:r>
            <a:r>
              <a:rPr sz="2667" spc="-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=(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3834" y="2472234"/>
            <a:ext cx="6259407" cy="351367"/>
          </a:xfrm>
          <a:custGeom>
            <a:avLst/>
            <a:gdLst/>
            <a:ahLst/>
            <a:cxnLst/>
            <a:rect l="l" t="t" r="r" b="b"/>
            <a:pathLst>
              <a:path w="4694555" h="263525">
                <a:moveTo>
                  <a:pt x="0" y="0"/>
                </a:moveTo>
                <a:lnTo>
                  <a:pt x="4694099" y="0"/>
                </a:lnTo>
                <a:lnTo>
                  <a:pt x="46940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47</a:t>
            </a:fld>
            <a:endParaRPr spc="-33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634" y="1205305"/>
            <a:ext cx="7234767" cy="2172547"/>
            <a:chOff x="97225" y="903979"/>
            <a:chExt cx="5426075" cy="1629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25" y="903979"/>
              <a:ext cx="5425998" cy="16290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224" y="1791975"/>
              <a:ext cx="4980940" cy="263525"/>
            </a:xfrm>
            <a:custGeom>
              <a:avLst/>
              <a:gdLst/>
              <a:ahLst/>
              <a:cxnLst/>
              <a:rect l="l" t="t" r="r" b="b"/>
              <a:pathLst>
                <a:path w="4980940" h="263525">
                  <a:moveTo>
                    <a:pt x="0" y="0"/>
                  </a:moveTo>
                  <a:lnTo>
                    <a:pt x="4980599" y="0"/>
                  </a:lnTo>
                  <a:lnTo>
                    <a:pt x="4980599" y="263399"/>
                  </a:lnTo>
                  <a:lnTo>
                    <a:pt x="0" y="263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57639" y="322714"/>
            <a:ext cx="13222581" cy="765385"/>
          </a:xfrm>
          <a:prstGeom prst="rect">
            <a:avLst/>
          </a:prstGeom>
        </p:spPr>
        <p:txBody>
          <a:bodyPr vert="horz" wrap="square" lIns="0" tIns="148383" rIns="0" bIns="0" rtlCol="0" anchor="ctr">
            <a:spAutoFit/>
          </a:bodyPr>
          <a:lstStyle/>
          <a:p>
            <a:pPr marL="27177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87" dirty="0"/>
              <a:t> </a:t>
            </a:r>
            <a:r>
              <a:rPr sz="4000" dirty="0"/>
              <a:t>Initialization:</a:t>
            </a:r>
            <a:r>
              <a:rPr sz="4000" spc="-87" dirty="0"/>
              <a:t> </a:t>
            </a:r>
            <a:r>
              <a:rPr sz="4000" dirty="0"/>
              <a:t>“Xavier”</a:t>
            </a:r>
            <a:r>
              <a:rPr sz="4000" spc="-87" dirty="0"/>
              <a:t> </a:t>
            </a:r>
            <a:r>
              <a:rPr sz="4000" spc="-13" dirty="0"/>
              <a:t>Initialization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48</a:t>
            </a:fld>
            <a:endParaRPr spc="-33" dirty="0"/>
          </a:p>
        </p:txBody>
      </p:sp>
      <p:sp>
        <p:nvSpPr>
          <p:cNvPr id="6" name="object 6"/>
          <p:cNvSpPr txBox="1"/>
          <p:nvPr/>
        </p:nvSpPr>
        <p:spPr>
          <a:xfrm>
            <a:off x="3932368" y="1181501"/>
            <a:ext cx="2686473" cy="714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“Xavier”</a:t>
            </a:r>
            <a:r>
              <a:rPr sz="2267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initialization: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1/sqrt(Din)</a:t>
            </a:r>
            <a:endParaRPr sz="22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67" y="5839147"/>
            <a:ext cx="810852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Glorot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and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Bengio,</a:t>
            </a:r>
            <a:r>
              <a:rPr sz="1333" spc="-13" dirty="0">
                <a:latin typeface="Arial"/>
                <a:cs typeface="Arial"/>
              </a:rPr>
              <a:t> “Understanding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the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difficulty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of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training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deep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feedforward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neural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spc="-13" dirty="0">
                <a:latin typeface="Arial"/>
                <a:cs typeface="Arial"/>
              </a:rPr>
              <a:t>networks”,</a:t>
            </a:r>
            <a:r>
              <a:rPr sz="1333" spc="-80" dirty="0">
                <a:latin typeface="Arial"/>
                <a:cs typeface="Arial"/>
              </a:rPr>
              <a:t> </a:t>
            </a:r>
            <a:r>
              <a:rPr sz="1333" spc="-40" dirty="0">
                <a:latin typeface="Arial"/>
                <a:cs typeface="Arial"/>
              </a:rPr>
              <a:t>AISTAT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27" dirty="0">
                <a:latin typeface="Arial"/>
                <a:cs typeface="Arial"/>
              </a:rPr>
              <a:t>2010</a:t>
            </a:r>
            <a:endParaRPr sz="13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530" y="3632016"/>
            <a:ext cx="11418341" cy="21219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634" y="1205305"/>
            <a:ext cx="7234767" cy="2172547"/>
            <a:chOff x="97225" y="903979"/>
            <a:chExt cx="5426075" cy="16294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25" y="903979"/>
              <a:ext cx="5425998" cy="16290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7224" y="1791975"/>
              <a:ext cx="4980940" cy="263525"/>
            </a:xfrm>
            <a:custGeom>
              <a:avLst/>
              <a:gdLst/>
              <a:ahLst/>
              <a:cxnLst/>
              <a:rect l="l" t="t" r="r" b="b"/>
              <a:pathLst>
                <a:path w="4980940" h="263525">
                  <a:moveTo>
                    <a:pt x="0" y="0"/>
                  </a:moveTo>
                  <a:lnTo>
                    <a:pt x="4980599" y="0"/>
                  </a:lnTo>
                  <a:lnTo>
                    <a:pt x="4980599" y="263399"/>
                  </a:lnTo>
                  <a:lnTo>
                    <a:pt x="0" y="263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11534" y="1179469"/>
            <a:ext cx="4019973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“Just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right”:</a:t>
            </a:r>
            <a:r>
              <a:rPr sz="2667" spc="-1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Activations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spc="-33" dirty="0">
                <a:latin typeface="Arial"/>
                <a:cs typeface="Arial"/>
              </a:rPr>
              <a:t>are </a:t>
            </a:r>
            <a:r>
              <a:rPr sz="2667" dirty="0">
                <a:latin typeface="Arial"/>
                <a:cs typeface="Arial"/>
              </a:rPr>
              <a:t>nicely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scaled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for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all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layers!</a:t>
            </a:r>
            <a:endParaRPr sz="26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2368" y="1181501"/>
            <a:ext cx="2686473" cy="714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“Xavier”</a:t>
            </a:r>
            <a:r>
              <a:rPr sz="2267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initialization: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1/sqrt(Din)</a:t>
            </a:r>
            <a:endParaRPr sz="226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67" y="5839147"/>
            <a:ext cx="810852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Glorot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and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Bengio,</a:t>
            </a:r>
            <a:r>
              <a:rPr sz="1333" spc="-13" dirty="0">
                <a:latin typeface="Arial"/>
                <a:cs typeface="Arial"/>
              </a:rPr>
              <a:t> “Understanding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the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difficulty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of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training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deep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feedforward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neural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spc="-13" dirty="0">
                <a:latin typeface="Arial"/>
                <a:cs typeface="Arial"/>
              </a:rPr>
              <a:t>networks”,</a:t>
            </a:r>
            <a:r>
              <a:rPr sz="1333" spc="-80" dirty="0">
                <a:latin typeface="Arial"/>
                <a:cs typeface="Arial"/>
              </a:rPr>
              <a:t> </a:t>
            </a:r>
            <a:r>
              <a:rPr sz="1333" spc="-40" dirty="0">
                <a:latin typeface="Arial"/>
                <a:cs typeface="Arial"/>
              </a:rPr>
              <a:t>AISTAT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27" dirty="0">
                <a:latin typeface="Arial"/>
                <a:cs typeface="Arial"/>
              </a:rPr>
              <a:t>2010</a:t>
            </a:r>
            <a:endParaRPr sz="1333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05" y="48473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87" dirty="0"/>
              <a:t> </a:t>
            </a:r>
            <a:r>
              <a:rPr sz="4000" dirty="0"/>
              <a:t>Initialization:</a:t>
            </a:r>
            <a:r>
              <a:rPr sz="4000" spc="-87" dirty="0"/>
              <a:t> </a:t>
            </a:r>
            <a:r>
              <a:rPr sz="4000" dirty="0"/>
              <a:t>“Xavier”</a:t>
            </a:r>
            <a:r>
              <a:rPr sz="4000" spc="-87" dirty="0"/>
              <a:t> </a:t>
            </a:r>
            <a:r>
              <a:rPr sz="4000" spc="-13" dirty="0"/>
              <a:t>Initialization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803" y="1504178"/>
            <a:ext cx="10243820" cy="40079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9585" marR="11006" indent="-593497">
              <a:spcBef>
                <a:spcPts val="133"/>
              </a:spcBef>
              <a:buAutoNum type="arabicPeriod"/>
              <a:tabLst>
                <a:tab pos="609585" algn="l"/>
              </a:tabLst>
            </a:pPr>
            <a:r>
              <a:rPr sz="3200" b="1" dirty="0">
                <a:latin typeface="Arial"/>
                <a:cs typeface="Arial"/>
              </a:rPr>
              <a:t>One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time</a:t>
            </a:r>
            <a:r>
              <a:rPr sz="3200" b="1" spc="-9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set</a:t>
            </a:r>
            <a:r>
              <a:rPr sz="3200" b="1" spc="-9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up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activation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functions,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preprocessing, </a:t>
            </a:r>
            <a:r>
              <a:rPr sz="3200" dirty="0">
                <a:latin typeface="Arial"/>
                <a:cs typeface="Arial"/>
              </a:rPr>
              <a:t>weight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initialization,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regularization,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gradient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checking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160"/>
              </a:spcBef>
              <a:buFont typeface="Arial"/>
              <a:buAutoNum type="arabicPeriod"/>
            </a:pPr>
            <a:endParaRPr sz="3200">
              <a:latin typeface="Arial"/>
              <a:cs typeface="Arial"/>
            </a:endParaRPr>
          </a:p>
          <a:p>
            <a:pPr marL="609585" marR="6773" indent="-593497">
              <a:buAutoNum type="arabicPeriod"/>
              <a:tabLst>
                <a:tab pos="609585" algn="l"/>
              </a:tabLst>
            </a:pPr>
            <a:r>
              <a:rPr sz="3200" b="1" spc="-13" dirty="0">
                <a:latin typeface="Arial"/>
                <a:cs typeface="Arial"/>
              </a:rPr>
              <a:t>Training</a:t>
            </a:r>
            <a:r>
              <a:rPr sz="3200" b="1" spc="-12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dynamics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babysitting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learning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process, </a:t>
            </a:r>
            <a:r>
              <a:rPr sz="3200" dirty="0">
                <a:latin typeface="Arial"/>
                <a:cs typeface="Arial"/>
              </a:rPr>
              <a:t>parameter</a:t>
            </a:r>
            <a:r>
              <a:rPr sz="3200" spc="-12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updates,</a:t>
            </a:r>
            <a:r>
              <a:rPr sz="3200" spc="-12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hyperparameter</a:t>
            </a:r>
            <a:r>
              <a:rPr sz="3200" spc="-12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160"/>
              </a:spcBef>
              <a:buFont typeface="Arial"/>
              <a:buAutoNum type="arabicPeriod"/>
            </a:pPr>
            <a:endParaRPr sz="3200">
              <a:latin typeface="Arial"/>
              <a:cs typeface="Arial"/>
            </a:endParaRPr>
          </a:p>
          <a:p>
            <a:pPr marL="609585" marR="2379074" indent="-593497">
              <a:buAutoNum type="arabicPeriod"/>
              <a:tabLst>
                <a:tab pos="609585" algn="l"/>
              </a:tabLst>
            </a:pPr>
            <a:r>
              <a:rPr sz="3200" b="1" dirty="0">
                <a:latin typeface="Arial"/>
                <a:cs typeface="Arial"/>
              </a:rPr>
              <a:t>Evaluation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model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ensembles,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test-</a:t>
            </a:r>
            <a:r>
              <a:rPr sz="3200" spc="-27" dirty="0">
                <a:latin typeface="Arial"/>
                <a:cs typeface="Arial"/>
              </a:rPr>
              <a:t>time </a:t>
            </a:r>
            <a:r>
              <a:rPr sz="3200" spc="-13" dirty="0">
                <a:latin typeface="Arial"/>
                <a:cs typeface="Arial"/>
              </a:rPr>
              <a:t>augmentation,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transfer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5</a:t>
            </a:fld>
            <a:endParaRPr spc="-33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821" y="315439"/>
            <a:ext cx="2741507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spc="-13" dirty="0">
                <a:latin typeface="Arial"/>
                <a:cs typeface="Arial"/>
              </a:rPr>
              <a:t>Overview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530" y="3632016"/>
            <a:ext cx="11418341" cy="21219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634" y="1205305"/>
            <a:ext cx="7234767" cy="2172547"/>
            <a:chOff x="97225" y="903979"/>
            <a:chExt cx="5426075" cy="16294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25" y="903979"/>
              <a:ext cx="5425998" cy="16290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7224" y="1791975"/>
              <a:ext cx="4980940" cy="263525"/>
            </a:xfrm>
            <a:custGeom>
              <a:avLst/>
              <a:gdLst/>
              <a:ahLst/>
              <a:cxnLst/>
              <a:rect l="l" t="t" r="r" b="b"/>
              <a:pathLst>
                <a:path w="4980940" h="263525">
                  <a:moveTo>
                    <a:pt x="0" y="0"/>
                  </a:moveTo>
                  <a:lnTo>
                    <a:pt x="4980599" y="0"/>
                  </a:lnTo>
                  <a:lnTo>
                    <a:pt x="4980599" y="263399"/>
                  </a:lnTo>
                  <a:lnTo>
                    <a:pt x="0" y="263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11534" y="1179469"/>
            <a:ext cx="4019973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“Just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right”:</a:t>
            </a:r>
            <a:r>
              <a:rPr sz="2667" spc="-1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Activations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spc="-33" dirty="0">
                <a:latin typeface="Arial"/>
                <a:cs typeface="Arial"/>
              </a:rPr>
              <a:t>are </a:t>
            </a:r>
            <a:r>
              <a:rPr sz="2667" dirty="0">
                <a:latin typeface="Arial"/>
                <a:cs typeface="Arial"/>
              </a:rPr>
              <a:t>nicely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scaled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for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all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layers!</a:t>
            </a:r>
            <a:endParaRPr sz="26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7667" y="2398669"/>
            <a:ext cx="3840480" cy="7968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conv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layers,</a:t>
            </a:r>
            <a:r>
              <a:rPr sz="2667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Din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 is</a:t>
            </a:r>
            <a:endParaRPr sz="2667">
              <a:latin typeface="Arial"/>
              <a:cs typeface="Arial"/>
            </a:endParaRPr>
          </a:p>
          <a:p>
            <a:pPr marL="50799">
              <a:spcBef>
                <a:spcPts val="7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filter_size</a:t>
            </a:r>
            <a:r>
              <a:rPr sz="2400" baseline="3009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spc="269" baseline="3009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sz="2400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FF0000"/>
                </a:solidFill>
                <a:latin typeface="Arial"/>
                <a:cs typeface="Arial"/>
              </a:rPr>
              <a:t>input_channels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2368" y="1181501"/>
            <a:ext cx="2686473" cy="714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“Xavier”</a:t>
            </a:r>
            <a:r>
              <a:rPr sz="2267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initialization: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1/sqrt(Din)</a:t>
            </a:r>
            <a:endParaRPr sz="226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367" y="5839147"/>
            <a:ext cx="810852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Glorot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and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Bengio,</a:t>
            </a:r>
            <a:r>
              <a:rPr sz="1333" spc="-13" dirty="0">
                <a:latin typeface="Arial"/>
                <a:cs typeface="Arial"/>
              </a:rPr>
              <a:t> “Understanding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the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difficulty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of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training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deep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feedforward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neural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spc="-13" dirty="0">
                <a:latin typeface="Arial"/>
                <a:cs typeface="Arial"/>
              </a:rPr>
              <a:t>networks”,</a:t>
            </a:r>
            <a:r>
              <a:rPr sz="1333" spc="-80" dirty="0">
                <a:latin typeface="Arial"/>
                <a:cs typeface="Arial"/>
              </a:rPr>
              <a:t> </a:t>
            </a:r>
            <a:r>
              <a:rPr sz="1333" spc="-40" dirty="0">
                <a:latin typeface="Arial"/>
                <a:cs typeface="Arial"/>
              </a:rPr>
              <a:t>AISTAT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27" dirty="0">
                <a:latin typeface="Arial"/>
                <a:cs typeface="Arial"/>
              </a:rPr>
              <a:t>2010</a:t>
            </a:r>
            <a:endParaRPr sz="1333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905" y="48473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87" dirty="0"/>
              <a:t> </a:t>
            </a:r>
            <a:r>
              <a:rPr sz="4000" dirty="0"/>
              <a:t>Initialization:</a:t>
            </a:r>
            <a:r>
              <a:rPr sz="4000" spc="-87" dirty="0"/>
              <a:t> </a:t>
            </a:r>
            <a:r>
              <a:rPr sz="4000" dirty="0"/>
              <a:t>“Xavier”</a:t>
            </a:r>
            <a:r>
              <a:rPr sz="4000" spc="-87" dirty="0"/>
              <a:t> </a:t>
            </a:r>
            <a:r>
              <a:rPr sz="4000" spc="-13" dirty="0"/>
              <a:t>Initialization</a:t>
            </a:r>
            <a:endParaRPr sz="4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634" y="1205305"/>
            <a:ext cx="7234767" cy="2172547"/>
            <a:chOff x="97225" y="903979"/>
            <a:chExt cx="5426075" cy="1629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25" y="903979"/>
              <a:ext cx="5425998" cy="16290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224" y="1791975"/>
              <a:ext cx="4980940" cy="263525"/>
            </a:xfrm>
            <a:custGeom>
              <a:avLst/>
              <a:gdLst/>
              <a:ahLst/>
              <a:cxnLst/>
              <a:rect l="l" t="t" r="r" b="b"/>
              <a:pathLst>
                <a:path w="4980940" h="263525">
                  <a:moveTo>
                    <a:pt x="0" y="0"/>
                  </a:moveTo>
                  <a:lnTo>
                    <a:pt x="4980599" y="0"/>
                  </a:lnTo>
                  <a:lnTo>
                    <a:pt x="4980599" y="263399"/>
                  </a:lnTo>
                  <a:lnTo>
                    <a:pt x="0" y="263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32368" y="1181501"/>
            <a:ext cx="2686473" cy="714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“Xavier”</a:t>
            </a:r>
            <a:r>
              <a:rPr sz="2267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initialization: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1/sqrt(Din)</a:t>
            </a:r>
            <a:endParaRPr sz="2267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05" y="48473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87" dirty="0"/>
              <a:t> </a:t>
            </a:r>
            <a:r>
              <a:rPr sz="4000" dirty="0"/>
              <a:t>Initialization:</a:t>
            </a:r>
            <a:r>
              <a:rPr sz="4000" spc="-87" dirty="0"/>
              <a:t> </a:t>
            </a:r>
            <a:r>
              <a:rPr sz="4000" dirty="0"/>
              <a:t>“Xavier”</a:t>
            </a:r>
            <a:r>
              <a:rPr sz="4000" spc="-87" dirty="0"/>
              <a:t> </a:t>
            </a:r>
            <a:r>
              <a:rPr sz="4000" spc="-13" dirty="0"/>
              <a:t>Initialization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976167" y="3617376"/>
            <a:ext cx="487849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400" spc="-27" dirty="0">
                <a:latin typeface="Arial"/>
                <a:cs typeface="Arial"/>
              </a:rPr>
              <a:t>Var(y)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+x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+...+x</a:t>
            </a:r>
            <a:r>
              <a:rPr sz="2400" spc="-20" baseline="-32407" dirty="0">
                <a:latin typeface="Arial"/>
                <a:cs typeface="Arial"/>
              </a:rPr>
              <a:t>Din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Din</a:t>
            </a:r>
            <a:r>
              <a:rPr sz="2400" spc="-13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978722"/>
            <a:r>
              <a:rPr sz="2400" dirty="0">
                <a:latin typeface="Arial"/>
                <a:cs typeface="Arial"/>
              </a:rPr>
              <a:t>=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</a:t>
            </a:r>
            <a:r>
              <a:rPr sz="2400" spc="-13" dirty="0">
                <a:latin typeface="Arial"/>
                <a:cs typeface="Arial"/>
              </a:rPr>
              <a:t> Var(x</a:t>
            </a:r>
            <a:r>
              <a:rPr sz="2400" spc="-20" baseline="-32407" dirty="0">
                <a:latin typeface="Arial"/>
                <a:cs typeface="Arial"/>
              </a:rPr>
              <a:t>i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i</a:t>
            </a:r>
            <a:r>
              <a:rPr sz="2400" spc="-13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0799" marR="391997" indent="931310"/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Din</a:t>
            </a:r>
            <a:r>
              <a:rPr sz="24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FF0000"/>
                </a:solidFill>
                <a:latin typeface="Arial"/>
                <a:cs typeface="Arial"/>
              </a:rPr>
              <a:t>Var(x</a:t>
            </a:r>
            <a:r>
              <a:rPr sz="2400" spc="-20" baseline="-30092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3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FF0000"/>
                </a:solidFill>
                <a:latin typeface="Arial"/>
                <a:cs typeface="Arial"/>
              </a:rPr>
              <a:t>Var(w</a:t>
            </a:r>
            <a:r>
              <a:rPr sz="2400" spc="-20" baseline="-30092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3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2400" dirty="0">
                <a:latin typeface="Arial"/>
                <a:cs typeface="Arial"/>
              </a:rPr>
              <a:t>[Assume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baseline="-32407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baseline="-32407" dirty="0">
                <a:latin typeface="Arial"/>
                <a:cs typeface="Arial"/>
              </a:rPr>
              <a:t>i</a:t>
            </a:r>
            <a:r>
              <a:rPr sz="2400" spc="309" baseline="-3240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zero</a:t>
            </a:r>
            <a:r>
              <a:rPr sz="2400" spc="-13" dirty="0">
                <a:latin typeface="Arial"/>
                <a:cs typeface="Arial"/>
              </a:rPr>
              <a:t> mean]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34" y="3649959"/>
            <a:ext cx="42121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400" b="1" dirty="0">
                <a:latin typeface="Arial"/>
                <a:cs typeface="Arial"/>
              </a:rPr>
              <a:t>Let: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x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+x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+...+x</a:t>
            </a:r>
            <a:r>
              <a:rPr sz="2400" spc="-20" baseline="-32407" dirty="0">
                <a:latin typeface="Arial"/>
                <a:cs typeface="Arial"/>
              </a:rPr>
              <a:t>Din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Din</a:t>
            </a:r>
            <a:endParaRPr sz="2400" baseline="-3240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1534" y="1179469"/>
            <a:ext cx="4019973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“Just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right”:</a:t>
            </a:r>
            <a:r>
              <a:rPr sz="2667" spc="-1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Activations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spc="-33" dirty="0">
                <a:latin typeface="Arial"/>
                <a:cs typeface="Arial"/>
              </a:rPr>
              <a:t>are </a:t>
            </a:r>
            <a:r>
              <a:rPr sz="2667" dirty="0">
                <a:latin typeface="Arial"/>
                <a:cs typeface="Arial"/>
              </a:rPr>
              <a:t>nicely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scaled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for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all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layers!</a:t>
            </a:r>
            <a:endParaRPr sz="26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7667" y="2398669"/>
            <a:ext cx="3840480" cy="7968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For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conv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layers,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Din</a:t>
            </a:r>
            <a:r>
              <a:rPr sz="2667" spc="-33" dirty="0">
                <a:latin typeface="Arial"/>
                <a:cs typeface="Arial"/>
              </a:rPr>
              <a:t> is</a:t>
            </a:r>
            <a:endParaRPr sz="2667">
              <a:latin typeface="Arial"/>
              <a:cs typeface="Arial"/>
            </a:endParaRPr>
          </a:p>
          <a:p>
            <a:pPr marL="50799">
              <a:spcBef>
                <a:spcPts val="7"/>
              </a:spcBef>
            </a:pPr>
            <a:r>
              <a:rPr sz="2400" dirty="0">
                <a:latin typeface="Arial"/>
                <a:cs typeface="Arial"/>
              </a:rPr>
              <a:t>filter_size</a:t>
            </a:r>
            <a:r>
              <a:rPr sz="2400" baseline="30092" dirty="0">
                <a:latin typeface="Arial"/>
                <a:cs typeface="Arial"/>
              </a:rPr>
              <a:t>2</a:t>
            </a:r>
            <a:r>
              <a:rPr sz="2400" spc="269" baseline="3009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*</a:t>
            </a:r>
            <a:r>
              <a:rPr sz="2400" spc="-33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input_channels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01" y="3414833"/>
            <a:ext cx="12047220" cy="30480"/>
          </a:xfrm>
          <a:custGeom>
            <a:avLst/>
            <a:gdLst/>
            <a:ahLst/>
            <a:cxnLst/>
            <a:rect l="l" t="t" r="r" b="b"/>
            <a:pathLst>
              <a:path w="9035415" h="22860">
                <a:moveTo>
                  <a:pt x="0" y="22799"/>
                </a:moveTo>
                <a:lnTo>
                  <a:pt x="903509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59267" y="4003385"/>
            <a:ext cx="5553287" cy="1143903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84665">
              <a:spcBef>
                <a:spcPts val="1660"/>
              </a:spcBef>
              <a:tabLst>
                <a:tab pos="5399904" algn="l"/>
              </a:tabLst>
            </a:pPr>
            <a:r>
              <a:rPr sz="2400" b="1" dirty="0">
                <a:latin typeface="Arial"/>
                <a:cs typeface="Arial"/>
              </a:rPr>
              <a:t>Assume:</a:t>
            </a:r>
            <a:r>
              <a:rPr sz="2400" b="1" spc="-6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)</a:t>
            </a:r>
            <a:r>
              <a:rPr sz="2400" spc="-6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73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)=</a:t>
            </a:r>
            <a:r>
              <a:rPr sz="2400" spc="-6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…=Var(x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67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84665">
              <a:spcBef>
                <a:spcPts val="1527"/>
              </a:spcBef>
            </a:pPr>
            <a:r>
              <a:rPr sz="2400" b="1" dirty="0">
                <a:latin typeface="Arial"/>
                <a:cs typeface="Arial"/>
              </a:rPr>
              <a:t>We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want:</a:t>
            </a:r>
            <a:r>
              <a:rPr sz="2400" b="1" spc="-53" dirty="0">
                <a:latin typeface="Arial"/>
                <a:cs typeface="Arial"/>
              </a:rPr>
              <a:t> </a:t>
            </a:r>
            <a:r>
              <a:rPr sz="2400" spc="-27" dirty="0">
                <a:latin typeface="Arial"/>
                <a:cs typeface="Arial"/>
              </a:rPr>
              <a:t>Var(y)</a:t>
            </a:r>
            <a:r>
              <a:rPr sz="2400" spc="-5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2407" dirty="0">
                <a:latin typeface="Arial"/>
                <a:cs typeface="Arial"/>
              </a:rPr>
              <a:t>i</a:t>
            </a:r>
            <a:r>
              <a:rPr sz="2400" spc="-13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44832" y="3532200"/>
            <a:ext cx="30480" cy="1792393"/>
          </a:xfrm>
          <a:custGeom>
            <a:avLst/>
            <a:gdLst/>
            <a:ahLst/>
            <a:cxnLst/>
            <a:rect l="l" t="t" r="r" b="b"/>
            <a:pathLst>
              <a:path w="22860" h="1344295">
                <a:moveTo>
                  <a:pt x="0" y="0"/>
                </a:moveTo>
                <a:lnTo>
                  <a:pt x="22799" y="13442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97367" y="6026396"/>
            <a:ext cx="8108527" cy="205976"/>
          </a:xfrm>
          <a:prstGeom prst="rect">
            <a:avLst/>
          </a:prstGeom>
        </p:spPr>
        <p:txBody>
          <a:bodyPr vert="horz" wrap="square" lIns="0" tIns="847" rIns="0" bIns="0" rtlCol="0">
            <a:spAutoFit/>
          </a:bodyPr>
          <a:lstStyle/>
          <a:p>
            <a:pPr marL="16933">
              <a:spcBef>
                <a:spcPts val="7"/>
              </a:spcBef>
            </a:pPr>
            <a:r>
              <a:rPr sz="1333" dirty="0">
                <a:latin typeface="Arial"/>
                <a:cs typeface="Arial"/>
              </a:rPr>
              <a:t>Glorot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and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Bengio,</a:t>
            </a:r>
            <a:r>
              <a:rPr sz="1333" spc="-13" dirty="0">
                <a:latin typeface="Arial"/>
                <a:cs typeface="Arial"/>
              </a:rPr>
              <a:t> “Understanding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the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difficulty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of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training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deep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feedforward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neural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spc="-13" dirty="0">
                <a:latin typeface="Arial"/>
                <a:cs typeface="Arial"/>
              </a:rPr>
              <a:t>networks”,</a:t>
            </a:r>
            <a:r>
              <a:rPr sz="1333" spc="-80" dirty="0">
                <a:latin typeface="Arial"/>
                <a:cs typeface="Arial"/>
              </a:rPr>
              <a:t> </a:t>
            </a:r>
            <a:r>
              <a:rPr sz="1333" spc="-40" dirty="0">
                <a:latin typeface="Arial"/>
                <a:cs typeface="Arial"/>
              </a:rPr>
              <a:t>AISTAT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27" dirty="0">
                <a:latin typeface="Arial"/>
                <a:cs typeface="Arial"/>
              </a:rPr>
              <a:t>2010</a:t>
            </a:r>
            <a:endParaRPr sz="1333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634" y="1205305"/>
            <a:ext cx="7234767" cy="2172547"/>
            <a:chOff x="97225" y="903979"/>
            <a:chExt cx="5426075" cy="1629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25" y="903979"/>
              <a:ext cx="5425998" cy="16290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224" y="1791975"/>
              <a:ext cx="4980940" cy="263525"/>
            </a:xfrm>
            <a:custGeom>
              <a:avLst/>
              <a:gdLst/>
              <a:ahLst/>
              <a:cxnLst/>
              <a:rect l="l" t="t" r="r" b="b"/>
              <a:pathLst>
                <a:path w="4980940" h="263525">
                  <a:moveTo>
                    <a:pt x="0" y="0"/>
                  </a:moveTo>
                  <a:lnTo>
                    <a:pt x="4980599" y="0"/>
                  </a:lnTo>
                  <a:lnTo>
                    <a:pt x="4980599" y="263399"/>
                  </a:lnTo>
                  <a:lnTo>
                    <a:pt x="0" y="263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32368" y="1181501"/>
            <a:ext cx="2686473" cy="714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“Xavier”</a:t>
            </a:r>
            <a:r>
              <a:rPr sz="2267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initialization: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1/sqrt(Din)</a:t>
            </a:r>
            <a:endParaRPr sz="2267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05" y="48473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87" dirty="0"/>
              <a:t> </a:t>
            </a:r>
            <a:r>
              <a:rPr sz="4000" dirty="0"/>
              <a:t>Initialization:</a:t>
            </a:r>
            <a:r>
              <a:rPr sz="4000" spc="-87" dirty="0"/>
              <a:t> </a:t>
            </a:r>
            <a:r>
              <a:rPr sz="4000" dirty="0"/>
              <a:t>“Xavier”</a:t>
            </a:r>
            <a:r>
              <a:rPr sz="4000" spc="-87" dirty="0"/>
              <a:t> </a:t>
            </a:r>
            <a:r>
              <a:rPr sz="4000" spc="-13" dirty="0"/>
              <a:t>Initialization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976167" y="3617375"/>
            <a:ext cx="487849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400" spc="-27" dirty="0">
                <a:latin typeface="Arial"/>
                <a:cs typeface="Arial"/>
              </a:rPr>
              <a:t>Var(y)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+x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+...+x</a:t>
            </a:r>
            <a:r>
              <a:rPr sz="2400" spc="-20" baseline="-32407" dirty="0">
                <a:latin typeface="Arial"/>
                <a:cs typeface="Arial"/>
              </a:rPr>
              <a:t>Din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Din</a:t>
            </a:r>
            <a:r>
              <a:rPr sz="2400" spc="-13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978722"/>
            <a:r>
              <a:rPr sz="2400" dirty="0">
                <a:latin typeface="Arial"/>
                <a:cs typeface="Arial"/>
              </a:rPr>
              <a:t>=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</a:t>
            </a:r>
            <a:r>
              <a:rPr sz="2400" spc="-13" dirty="0">
                <a:latin typeface="Arial"/>
                <a:cs typeface="Arial"/>
              </a:rPr>
              <a:t> Var(x</a:t>
            </a:r>
            <a:r>
              <a:rPr sz="2400" spc="-20" baseline="-32407" dirty="0">
                <a:latin typeface="Arial"/>
                <a:cs typeface="Arial"/>
              </a:rPr>
              <a:t>i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i</a:t>
            </a:r>
            <a:r>
              <a:rPr sz="2400" spc="-13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0799" marR="1223403" indent="927923"/>
            <a:r>
              <a:rPr sz="2400" dirty="0">
                <a:latin typeface="Arial"/>
                <a:cs typeface="Arial"/>
              </a:rPr>
              <a:t>=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0092" dirty="0">
                <a:latin typeface="Arial"/>
                <a:cs typeface="Arial"/>
              </a:rPr>
              <a:t>i</a:t>
            </a:r>
            <a:r>
              <a:rPr sz="2400" spc="-13" dirty="0">
                <a:latin typeface="Arial"/>
                <a:cs typeface="Arial"/>
              </a:rPr>
              <a:t>)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spc="-27" dirty="0">
                <a:latin typeface="Arial"/>
                <a:cs typeface="Arial"/>
              </a:rPr>
              <a:t>Var(w</a:t>
            </a:r>
            <a:r>
              <a:rPr sz="2400" spc="-40" baseline="-30092" dirty="0">
                <a:latin typeface="Arial"/>
                <a:cs typeface="Arial"/>
              </a:rPr>
              <a:t>i</a:t>
            </a:r>
            <a:r>
              <a:rPr sz="2400" spc="-27" dirty="0">
                <a:latin typeface="Arial"/>
                <a:cs typeface="Arial"/>
              </a:rPr>
              <a:t>) </a:t>
            </a:r>
            <a:r>
              <a:rPr sz="2400" dirty="0">
                <a:latin typeface="Arial"/>
                <a:cs typeface="Arial"/>
              </a:rPr>
              <a:t>[Assume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baseline="-32407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baseline="-32407" dirty="0">
                <a:latin typeface="Arial"/>
                <a:cs typeface="Arial"/>
              </a:rPr>
              <a:t>i</a:t>
            </a:r>
            <a:r>
              <a:rPr sz="2400" spc="309" baseline="-3240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spc="-27" dirty="0">
                <a:latin typeface="Arial"/>
                <a:cs typeface="Arial"/>
              </a:rPr>
              <a:t>iid]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34" y="3649959"/>
            <a:ext cx="42121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400" b="1" dirty="0">
                <a:latin typeface="Arial"/>
                <a:cs typeface="Arial"/>
              </a:rPr>
              <a:t>Let: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x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+x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+...+x</a:t>
            </a:r>
            <a:r>
              <a:rPr sz="2400" spc="-20" baseline="-32407" dirty="0">
                <a:latin typeface="Arial"/>
                <a:cs typeface="Arial"/>
              </a:rPr>
              <a:t>Din</a:t>
            </a:r>
            <a:r>
              <a:rPr sz="2400" spc="-13" dirty="0">
                <a:latin typeface="Arial"/>
                <a:cs typeface="Arial"/>
              </a:rPr>
              <a:t>w</a:t>
            </a:r>
            <a:r>
              <a:rPr sz="2400" spc="-20" baseline="-32407" dirty="0">
                <a:latin typeface="Arial"/>
                <a:cs typeface="Arial"/>
              </a:rPr>
              <a:t>Din</a:t>
            </a:r>
            <a:endParaRPr sz="2400" baseline="-3240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1534" y="1179469"/>
            <a:ext cx="4019973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“Just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right”:</a:t>
            </a:r>
            <a:r>
              <a:rPr sz="2667" spc="-1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Activations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spc="-33" dirty="0">
                <a:latin typeface="Arial"/>
                <a:cs typeface="Arial"/>
              </a:rPr>
              <a:t>are </a:t>
            </a:r>
            <a:r>
              <a:rPr sz="2667" dirty="0">
                <a:latin typeface="Arial"/>
                <a:cs typeface="Arial"/>
              </a:rPr>
              <a:t>nicely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scaled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for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all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layers!</a:t>
            </a:r>
            <a:endParaRPr sz="26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7667" y="2398669"/>
            <a:ext cx="3840480" cy="7968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For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conv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layers,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Din</a:t>
            </a:r>
            <a:r>
              <a:rPr sz="2667" spc="-33" dirty="0">
                <a:latin typeface="Arial"/>
                <a:cs typeface="Arial"/>
              </a:rPr>
              <a:t> is</a:t>
            </a:r>
            <a:endParaRPr sz="2667">
              <a:latin typeface="Arial"/>
              <a:cs typeface="Arial"/>
            </a:endParaRPr>
          </a:p>
          <a:p>
            <a:pPr marL="50799">
              <a:spcBef>
                <a:spcPts val="7"/>
              </a:spcBef>
            </a:pPr>
            <a:r>
              <a:rPr sz="2400" dirty="0">
                <a:latin typeface="Arial"/>
                <a:cs typeface="Arial"/>
              </a:rPr>
              <a:t>filter_size</a:t>
            </a:r>
            <a:r>
              <a:rPr sz="2400" baseline="30092" dirty="0">
                <a:latin typeface="Arial"/>
                <a:cs typeface="Arial"/>
              </a:rPr>
              <a:t>2</a:t>
            </a:r>
            <a:r>
              <a:rPr sz="2400" spc="269" baseline="3009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*</a:t>
            </a:r>
            <a:r>
              <a:rPr sz="2400" spc="-33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input_channels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01" y="3414833"/>
            <a:ext cx="12047220" cy="30480"/>
          </a:xfrm>
          <a:custGeom>
            <a:avLst/>
            <a:gdLst/>
            <a:ahLst/>
            <a:cxnLst/>
            <a:rect l="l" t="t" r="r" b="b"/>
            <a:pathLst>
              <a:path w="9035415" h="22860">
                <a:moveTo>
                  <a:pt x="0" y="22799"/>
                </a:moveTo>
                <a:lnTo>
                  <a:pt x="903509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5237695" y="4413258"/>
            <a:ext cx="33866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latin typeface="Arial"/>
                <a:cs typeface="Arial"/>
              </a:rPr>
              <a:t>Din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267" y="4003385"/>
            <a:ext cx="5553287" cy="1143903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84665">
              <a:spcBef>
                <a:spcPts val="1660"/>
              </a:spcBef>
              <a:tabLst>
                <a:tab pos="5399904" algn="l"/>
              </a:tabLst>
            </a:pPr>
            <a:r>
              <a:rPr sz="2400" b="1" dirty="0">
                <a:latin typeface="Arial"/>
                <a:cs typeface="Arial"/>
              </a:rPr>
              <a:t>Assume:</a:t>
            </a:r>
            <a:r>
              <a:rPr sz="2400" b="1" spc="-6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2407" dirty="0">
                <a:latin typeface="Arial"/>
                <a:cs typeface="Arial"/>
              </a:rPr>
              <a:t>1</a:t>
            </a:r>
            <a:r>
              <a:rPr sz="2400" spc="-13" dirty="0">
                <a:latin typeface="Arial"/>
                <a:cs typeface="Arial"/>
              </a:rPr>
              <a:t>)</a:t>
            </a:r>
            <a:r>
              <a:rPr sz="2400" spc="-6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73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2407" dirty="0">
                <a:latin typeface="Arial"/>
                <a:cs typeface="Arial"/>
              </a:rPr>
              <a:t>2</a:t>
            </a:r>
            <a:r>
              <a:rPr sz="2400" spc="-13" dirty="0">
                <a:latin typeface="Arial"/>
                <a:cs typeface="Arial"/>
              </a:rPr>
              <a:t>)=</a:t>
            </a:r>
            <a:r>
              <a:rPr sz="2400" spc="-6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…=Var(x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67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84665">
              <a:spcBef>
                <a:spcPts val="1527"/>
              </a:spcBef>
            </a:pPr>
            <a:r>
              <a:rPr sz="2400" b="1" dirty="0">
                <a:latin typeface="Arial"/>
                <a:cs typeface="Arial"/>
              </a:rPr>
              <a:t>We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want:</a:t>
            </a:r>
            <a:r>
              <a:rPr sz="2400" b="1" spc="-53" dirty="0">
                <a:latin typeface="Arial"/>
                <a:cs typeface="Arial"/>
              </a:rPr>
              <a:t> </a:t>
            </a:r>
            <a:r>
              <a:rPr sz="2400" spc="-27" dirty="0">
                <a:latin typeface="Arial"/>
                <a:cs typeface="Arial"/>
              </a:rPr>
              <a:t>Var(y)</a:t>
            </a:r>
            <a:r>
              <a:rPr sz="2400" spc="-5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Var(x</a:t>
            </a:r>
            <a:r>
              <a:rPr sz="2400" spc="-20" baseline="-32407" dirty="0">
                <a:latin typeface="Arial"/>
                <a:cs typeface="Arial"/>
              </a:rPr>
              <a:t>i</a:t>
            </a:r>
            <a:r>
              <a:rPr sz="2400" spc="-13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101" y="3532199"/>
            <a:ext cx="12047220" cy="1824567"/>
          </a:xfrm>
          <a:custGeom>
            <a:avLst/>
            <a:gdLst/>
            <a:ahLst/>
            <a:cxnLst/>
            <a:rect l="l" t="t" r="r" b="b"/>
            <a:pathLst>
              <a:path w="9035415" h="1368425">
                <a:moveTo>
                  <a:pt x="4262799" y="0"/>
                </a:moveTo>
                <a:lnTo>
                  <a:pt x="4285599" y="1344299"/>
                </a:lnTo>
              </a:path>
              <a:path w="9035415" h="1368425">
                <a:moveTo>
                  <a:pt x="0" y="1368424"/>
                </a:moveTo>
                <a:lnTo>
                  <a:pt x="9035099" y="1345624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393200" y="5443708"/>
            <a:ext cx="61705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400" dirty="0">
                <a:latin typeface="Arial"/>
                <a:cs typeface="Arial"/>
              </a:rPr>
              <a:t>So,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FF0000"/>
                </a:solidFill>
                <a:latin typeface="Arial"/>
                <a:cs typeface="Arial"/>
              </a:rPr>
              <a:t>Var(y)</a:t>
            </a:r>
            <a:r>
              <a:rPr sz="2400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FF0000"/>
                </a:solidFill>
                <a:latin typeface="Arial"/>
                <a:cs typeface="Arial"/>
              </a:rPr>
              <a:t>Var(x</a:t>
            </a:r>
            <a:r>
              <a:rPr sz="2400" spc="-20" baseline="-32407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3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-33" dirty="0"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FF0000"/>
                </a:solidFill>
                <a:latin typeface="Arial"/>
                <a:cs typeface="Arial"/>
              </a:rPr>
              <a:t>Var(w</a:t>
            </a:r>
            <a:r>
              <a:rPr sz="2400" spc="-40" baseline="-32407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27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FF0000"/>
                </a:solidFill>
                <a:latin typeface="Arial"/>
                <a:cs typeface="Arial"/>
              </a:rPr>
              <a:t>1/Din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367" y="6026396"/>
            <a:ext cx="8108527" cy="205976"/>
          </a:xfrm>
          <a:prstGeom prst="rect">
            <a:avLst/>
          </a:prstGeom>
        </p:spPr>
        <p:txBody>
          <a:bodyPr vert="horz" wrap="square" lIns="0" tIns="847" rIns="0" bIns="0" rtlCol="0">
            <a:spAutoFit/>
          </a:bodyPr>
          <a:lstStyle/>
          <a:p>
            <a:pPr marL="16933">
              <a:spcBef>
                <a:spcPts val="7"/>
              </a:spcBef>
            </a:pPr>
            <a:r>
              <a:rPr sz="1333" dirty="0">
                <a:latin typeface="Arial"/>
                <a:cs typeface="Arial"/>
              </a:rPr>
              <a:t>Glorot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and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Bengio,</a:t>
            </a:r>
            <a:r>
              <a:rPr sz="1333" spc="-13" dirty="0">
                <a:latin typeface="Arial"/>
                <a:cs typeface="Arial"/>
              </a:rPr>
              <a:t> “Understanding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the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difficulty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of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training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deep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feedforward</a:t>
            </a:r>
            <a:r>
              <a:rPr sz="1333" spc="-13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neural</a:t>
            </a:r>
            <a:r>
              <a:rPr sz="1333" spc="-7" dirty="0">
                <a:latin typeface="Arial"/>
                <a:cs typeface="Arial"/>
              </a:rPr>
              <a:t> </a:t>
            </a:r>
            <a:r>
              <a:rPr sz="1333" spc="-13" dirty="0">
                <a:latin typeface="Arial"/>
                <a:cs typeface="Arial"/>
              </a:rPr>
              <a:t>networks”,</a:t>
            </a:r>
            <a:r>
              <a:rPr sz="1333" spc="-80" dirty="0">
                <a:latin typeface="Arial"/>
                <a:cs typeface="Arial"/>
              </a:rPr>
              <a:t> </a:t>
            </a:r>
            <a:r>
              <a:rPr sz="1333" spc="-40" dirty="0">
                <a:latin typeface="Arial"/>
                <a:cs typeface="Arial"/>
              </a:rPr>
              <a:t>AISTAT</a:t>
            </a:r>
            <a:r>
              <a:rPr sz="1333" spc="-33" dirty="0">
                <a:latin typeface="Arial"/>
                <a:cs typeface="Arial"/>
              </a:rPr>
              <a:t> </a:t>
            </a:r>
            <a:r>
              <a:rPr sz="1333" spc="-27" dirty="0">
                <a:latin typeface="Arial"/>
                <a:cs typeface="Arial"/>
              </a:rPr>
              <a:t>2010</a:t>
            </a:r>
            <a:endParaRPr sz="13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767" y="1227317"/>
            <a:ext cx="7118773" cy="2172547"/>
            <a:chOff x="140825" y="920488"/>
            <a:chExt cx="5339080" cy="1629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25" y="920488"/>
              <a:ext cx="5338787" cy="1628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024" y="2031825"/>
              <a:ext cx="3014345" cy="263525"/>
            </a:xfrm>
            <a:custGeom>
              <a:avLst/>
              <a:gdLst/>
              <a:ahLst/>
              <a:cxnLst/>
              <a:rect l="l" t="t" r="r" b="b"/>
              <a:pathLst>
                <a:path w="3014345" h="263525">
                  <a:moveTo>
                    <a:pt x="0" y="0"/>
                  </a:moveTo>
                  <a:lnTo>
                    <a:pt x="3014099" y="0"/>
                  </a:lnTo>
                  <a:lnTo>
                    <a:pt x="3014099" y="263399"/>
                  </a:lnTo>
                  <a:lnTo>
                    <a:pt x="0" y="263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57639" y="322714"/>
            <a:ext cx="13222581" cy="765385"/>
          </a:xfrm>
          <a:prstGeom prst="rect">
            <a:avLst/>
          </a:prstGeom>
        </p:spPr>
        <p:txBody>
          <a:bodyPr vert="horz" wrap="square" lIns="0" tIns="148383" rIns="0" bIns="0" rtlCol="0" anchor="ctr">
            <a:spAutoFit/>
          </a:bodyPr>
          <a:lstStyle/>
          <a:p>
            <a:pPr marL="27177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80" dirty="0"/>
              <a:t> </a:t>
            </a:r>
            <a:r>
              <a:rPr sz="4000" dirty="0"/>
              <a:t>Initialization:</a:t>
            </a:r>
            <a:r>
              <a:rPr sz="4000" spc="-80" dirty="0"/>
              <a:t> </a:t>
            </a:r>
            <a:r>
              <a:rPr sz="4000" dirty="0"/>
              <a:t>What</a:t>
            </a:r>
            <a:r>
              <a:rPr sz="4000" spc="-73" dirty="0"/>
              <a:t> </a:t>
            </a:r>
            <a:r>
              <a:rPr sz="4000" dirty="0"/>
              <a:t>about</a:t>
            </a:r>
            <a:r>
              <a:rPr sz="4000" spc="-80" dirty="0"/>
              <a:t> </a:t>
            </a:r>
            <a:r>
              <a:rPr sz="4000" spc="-27" dirty="0"/>
              <a:t>ReLU?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53</a:t>
            </a:fld>
            <a:endParaRPr spc="-33" dirty="0"/>
          </a:p>
        </p:txBody>
      </p:sp>
      <p:sp>
        <p:nvSpPr>
          <p:cNvPr id="6" name="object 6"/>
          <p:cNvSpPr txBox="1"/>
          <p:nvPr/>
        </p:nvSpPr>
        <p:spPr>
          <a:xfrm>
            <a:off x="3200400" y="1323353"/>
            <a:ext cx="3473027" cy="3659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Change</a:t>
            </a:r>
            <a:r>
              <a:rPr sz="2267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sz="2267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tanh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267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ReLU</a:t>
            </a:r>
            <a:endParaRPr sz="22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767" y="1227317"/>
            <a:ext cx="7118773" cy="2172547"/>
            <a:chOff x="140825" y="920488"/>
            <a:chExt cx="5339080" cy="1629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25" y="920488"/>
              <a:ext cx="5338787" cy="1628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024" y="2031825"/>
              <a:ext cx="3014345" cy="263525"/>
            </a:xfrm>
            <a:custGeom>
              <a:avLst/>
              <a:gdLst/>
              <a:ahLst/>
              <a:cxnLst/>
              <a:rect l="l" t="t" r="r" b="b"/>
              <a:pathLst>
                <a:path w="3014345" h="263525">
                  <a:moveTo>
                    <a:pt x="0" y="0"/>
                  </a:moveTo>
                  <a:lnTo>
                    <a:pt x="3014099" y="0"/>
                  </a:lnTo>
                  <a:lnTo>
                    <a:pt x="3014099" y="263399"/>
                  </a:lnTo>
                  <a:lnTo>
                    <a:pt x="0" y="263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032000" y="4242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80" dirty="0"/>
              <a:t> </a:t>
            </a:r>
            <a:r>
              <a:rPr sz="4000" dirty="0"/>
              <a:t>Initialization:</a:t>
            </a:r>
            <a:r>
              <a:rPr sz="4000" spc="-80" dirty="0"/>
              <a:t> </a:t>
            </a:r>
            <a:r>
              <a:rPr sz="4000" dirty="0"/>
              <a:t>What</a:t>
            </a:r>
            <a:r>
              <a:rPr sz="4000" spc="-73" dirty="0"/>
              <a:t> </a:t>
            </a:r>
            <a:r>
              <a:rPr sz="4000" dirty="0"/>
              <a:t>about</a:t>
            </a:r>
            <a:r>
              <a:rPr sz="4000" spc="-80" dirty="0"/>
              <a:t> </a:t>
            </a:r>
            <a:r>
              <a:rPr sz="4000" spc="-27" dirty="0"/>
              <a:t>ReLU?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7515167" y="1311154"/>
            <a:ext cx="4155440" cy="20820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Xavier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assumes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spc="-27" dirty="0">
                <a:latin typeface="Arial"/>
                <a:cs typeface="Arial"/>
              </a:rPr>
              <a:t>zero </a:t>
            </a:r>
            <a:r>
              <a:rPr sz="2667" dirty="0">
                <a:latin typeface="Arial"/>
                <a:cs typeface="Arial"/>
              </a:rPr>
              <a:t>centered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function</a:t>
            </a:r>
            <a:endParaRPr sz="2667">
              <a:latin typeface="Arial"/>
              <a:cs typeface="Arial"/>
            </a:endParaRPr>
          </a:p>
          <a:p>
            <a:pPr>
              <a:spcBef>
                <a:spcPts val="133"/>
              </a:spcBef>
            </a:pPr>
            <a:endParaRPr sz="2667">
              <a:latin typeface="Arial"/>
              <a:cs typeface="Arial"/>
            </a:endParaRPr>
          </a:p>
          <a:p>
            <a:pPr marL="16933" marR="25399"/>
            <a:r>
              <a:rPr sz="2667" dirty="0">
                <a:solidFill>
                  <a:srgbClr val="CC0000"/>
                </a:solidFill>
                <a:latin typeface="Arial"/>
                <a:cs typeface="Arial"/>
              </a:rPr>
              <a:t>Activations</a:t>
            </a:r>
            <a:r>
              <a:rPr sz="2667" spc="-107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CC0000"/>
                </a:solidFill>
                <a:latin typeface="Arial"/>
                <a:cs typeface="Arial"/>
              </a:rPr>
              <a:t>collapse</a:t>
            </a:r>
            <a:r>
              <a:rPr sz="2667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2667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67" spc="-27" dirty="0">
                <a:solidFill>
                  <a:srgbClr val="CC0000"/>
                </a:solidFill>
                <a:latin typeface="Arial"/>
                <a:cs typeface="Arial"/>
              </a:rPr>
              <a:t>zero </a:t>
            </a:r>
            <a:r>
              <a:rPr sz="2667" dirty="0">
                <a:solidFill>
                  <a:srgbClr val="CC0000"/>
                </a:solidFill>
                <a:latin typeface="Arial"/>
                <a:cs typeface="Arial"/>
              </a:rPr>
              <a:t>again,</a:t>
            </a:r>
            <a:r>
              <a:rPr sz="2667" spc="-107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CC0000"/>
                </a:solidFill>
                <a:latin typeface="Arial"/>
                <a:cs typeface="Arial"/>
              </a:rPr>
              <a:t>no</a:t>
            </a:r>
            <a:r>
              <a:rPr sz="2667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CC0000"/>
                </a:solidFill>
                <a:latin typeface="Arial"/>
                <a:cs typeface="Arial"/>
              </a:rPr>
              <a:t>learning</a:t>
            </a:r>
            <a:r>
              <a:rPr sz="2667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67" spc="-33" dirty="0">
                <a:solidFill>
                  <a:srgbClr val="CC0000"/>
                </a:solidFill>
                <a:latin typeface="Arial"/>
                <a:cs typeface="Arial"/>
              </a:rPr>
              <a:t>=(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0400" y="1323353"/>
            <a:ext cx="3473027" cy="3659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Change</a:t>
            </a:r>
            <a:r>
              <a:rPr sz="2267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sz="2267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tanh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267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ReLU</a:t>
            </a:r>
            <a:endParaRPr sz="2267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723" y="3653123"/>
            <a:ext cx="10969223" cy="20385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54</a:t>
            </a:fld>
            <a:endParaRPr spc="-33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584" y="1323800"/>
            <a:ext cx="7066280" cy="2004907"/>
            <a:chOff x="167688" y="992850"/>
            <a:chExt cx="5299710" cy="1503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88" y="992850"/>
              <a:ext cx="5285073" cy="1503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7700" y="1803225"/>
              <a:ext cx="4954905" cy="263525"/>
            </a:xfrm>
            <a:custGeom>
              <a:avLst/>
              <a:gdLst/>
              <a:ahLst/>
              <a:cxnLst/>
              <a:rect l="l" t="t" r="r" b="b"/>
              <a:pathLst>
                <a:path w="4954905" h="263525">
                  <a:moveTo>
                    <a:pt x="0" y="0"/>
                  </a:moveTo>
                  <a:lnTo>
                    <a:pt x="4954799" y="0"/>
                  </a:lnTo>
                  <a:lnTo>
                    <a:pt x="4954799" y="263399"/>
                  </a:lnTo>
                  <a:lnTo>
                    <a:pt x="0" y="263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05" y="484739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4637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Weight</a:t>
            </a:r>
            <a:r>
              <a:rPr sz="4000" spc="-80" dirty="0"/>
              <a:t> </a:t>
            </a:r>
            <a:r>
              <a:rPr sz="4000" dirty="0"/>
              <a:t>Initialization:</a:t>
            </a:r>
            <a:r>
              <a:rPr sz="4000" spc="-73" dirty="0"/>
              <a:t> </a:t>
            </a:r>
            <a:r>
              <a:rPr sz="4000" dirty="0"/>
              <a:t>Kaiming</a:t>
            </a:r>
            <a:r>
              <a:rPr sz="4000" spc="-67" dirty="0"/>
              <a:t> </a:t>
            </a:r>
            <a:r>
              <a:rPr sz="4000" dirty="0"/>
              <a:t>/</a:t>
            </a:r>
            <a:r>
              <a:rPr sz="4000" spc="-73" dirty="0"/>
              <a:t> </a:t>
            </a:r>
            <a:r>
              <a:rPr sz="4000" dirty="0"/>
              <a:t>MSRA</a:t>
            </a:r>
            <a:r>
              <a:rPr sz="4000" spc="-280" dirty="0"/>
              <a:t> </a:t>
            </a:r>
            <a:r>
              <a:rPr sz="4000" spc="-13" dirty="0"/>
              <a:t>Initialization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2757300" y="1409661"/>
            <a:ext cx="4484793" cy="3659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ReLU</a:t>
            </a:r>
            <a:r>
              <a:rPr sz="2267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13" dirty="0">
                <a:solidFill>
                  <a:srgbClr val="0000FF"/>
                </a:solidFill>
                <a:latin typeface="Arial"/>
                <a:cs typeface="Arial"/>
              </a:rPr>
              <a:t>correction: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std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sqrt(2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267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67" spc="-27" dirty="0">
                <a:solidFill>
                  <a:srgbClr val="0000FF"/>
                </a:solidFill>
                <a:latin typeface="Arial"/>
                <a:cs typeface="Arial"/>
              </a:rPr>
              <a:t>Din)</a:t>
            </a:r>
            <a:endParaRPr sz="22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05" y="6526570"/>
            <a:ext cx="8899312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He</a:t>
            </a:r>
            <a:r>
              <a:rPr sz="1333" spc="-2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et</a:t>
            </a:r>
            <a:r>
              <a:rPr sz="1333" spc="-20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al,</a:t>
            </a:r>
            <a:r>
              <a:rPr sz="1333" spc="-2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“Delving</a:t>
            </a:r>
            <a:r>
              <a:rPr sz="1333" spc="-20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Deep</a:t>
            </a:r>
            <a:r>
              <a:rPr sz="1333" spc="-2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into</a:t>
            </a:r>
            <a:r>
              <a:rPr sz="1333" spc="-20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Rectifiers:</a:t>
            </a:r>
            <a:r>
              <a:rPr sz="1333" spc="-2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Surpassing</a:t>
            </a:r>
            <a:r>
              <a:rPr sz="1333" spc="-20" dirty="0">
                <a:latin typeface="Arial"/>
                <a:cs typeface="Arial"/>
              </a:rPr>
              <a:t> </a:t>
            </a:r>
            <a:r>
              <a:rPr sz="1333" spc="-13" dirty="0">
                <a:latin typeface="Arial"/>
                <a:cs typeface="Arial"/>
              </a:rPr>
              <a:t>Human-</a:t>
            </a:r>
            <a:r>
              <a:rPr sz="1333" dirty="0">
                <a:latin typeface="Arial"/>
                <a:cs typeface="Arial"/>
              </a:rPr>
              <a:t>Level</a:t>
            </a:r>
            <a:r>
              <a:rPr sz="1333" spc="-20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Performance</a:t>
            </a:r>
            <a:r>
              <a:rPr sz="1333" spc="-27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on</a:t>
            </a:r>
            <a:r>
              <a:rPr sz="1333" spc="-20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ImageNet</a:t>
            </a:r>
            <a:r>
              <a:rPr sz="1333" spc="-27" dirty="0">
                <a:latin typeface="Arial"/>
                <a:cs typeface="Arial"/>
              </a:rPr>
              <a:t> </a:t>
            </a:r>
            <a:r>
              <a:rPr sz="1333" spc="-13" dirty="0">
                <a:latin typeface="Arial"/>
                <a:cs typeface="Arial"/>
              </a:rPr>
              <a:t>Classification”,</a:t>
            </a:r>
            <a:r>
              <a:rPr sz="1333" spc="-20" dirty="0">
                <a:latin typeface="Arial"/>
                <a:cs typeface="Arial"/>
              </a:rPr>
              <a:t> </a:t>
            </a:r>
            <a:r>
              <a:rPr sz="1333" dirty="0">
                <a:latin typeface="Arial"/>
                <a:cs typeface="Arial"/>
              </a:rPr>
              <a:t>ICCV</a:t>
            </a:r>
            <a:r>
              <a:rPr sz="1333" spc="-27" dirty="0">
                <a:latin typeface="Arial"/>
                <a:cs typeface="Arial"/>
              </a:rPr>
              <a:t> 2015</a:t>
            </a:r>
            <a:endParaRPr sz="1333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836" y="3627519"/>
            <a:ext cx="10920435" cy="2027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15134" y="1311153"/>
            <a:ext cx="4019973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667" dirty="0">
                <a:latin typeface="Arial"/>
                <a:cs typeface="Arial"/>
              </a:rPr>
              <a:t>“Just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right”:</a:t>
            </a:r>
            <a:r>
              <a:rPr sz="2667" spc="-1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Activations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spc="-33" dirty="0">
                <a:latin typeface="Arial"/>
                <a:cs typeface="Arial"/>
              </a:rPr>
              <a:t>are </a:t>
            </a:r>
            <a:r>
              <a:rPr sz="2667" dirty="0">
                <a:latin typeface="Arial"/>
                <a:cs typeface="Arial"/>
              </a:rPr>
              <a:t>nicely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scaled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for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all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layers!</a:t>
            </a:r>
            <a:endParaRPr sz="26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77A7-7CAB-941D-B100-016EEF0E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6457"/>
            <a:ext cx="12192000" cy="1165086"/>
          </a:xfrm>
        </p:spPr>
        <p:txBody>
          <a:bodyPr/>
          <a:lstStyle/>
          <a:p>
            <a:r>
              <a:rPr lang="en-US" dirty="0"/>
              <a:t>Improving Gradients through Architecture</a:t>
            </a:r>
          </a:p>
        </p:txBody>
      </p:sp>
    </p:spTree>
    <p:extLst>
      <p:ext uri="{BB962C8B-B14F-4D97-AF65-F5344CB8AC3E}">
        <p14:creationId xmlns:p14="http://schemas.microsoft.com/office/powerpoint/2010/main" val="4007714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5" name="Google Shape;907;p82"/>
          <p:cNvSpPr txBox="1"/>
          <p:nvPr/>
        </p:nvSpPr>
        <p:spPr>
          <a:xfrm>
            <a:off x="1705204" y="2589145"/>
            <a:ext cx="3198667" cy="8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399" b="1" dirty="0">
                <a:solidFill>
                  <a:prstClr val="black"/>
                </a:solidFill>
                <a:latin typeface="Calibri" panose="020F0502020204030204"/>
              </a:rPr>
              <a:t>Learnable scale and shift parameters:</a:t>
            </a:r>
            <a:endParaRPr sz="179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Google Shape;908;p82"/>
          <p:cNvSpPr txBox="1"/>
          <p:nvPr/>
        </p:nvSpPr>
        <p:spPr>
          <a:xfrm>
            <a:off x="7926397" y="4650128"/>
            <a:ext cx="1839028" cy="78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Output,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Shape is N x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909;p82"/>
              <p:cNvSpPr txBox="1"/>
              <p:nvPr/>
            </p:nvSpPr>
            <p:spPr>
              <a:xfrm>
                <a:off x="1615177" y="4091954"/>
                <a:ext cx="3288693" cy="1341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pPr defTabSz="457200"/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Learning </a:t>
                </a:r>
                <a14:m>
                  <m:oMath xmlns:m="http://schemas.openxmlformats.org/officeDocument/2006/math"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/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will recover the identity function (in expectation)</a:t>
                </a:r>
                <a:endParaRPr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Google Shape;909;p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7" y="4091954"/>
                <a:ext cx="3288693" cy="1341957"/>
              </a:xfrm>
              <a:prstGeom prst="rect">
                <a:avLst/>
              </a:prstGeom>
              <a:blipFill>
                <a:blip r:embed="rId2"/>
                <a:stretch>
                  <a:fillRect l="-3089" r="-1158" b="-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860;p80"/>
          <p:cNvSpPr txBox="1"/>
          <p:nvPr/>
        </p:nvSpPr>
        <p:spPr>
          <a:xfrm>
            <a:off x="2003491" y="1794779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399" b="1">
                <a:solidFill>
                  <a:prstClr val="black"/>
                </a:solidFill>
                <a:latin typeface="Calibri" panose="020F0502020204030204"/>
              </a:rPr>
              <a:t>Input</a:t>
            </a:r>
            <a:r>
              <a:rPr lang="en" sz="1799" b="1">
                <a:solidFill>
                  <a:prstClr val="black"/>
                </a:solidFill>
                <a:latin typeface="Calibri" panose="020F0502020204030204"/>
              </a:rPr>
              <a:t>:</a:t>
            </a:r>
            <a:endParaRPr sz="1799" b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5E21E4-B541-C348-AB06-4C5D394A8EC2}"/>
                  </a:ext>
                </a:extLst>
              </p:cNvPr>
              <p:cNvSpPr txBox="1"/>
              <p:nvPr/>
            </p:nvSpPr>
            <p:spPr>
              <a:xfrm>
                <a:off x="5226635" y="4760042"/>
                <a:ext cx="22840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5E21E4-B541-C348-AB06-4C5D394A8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35" y="4760042"/>
                <a:ext cx="2284023" cy="399084"/>
              </a:xfrm>
              <a:prstGeom prst="rect">
                <a:avLst/>
              </a:prstGeom>
              <a:blipFill>
                <a:blip r:embed="rId3"/>
                <a:stretch>
                  <a:fillRect l="-2210" t="-12121" r="-442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862;p80">
            <a:extLst>
              <a:ext uri="{FF2B5EF4-FFF2-40B4-BE49-F238E27FC236}">
                <a16:creationId xmlns:a16="http://schemas.microsoft.com/office/drawing/2014/main" id="{15AB87F8-C193-9949-A162-2E7CA3B07E6C}"/>
              </a:ext>
            </a:extLst>
          </p:cNvPr>
          <p:cNvSpPr txBox="1"/>
          <p:nvPr/>
        </p:nvSpPr>
        <p:spPr>
          <a:xfrm>
            <a:off x="8268674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Per-channel mean, shape is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Google Shape;864;p80">
            <a:extLst>
              <a:ext uri="{FF2B5EF4-FFF2-40B4-BE49-F238E27FC236}">
                <a16:creationId xmlns:a16="http://schemas.microsoft.com/office/drawing/2014/main" id="{49B56B10-7DF9-3444-B69A-64206AAF63EB}"/>
              </a:ext>
            </a:extLst>
          </p:cNvPr>
          <p:cNvSpPr txBox="1"/>
          <p:nvPr/>
        </p:nvSpPr>
        <p:spPr>
          <a:xfrm>
            <a:off x="7815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Normalized x,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Shape is N x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Google Shape;862;p80">
            <a:extLst>
              <a:ext uri="{FF2B5EF4-FFF2-40B4-BE49-F238E27FC236}">
                <a16:creationId xmlns:a16="http://schemas.microsoft.com/office/drawing/2014/main" id="{1BAB380A-9E49-464B-8FC3-A4F89EE993FA}"/>
              </a:ext>
            </a:extLst>
          </p:cNvPr>
          <p:cNvSpPr txBox="1"/>
          <p:nvPr/>
        </p:nvSpPr>
        <p:spPr>
          <a:xfrm>
            <a:off x="8871943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Per-channel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std</a:t>
            </a:r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, shape is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A8E47-4453-B44F-9697-C2F5F8BE242C}"/>
                  </a:ext>
                </a:extLst>
              </p:cNvPr>
              <p:cNvSpPr txBox="1"/>
              <p:nvPr/>
            </p:nvSpPr>
            <p:spPr>
              <a:xfrm>
                <a:off x="5373706" y="1658945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A8E47-4453-B44F-9697-C2F5F8BE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706" y="1658945"/>
                <a:ext cx="2306850" cy="755913"/>
              </a:xfrm>
              <a:prstGeom prst="rect">
                <a:avLst/>
              </a:prstGeom>
              <a:blipFill>
                <a:blip r:embed="rId4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F84C1-6DD2-6945-B67A-A73BC527A828}"/>
                  </a:ext>
                </a:extLst>
              </p:cNvPr>
              <p:cNvSpPr txBox="1"/>
              <p:nvPr/>
            </p:nvSpPr>
            <p:spPr>
              <a:xfrm>
                <a:off x="5281413" y="2634634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F84C1-6DD2-6945-B67A-A73BC527A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13" y="2634634"/>
                <a:ext cx="3380862" cy="755913"/>
              </a:xfrm>
              <a:prstGeom prst="rect">
                <a:avLst/>
              </a:prstGeom>
              <a:blipFill>
                <a:blip r:embed="rId5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4A811F-370B-6645-9014-A0660B825C30}"/>
                  </a:ext>
                </a:extLst>
              </p:cNvPr>
              <p:cNvSpPr txBox="1"/>
              <p:nvPr/>
            </p:nvSpPr>
            <p:spPr>
              <a:xfrm>
                <a:off x="5253957" y="3552776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4A811F-370B-6645-9014-A0660B82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57" y="3552776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8450C4-5E3E-BB4C-809A-95B4B105FD8E}"/>
                  </a:ext>
                </a:extLst>
              </p:cNvPr>
              <p:cNvSpPr txBox="1"/>
              <p:nvPr/>
            </p:nvSpPr>
            <p:spPr>
              <a:xfrm>
                <a:off x="3002306" y="1806078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8450C4-5E3E-BB4C-809A-95B4B105F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06" y="1806078"/>
                <a:ext cx="1686359" cy="461665"/>
              </a:xfrm>
              <a:prstGeom prst="rect">
                <a:avLst/>
              </a:prstGeom>
              <a:blipFill>
                <a:blip r:embed="rId7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7EF9E-51B7-5748-8F1A-87DC556742A1}"/>
                  </a:ext>
                </a:extLst>
              </p:cNvPr>
              <p:cNvSpPr txBox="1"/>
              <p:nvPr/>
            </p:nvSpPr>
            <p:spPr>
              <a:xfrm>
                <a:off x="2195113" y="3519483"/>
                <a:ext cx="16500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7EF9E-51B7-5748-8F1A-87DC55674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13" y="3519483"/>
                <a:ext cx="1650003" cy="461665"/>
              </a:xfrm>
              <a:prstGeom prst="rect">
                <a:avLst/>
              </a:prstGeom>
              <a:blipFill>
                <a:blip r:embed="rId8"/>
                <a:stretch>
                  <a:fillRect l="-4580" r="-15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342E9A0-F0DF-1A4E-8A76-8F1C60383A80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1513122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5" name="Google Shape;907;p82"/>
          <p:cNvSpPr txBox="1"/>
          <p:nvPr/>
        </p:nvSpPr>
        <p:spPr>
          <a:xfrm>
            <a:off x="1705204" y="2589145"/>
            <a:ext cx="3198667" cy="8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399" b="1" dirty="0">
                <a:solidFill>
                  <a:prstClr val="black"/>
                </a:solidFill>
                <a:latin typeface="Calibri" panose="020F0502020204030204"/>
              </a:rPr>
              <a:t>Learnable scale and shift parameters:</a:t>
            </a:r>
            <a:endParaRPr sz="179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Google Shape;908;p82"/>
          <p:cNvSpPr txBox="1"/>
          <p:nvPr/>
        </p:nvSpPr>
        <p:spPr>
          <a:xfrm>
            <a:off x="7926397" y="4650128"/>
            <a:ext cx="1839028" cy="78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Output,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Shape is N x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909;p82"/>
              <p:cNvSpPr txBox="1"/>
              <p:nvPr/>
            </p:nvSpPr>
            <p:spPr>
              <a:xfrm>
                <a:off x="1615177" y="4091954"/>
                <a:ext cx="3288693" cy="1341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pPr defTabSz="457200"/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Learning </a:t>
                </a:r>
                <a14:m>
                  <m:oMath xmlns:m="http://schemas.openxmlformats.org/officeDocument/2006/math"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/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will recover the identity function (in expectation)</a:t>
                </a:r>
                <a:endParaRPr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Google Shape;909;p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7" y="4091954"/>
                <a:ext cx="3288693" cy="1341957"/>
              </a:xfrm>
              <a:prstGeom prst="rect">
                <a:avLst/>
              </a:prstGeom>
              <a:blipFill>
                <a:blip r:embed="rId2"/>
                <a:stretch>
                  <a:fillRect l="-3089" r="-1158" b="-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860;p80"/>
          <p:cNvSpPr txBox="1"/>
          <p:nvPr/>
        </p:nvSpPr>
        <p:spPr>
          <a:xfrm>
            <a:off x="2003491" y="1794779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399" b="1">
                <a:solidFill>
                  <a:prstClr val="black"/>
                </a:solidFill>
                <a:latin typeface="Calibri" panose="020F0502020204030204"/>
              </a:rPr>
              <a:t>Input</a:t>
            </a:r>
            <a:r>
              <a:rPr lang="en" sz="1799" b="1">
                <a:solidFill>
                  <a:prstClr val="black"/>
                </a:solidFill>
                <a:latin typeface="Calibri" panose="020F0502020204030204"/>
              </a:rPr>
              <a:t>:</a:t>
            </a:r>
            <a:endParaRPr sz="1799" b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5E21E4-B541-C348-AB06-4C5D394A8EC2}"/>
                  </a:ext>
                </a:extLst>
              </p:cNvPr>
              <p:cNvSpPr txBox="1"/>
              <p:nvPr/>
            </p:nvSpPr>
            <p:spPr>
              <a:xfrm>
                <a:off x="5226635" y="4760042"/>
                <a:ext cx="22840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5E21E4-B541-C348-AB06-4C5D394A8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35" y="4760042"/>
                <a:ext cx="2284023" cy="399084"/>
              </a:xfrm>
              <a:prstGeom prst="rect">
                <a:avLst/>
              </a:prstGeom>
              <a:blipFill>
                <a:blip r:embed="rId3"/>
                <a:stretch>
                  <a:fillRect l="-2210" t="-12121" r="-442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862;p80">
            <a:extLst>
              <a:ext uri="{FF2B5EF4-FFF2-40B4-BE49-F238E27FC236}">
                <a16:creationId xmlns:a16="http://schemas.microsoft.com/office/drawing/2014/main" id="{15AB87F8-C193-9949-A162-2E7CA3B07E6C}"/>
              </a:ext>
            </a:extLst>
          </p:cNvPr>
          <p:cNvSpPr txBox="1"/>
          <p:nvPr/>
        </p:nvSpPr>
        <p:spPr>
          <a:xfrm>
            <a:off x="8268674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Per-channel mean, shape is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Google Shape;864;p80">
            <a:extLst>
              <a:ext uri="{FF2B5EF4-FFF2-40B4-BE49-F238E27FC236}">
                <a16:creationId xmlns:a16="http://schemas.microsoft.com/office/drawing/2014/main" id="{49B56B10-7DF9-3444-B69A-64206AAF63EB}"/>
              </a:ext>
            </a:extLst>
          </p:cNvPr>
          <p:cNvSpPr txBox="1"/>
          <p:nvPr/>
        </p:nvSpPr>
        <p:spPr>
          <a:xfrm>
            <a:off x="7815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Normalized x,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Shape is N x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Google Shape;862;p80">
            <a:extLst>
              <a:ext uri="{FF2B5EF4-FFF2-40B4-BE49-F238E27FC236}">
                <a16:creationId xmlns:a16="http://schemas.microsoft.com/office/drawing/2014/main" id="{1BAB380A-9E49-464B-8FC3-A4F89EE993FA}"/>
              </a:ext>
            </a:extLst>
          </p:cNvPr>
          <p:cNvSpPr txBox="1"/>
          <p:nvPr/>
        </p:nvSpPr>
        <p:spPr>
          <a:xfrm>
            <a:off x="8871943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Per-channel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std</a:t>
            </a:r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, shape is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A8E47-4453-B44F-9697-C2F5F8BE242C}"/>
                  </a:ext>
                </a:extLst>
              </p:cNvPr>
              <p:cNvSpPr txBox="1"/>
              <p:nvPr/>
            </p:nvSpPr>
            <p:spPr>
              <a:xfrm>
                <a:off x="5373706" y="1658945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A8E47-4453-B44F-9697-C2F5F8BE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706" y="1658945"/>
                <a:ext cx="2306850" cy="755913"/>
              </a:xfrm>
              <a:prstGeom prst="rect">
                <a:avLst/>
              </a:prstGeom>
              <a:blipFill>
                <a:blip r:embed="rId4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F84C1-6DD2-6945-B67A-A73BC527A828}"/>
                  </a:ext>
                </a:extLst>
              </p:cNvPr>
              <p:cNvSpPr txBox="1"/>
              <p:nvPr/>
            </p:nvSpPr>
            <p:spPr>
              <a:xfrm>
                <a:off x="5281413" y="2634634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F84C1-6DD2-6945-B67A-A73BC527A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13" y="2634634"/>
                <a:ext cx="3380862" cy="755913"/>
              </a:xfrm>
              <a:prstGeom prst="rect">
                <a:avLst/>
              </a:prstGeom>
              <a:blipFill>
                <a:blip r:embed="rId5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4A811F-370B-6645-9014-A0660B825C30}"/>
                  </a:ext>
                </a:extLst>
              </p:cNvPr>
              <p:cNvSpPr txBox="1"/>
              <p:nvPr/>
            </p:nvSpPr>
            <p:spPr>
              <a:xfrm>
                <a:off x="5253957" y="3552776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4A811F-370B-6645-9014-A0660B82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57" y="3552776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8450C4-5E3E-BB4C-809A-95B4B105FD8E}"/>
                  </a:ext>
                </a:extLst>
              </p:cNvPr>
              <p:cNvSpPr txBox="1"/>
              <p:nvPr/>
            </p:nvSpPr>
            <p:spPr>
              <a:xfrm>
                <a:off x="3002306" y="1806078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8450C4-5E3E-BB4C-809A-95B4B105F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06" y="1806078"/>
                <a:ext cx="1686359" cy="461665"/>
              </a:xfrm>
              <a:prstGeom prst="rect">
                <a:avLst/>
              </a:prstGeom>
              <a:blipFill>
                <a:blip r:embed="rId7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7EF9E-51B7-5748-8F1A-87DC556742A1}"/>
                  </a:ext>
                </a:extLst>
              </p:cNvPr>
              <p:cNvSpPr txBox="1"/>
              <p:nvPr/>
            </p:nvSpPr>
            <p:spPr>
              <a:xfrm>
                <a:off x="2195113" y="3519483"/>
                <a:ext cx="16500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7EF9E-51B7-5748-8F1A-87DC55674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13" y="3519483"/>
                <a:ext cx="1650003" cy="461665"/>
              </a:xfrm>
              <a:prstGeom prst="rect">
                <a:avLst/>
              </a:prstGeom>
              <a:blipFill>
                <a:blip r:embed="rId8"/>
                <a:stretch>
                  <a:fillRect l="-4580" r="-15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934;p83">
            <a:extLst>
              <a:ext uri="{FF2B5EF4-FFF2-40B4-BE49-F238E27FC236}">
                <a16:creationId xmlns:a16="http://schemas.microsoft.com/office/drawing/2014/main" id="{FE0F4198-ABCF-424C-B0C8-DD673EC38568}"/>
              </a:ext>
            </a:extLst>
          </p:cNvPr>
          <p:cNvSpPr/>
          <p:nvPr/>
        </p:nvSpPr>
        <p:spPr>
          <a:xfrm>
            <a:off x="5169177" y="1634760"/>
            <a:ext cx="5389493" cy="306025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defTabSz="457200"/>
            <a:endParaRPr sz="1865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Google Shape;935;p83">
            <a:extLst>
              <a:ext uri="{FF2B5EF4-FFF2-40B4-BE49-F238E27FC236}">
                <a16:creationId xmlns:a16="http://schemas.microsoft.com/office/drawing/2014/main" id="{C5EA6C4C-9AD3-BB40-A1EB-3945FFF2FD21}"/>
              </a:ext>
            </a:extLst>
          </p:cNvPr>
          <p:cNvSpPr txBox="1"/>
          <p:nvPr/>
        </p:nvSpPr>
        <p:spPr>
          <a:xfrm>
            <a:off x="8802325" y="245078"/>
            <a:ext cx="3512689" cy="125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Problem: </a:t>
            </a:r>
            <a:r>
              <a:rPr lang="en" sz="2400" dirty="0">
                <a:solidFill>
                  <a:srgbClr val="FF0000"/>
                </a:solidFill>
                <a:latin typeface="Calibri" panose="020F0502020204030204"/>
              </a:rPr>
              <a:t>Estimates depend on </a:t>
            </a:r>
            <a:r>
              <a:rPr lang="en" sz="2400" dirty="0" err="1">
                <a:solidFill>
                  <a:srgbClr val="FF0000"/>
                </a:solidFill>
                <a:latin typeface="Calibri" panose="020F0502020204030204"/>
              </a:rPr>
              <a:t>minibatch</a:t>
            </a:r>
            <a:r>
              <a:rPr lang="en" sz="2400" dirty="0">
                <a:solidFill>
                  <a:srgbClr val="FF0000"/>
                </a:solidFill>
                <a:latin typeface="Calibri" panose="020F0502020204030204"/>
              </a:rPr>
              <a:t>; can’t do this at test-time!</a:t>
            </a:r>
            <a:endParaRPr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42E9A0-F0DF-1A4E-8A76-8F1C60383A80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26324946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7;p82"/>
          <p:cNvSpPr txBox="1"/>
          <p:nvPr/>
        </p:nvSpPr>
        <p:spPr>
          <a:xfrm>
            <a:off x="1705204" y="2589145"/>
            <a:ext cx="3198667" cy="8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399" b="1" dirty="0">
                <a:solidFill>
                  <a:prstClr val="black"/>
                </a:solidFill>
                <a:latin typeface="Calibri" panose="020F0502020204030204"/>
              </a:rPr>
              <a:t>Learnable scale and shift parameters:</a:t>
            </a:r>
            <a:endParaRPr sz="179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Google Shape;860;p80"/>
          <p:cNvSpPr txBox="1"/>
          <p:nvPr/>
        </p:nvSpPr>
        <p:spPr>
          <a:xfrm>
            <a:off x="2003491" y="1794779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399" b="1">
                <a:solidFill>
                  <a:prstClr val="black"/>
                </a:solidFill>
                <a:latin typeface="Calibri" panose="020F0502020204030204"/>
              </a:rPr>
              <a:t>Input</a:t>
            </a:r>
            <a:r>
              <a:rPr lang="en" sz="1799" b="1">
                <a:solidFill>
                  <a:prstClr val="black"/>
                </a:solidFill>
                <a:latin typeface="Calibri" panose="020F0502020204030204"/>
              </a:rPr>
              <a:t>:</a:t>
            </a:r>
            <a:endParaRPr sz="1799" b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909;p82">
                <a:extLst>
                  <a:ext uri="{FF2B5EF4-FFF2-40B4-BE49-F238E27FC236}">
                    <a16:creationId xmlns:a16="http://schemas.microsoft.com/office/drawing/2014/main" id="{45299092-5510-D844-B9B6-C6468BB966DA}"/>
                  </a:ext>
                </a:extLst>
              </p:cNvPr>
              <p:cNvSpPr txBox="1"/>
              <p:nvPr/>
            </p:nvSpPr>
            <p:spPr>
              <a:xfrm>
                <a:off x="1615177" y="4091954"/>
                <a:ext cx="3288693" cy="1341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pPr defTabSz="457200"/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Learning </a:t>
                </a:r>
                <a14:m>
                  <m:oMath xmlns:m="http://schemas.openxmlformats.org/officeDocument/2006/math"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/>
                <a:r>
                  <a:rPr lang="en-US" sz="2399" dirty="0">
                    <a:solidFill>
                      <a:prstClr val="black"/>
                    </a:solidFill>
                    <a:latin typeface="Calibri" panose="020F0502020204030204"/>
                  </a:rPr>
                  <a:t>will recover the identity function (in expectation)</a:t>
                </a:r>
                <a:endParaRPr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Google Shape;909;p82">
                <a:extLst>
                  <a:ext uri="{FF2B5EF4-FFF2-40B4-BE49-F238E27FC236}">
                    <a16:creationId xmlns:a16="http://schemas.microsoft.com/office/drawing/2014/main" id="{45299092-5510-D844-B9B6-C6468BB96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7" y="4091954"/>
                <a:ext cx="3288693" cy="1341957"/>
              </a:xfrm>
              <a:prstGeom prst="rect">
                <a:avLst/>
              </a:prstGeom>
              <a:blipFill>
                <a:blip r:embed="rId2"/>
                <a:stretch>
                  <a:fillRect l="-3089" r="-1158" b="-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BD4D5-BB4F-5C43-B867-6AB40EF951BF}"/>
                  </a:ext>
                </a:extLst>
              </p:cNvPr>
              <p:cNvSpPr txBox="1"/>
              <p:nvPr/>
            </p:nvSpPr>
            <p:spPr>
              <a:xfrm>
                <a:off x="3002306" y="1806078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BD4D5-BB4F-5C43-B867-6AB40EF95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06" y="1806078"/>
                <a:ext cx="1686359" cy="461665"/>
              </a:xfrm>
              <a:prstGeom prst="rect">
                <a:avLst/>
              </a:prstGeom>
              <a:blipFill>
                <a:blip r:embed="rId3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35BD-34CF-014B-9394-361BA2D29EE3}"/>
                  </a:ext>
                </a:extLst>
              </p:cNvPr>
              <p:cNvSpPr txBox="1"/>
              <p:nvPr/>
            </p:nvSpPr>
            <p:spPr>
              <a:xfrm>
                <a:off x="2195113" y="3519483"/>
                <a:ext cx="16500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35BD-34CF-014B-9394-361BA2D2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13" y="3519483"/>
                <a:ext cx="1650003" cy="461665"/>
              </a:xfrm>
              <a:prstGeom prst="rect">
                <a:avLst/>
              </a:prstGeom>
              <a:blipFill>
                <a:blip r:embed="rId4"/>
                <a:stretch>
                  <a:fillRect l="-4580" r="-15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908;p82">
            <a:extLst>
              <a:ext uri="{FF2B5EF4-FFF2-40B4-BE49-F238E27FC236}">
                <a16:creationId xmlns:a16="http://schemas.microsoft.com/office/drawing/2014/main" id="{CC7B20CB-306B-7940-BF51-EF26AC5A03A5}"/>
              </a:ext>
            </a:extLst>
          </p:cNvPr>
          <p:cNvSpPr txBox="1"/>
          <p:nvPr/>
        </p:nvSpPr>
        <p:spPr>
          <a:xfrm>
            <a:off x="7926397" y="4650128"/>
            <a:ext cx="1839028" cy="78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Output,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Shape is N x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2BFA7-E883-D74D-8CD8-ABB6D848B5D0}"/>
                  </a:ext>
                </a:extLst>
              </p:cNvPr>
              <p:cNvSpPr txBox="1"/>
              <p:nvPr/>
            </p:nvSpPr>
            <p:spPr>
              <a:xfrm>
                <a:off x="5226635" y="4760042"/>
                <a:ext cx="22840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2BFA7-E883-D74D-8CD8-ABB6D848B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35" y="4760042"/>
                <a:ext cx="2284023" cy="399084"/>
              </a:xfrm>
              <a:prstGeom prst="rect">
                <a:avLst/>
              </a:prstGeom>
              <a:blipFill>
                <a:blip r:embed="rId5"/>
                <a:stretch>
                  <a:fillRect l="-2210" t="-12121" r="-442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862;p80">
            <a:extLst>
              <a:ext uri="{FF2B5EF4-FFF2-40B4-BE49-F238E27FC236}">
                <a16:creationId xmlns:a16="http://schemas.microsoft.com/office/drawing/2014/main" id="{DDF0C021-5DEC-3148-BFD0-B9CEA12519FB}"/>
              </a:ext>
            </a:extLst>
          </p:cNvPr>
          <p:cNvSpPr txBox="1"/>
          <p:nvPr/>
        </p:nvSpPr>
        <p:spPr>
          <a:xfrm>
            <a:off x="8268674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Per-channel mean, shape is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Google Shape;864;p80">
            <a:extLst>
              <a:ext uri="{FF2B5EF4-FFF2-40B4-BE49-F238E27FC236}">
                <a16:creationId xmlns:a16="http://schemas.microsoft.com/office/drawing/2014/main" id="{D7AAEB02-77B1-A447-BEF1-E1EE7DD431B1}"/>
              </a:ext>
            </a:extLst>
          </p:cNvPr>
          <p:cNvSpPr txBox="1"/>
          <p:nvPr/>
        </p:nvSpPr>
        <p:spPr>
          <a:xfrm>
            <a:off x="7815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Normalized x,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Shape is N x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Google Shape;862;p80">
            <a:extLst>
              <a:ext uri="{FF2B5EF4-FFF2-40B4-BE49-F238E27FC236}">
                <a16:creationId xmlns:a16="http://schemas.microsoft.com/office/drawing/2014/main" id="{3E5EF61D-3275-434B-B50C-B34CC4EEE1C7}"/>
              </a:ext>
            </a:extLst>
          </p:cNvPr>
          <p:cNvSpPr txBox="1"/>
          <p:nvPr/>
        </p:nvSpPr>
        <p:spPr>
          <a:xfrm>
            <a:off x="8871943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Per-channel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std</a:t>
            </a:r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, shape is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436DA-FE16-0849-A852-FA7D43C1D4D9}"/>
                  </a:ext>
                </a:extLst>
              </p:cNvPr>
              <p:cNvSpPr txBox="1"/>
              <p:nvPr/>
            </p:nvSpPr>
            <p:spPr>
              <a:xfrm>
                <a:off x="5373706" y="1658945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436DA-FE16-0849-A852-FA7D43C1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706" y="1658945"/>
                <a:ext cx="2306850" cy="755913"/>
              </a:xfrm>
              <a:prstGeom prst="rect">
                <a:avLst/>
              </a:prstGeom>
              <a:blipFill>
                <a:blip r:embed="rId6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20715-0718-1942-8B42-E5DEEFD5409A}"/>
                  </a:ext>
                </a:extLst>
              </p:cNvPr>
              <p:cNvSpPr txBox="1"/>
              <p:nvPr/>
            </p:nvSpPr>
            <p:spPr>
              <a:xfrm>
                <a:off x="5281413" y="2634634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20715-0718-1942-8B42-E5DEEFD5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13" y="2634634"/>
                <a:ext cx="3380862" cy="755913"/>
              </a:xfrm>
              <a:prstGeom prst="rect">
                <a:avLst/>
              </a:prstGeom>
              <a:blipFill>
                <a:blip r:embed="rId7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7FFB6-E759-414D-ACEC-485773D4A2EB}"/>
                  </a:ext>
                </a:extLst>
              </p:cNvPr>
              <p:cNvSpPr txBox="1"/>
              <p:nvPr/>
            </p:nvSpPr>
            <p:spPr>
              <a:xfrm>
                <a:off x="5253957" y="3552776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7FFB6-E759-414D-ACEC-485773D4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57" y="3552776"/>
                <a:ext cx="1974964" cy="1102481"/>
              </a:xfrm>
              <a:prstGeom prst="rect">
                <a:avLst/>
              </a:prstGeom>
              <a:blipFill>
                <a:blip r:embed="rId8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951;p84"/>
          <p:cNvSpPr/>
          <p:nvPr/>
        </p:nvSpPr>
        <p:spPr>
          <a:xfrm>
            <a:off x="6021919" y="1614692"/>
            <a:ext cx="2205565" cy="94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defTabSz="457200"/>
            <a:r>
              <a:rPr lang="en" dirty="0">
                <a:solidFill>
                  <a:prstClr val="black"/>
                </a:solidFill>
                <a:latin typeface="Calibri" panose="020F0502020204030204"/>
              </a:rPr>
              <a:t>(Running) average of 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dirty="0">
                <a:solidFill>
                  <a:prstClr val="black"/>
                </a:solidFill>
                <a:latin typeface="Calibri" panose="020F0502020204030204"/>
              </a:rPr>
              <a:t>values seen during training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Google Shape;952;p84"/>
          <p:cNvSpPr/>
          <p:nvPr/>
        </p:nvSpPr>
        <p:spPr>
          <a:xfrm>
            <a:off x="6021918" y="2576128"/>
            <a:ext cx="2850025" cy="94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defTabSz="457200"/>
            <a:r>
              <a:rPr lang="en" sz="1865" dirty="0">
                <a:solidFill>
                  <a:prstClr val="black"/>
                </a:solidFill>
                <a:latin typeface="Calibri" panose="020F0502020204030204"/>
              </a:rPr>
              <a:t>(Running) average of </a:t>
            </a:r>
            <a:endParaRPr sz="1865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1865" dirty="0">
                <a:solidFill>
                  <a:prstClr val="black"/>
                </a:solidFill>
                <a:latin typeface="Calibri" panose="020F0502020204030204"/>
              </a:rPr>
              <a:t>values seen during training</a:t>
            </a:r>
            <a:endParaRPr sz="18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2A588D-1588-C642-8691-0DD850FE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Normalization: Test-Time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3D5FB-A587-604F-8231-A7A79BC1C948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390889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056" y="3010784"/>
            <a:ext cx="7305887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6400" dirty="0"/>
              <a:t>Activation</a:t>
            </a:r>
            <a:r>
              <a:rPr sz="6400" spc="-347" dirty="0"/>
              <a:t> </a:t>
            </a:r>
            <a:r>
              <a:rPr sz="6400" spc="-13" dirty="0"/>
              <a:t>Functions</a:t>
            </a:r>
            <a:endParaRPr sz="6400" dirty="0"/>
          </a:p>
        </p:txBody>
      </p:sp>
      <p:sp>
        <p:nvSpPr>
          <p:cNvPr id="3" name="object 3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6</a:t>
            </a:fld>
            <a:endParaRPr spc="-33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7;p82"/>
          <p:cNvSpPr txBox="1"/>
          <p:nvPr/>
        </p:nvSpPr>
        <p:spPr>
          <a:xfrm>
            <a:off x="1705204" y="2589145"/>
            <a:ext cx="3198667" cy="8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399" b="1" dirty="0">
                <a:solidFill>
                  <a:prstClr val="black"/>
                </a:solidFill>
                <a:latin typeface="Calibri" panose="020F0502020204030204"/>
              </a:rPr>
              <a:t>Learnable scale and shift parameters:</a:t>
            </a:r>
            <a:endParaRPr sz="179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Google Shape;860;p80"/>
          <p:cNvSpPr txBox="1"/>
          <p:nvPr/>
        </p:nvSpPr>
        <p:spPr>
          <a:xfrm>
            <a:off x="2003491" y="1794779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399" b="1">
                <a:solidFill>
                  <a:prstClr val="black"/>
                </a:solidFill>
                <a:latin typeface="Calibri" panose="020F0502020204030204"/>
              </a:rPr>
              <a:t>Input</a:t>
            </a:r>
            <a:r>
              <a:rPr lang="en" sz="1799" b="1">
                <a:solidFill>
                  <a:prstClr val="black"/>
                </a:solidFill>
                <a:latin typeface="Calibri" panose="020F0502020204030204"/>
              </a:rPr>
              <a:t>:</a:t>
            </a:r>
            <a:endParaRPr sz="1799" b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BD4D5-BB4F-5C43-B867-6AB40EF951BF}"/>
                  </a:ext>
                </a:extLst>
              </p:cNvPr>
              <p:cNvSpPr txBox="1"/>
              <p:nvPr/>
            </p:nvSpPr>
            <p:spPr>
              <a:xfrm>
                <a:off x="3002306" y="1806078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BD4D5-BB4F-5C43-B867-6AB40EF95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06" y="1806078"/>
                <a:ext cx="1686359" cy="461665"/>
              </a:xfrm>
              <a:prstGeom prst="rect">
                <a:avLst/>
              </a:prstGeom>
              <a:blipFill>
                <a:blip r:embed="rId2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35BD-34CF-014B-9394-361BA2D29EE3}"/>
                  </a:ext>
                </a:extLst>
              </p:cNvPr>
              <p:cNvSpPr txBox="1"/>
              <p:nvPr/>
            </p:nvSpPr>
            <p:spPr>
              <a:xfrm>
                <a:off x="2195113" y="3519483"/>
                <a:ext cx="16500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35BD-34CF-014B-9394-361BA2D2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13" y="3519483"/>
                <a:ext cx="1650003" cy="461665"/>
              </a:xfrm>
              <a:prstGeom prst="rect">
                <a:avLst/>
              </a:prstGeom>
              <a:blipFill>
                <a:blip r:embed="rId3"/>
                <a:stretch>
                  <a:fillRect l="-4580" r="-15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908;p82">
            <a:extLst>
              <a:ext uri="{FF2B5EF4-FFF2-40B4-BE49-F238E27FC236}">
                <a16:creationId xmlns:a16="http://schemas.microsoft.com/office/drawing/2014/main" id="{CC7B20CB-306B-7940-BF51-EF26AC5A03A5}"/>
              </a:ext>
            </a:extLst>
          </p:cNvPr>
          <p:cNvSpPr txBox="1"/>
          <p:nvPr/>
        </p:nvSpPr>
        <p:spPr>
          <a:xfrm>
            <a:off x="7926397" y="4650128"/>
            <a:ext cx="1839028" cy="78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Output,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Shape is N x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2BFA7-E883-D74D-8CD8-ABB6D848B5D0}"/>
                  </a:ext>
                </a:extLst>
              </p:cNvPr>
              <p:cNvSpPr txBox="1"/>
              <p:nvPr/>
            </p:nvSpPr>
            <p:spPr>
              <a:xfrm>
                <a:off x="5226635" y="4760042"/>
                <a:ext cx="22840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2BFA7-E883-D74D-8CD8-ABB6D848B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35" y="4760042"/>
                <a:ext cx="2284023" cy="399084"/>
              </a:xfrm>
              <a:prstGeom prst="rect">
                <a:avLst/>
              </a:prstGeom>
              <a:blipFill>
                <a:blip r:embed="rId4"/>
                <a:stretch>
                  <a:fillRect l="-2210" t="-12121" r="-442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862;p80">
            <a:extLst>
              <a:ext uri="{FF2B5EF4-FFF2-40B4-BE49-F238E27FC236}">
                <a16:creationId xmlns:a16="http://schemas.microsoft.com/office/drawing/2014/main" id="{DDF0C021-5DEC-3148-BFD0-B9CEA12519FB}"/>
              </a:ext>
            </a:extLst>
          </p:cNvPr>
          <p:cNvSpPr txBox="1"/>
          <p:nvPr/>
        </p:nvSpPr>
        <p:spPr>
          <a:xfrm>
            <a:off x="8268674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Per-channel mean, shape is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Google Shape;864;p80">
            <a:extLst>
              <a:ext uri="{FF2B5EF4-FFF2-40B4-BE49-F238E27FC236}">
                <a16:creationId xmlns:a16="http://schemas.microsoft.com/office/drawing/2014/main" id="{D7AAEB02-77B1-A447-BEF1-E1EE7DD431B1}"/>
              </a:ext>
            </a:extLst>
          </p:cNvPr>
          <p:cNvSpPr txBox="1"/>
          <p:nvPr/>
        </p:nvSpPr>
        <p:spPr>
          <a:xfrm>
            <a:off x="7815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Normalized x,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Shape is N x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Google Shape;862;p80">
            <a:extLst>
              <a:ext uri="{FF2B5EF4-FFF2-40B4-BE49-F238E27FC236}">
                <a16:creationId xmlns:a16="http://schemas.microsoft.com/office/drawing/2014/main" id="{3E5EF61D-3275-434B-B50C-B34CC4EEE1C7}"/>
              </a:ext>
            </a:extLst>
          </p:cNvPr>
          <p:cNvSpPr txBox="1"/>
          <p:nvPr/>
        </p:nvSpPr>
        <p:spPr>
          <a:xfrm>
            <a:off x="8871943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Per-channel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std</a:t>
            </a:r>
            <a:r>
              <a:rPr lang="en" sz="2100" dirty="0">
                <a:solidFill>
                  <a:prstClr val="black"/>
                </a:solidFill>
                <a:latin typeface="Calibri" panose="020F0502020204030204"/>
              </a:rPr>
              <a:t>, shape is D</a:t>
            </a:r>
            <a:endParaRPr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436DA-FE16-0849-A852-FA7D43C1D4D9}"/>
                  </a:ext>
                </a:extLst>
              </p:cNvPr>
              <p:cNvSpPr txBox="1"/>
              <p:nvPr/>
            </p:nvSpPr>
            <p:spPr>
              <a:xfrm>
                <a:off x="5373706" y="1658945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436DA-FE16-0849-A852-FA7D43C1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706" y="1658945"/>
                <a:ext cx="2306850" cy="755913"/>
              </a:xfrm>
              <a:prstGeom prst="rect">
                <a:avLst/>
              </a:prstGeom>
              <a:blipFill>
                <a:blip r:embed="rId5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20715-0718-1942-8B42-E5DEEFD5409A}"/>
                  </a:ext>
                </a:extLst>
              </p:cNvPr>
              <p:cNvSpPr txBox="1"/>
              <p:nvPr/>
            </p:nvSpPr>
            <p:spPr>
              <a:xfrm>
                <a:off x="5281413" y="2634634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20715-0718-1942-8B42-E5DEEFD5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13" y="2634634"/>
                <a:ext cx="3380862" cy="755913"/>
              </a:xfrm>
              <a:prstGeom prst="rect">
                <a:avLst/>
              </a:prstGeom>
              <a:blipFill>
                <a:blip r:embed="rId6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7FFB6-E759-414D-ACEC-485773D4A2EB}"/>
                  </a:ext>
                </a:extLst>
              </p:cNvPr>
              <p:cNvSpPr txBox="1"/>
              <p:nvPr/>
            </p:nvSpPr>
            <p:spPr>
              <a:xfrm>
                <a:off x="5253957" y="3552776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7FFB6-E759-414D-ACEC-485773D4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57" y="3552776"/>
                <a:ext cx="1974964" cy="1102481"/>
              </a:xfrm>
              <a:prstGeom prst="rect">
                <a:avLst/>
              </a:prstGeom>
              <a:blipFill>
                <a:blip r:embed="rId7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951;p84"/>
          <p:cNvSpPr/>
          <p:nvPr/>
        </p:nvSpPr>
        <p:spPr>
          <a:xfrm>
            <a:off x="6021919" y="1614692"/>
            <a:ext cx="2205565" cy="94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defTabSz="457200"/>
            <a:r>
              <a:rPr lang="en" dirty="0">
                <a:solidFill>
                  <a:prstClr val="black"/>
                </a:solidFill>
                <a:latin typeface="Calibri" panose="020F0502020204030204"/>
              </a:rPr>
              <a:t>(Running) average of 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dirty="0">
                <a:solidFill>
                  <a:prstClr val="black"/>
                </a:solidFill>
                <a:latin typeface="Calibri" panose="020F0502020204030204"/>
              </a:rPr>
              <a:t>values seen during training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Google Shape;952;p84"/>
          <p:cNvSpPr/>
          <p:nvPr/>
        </p:nvSpPr>
        <p:spPr>
          <a:xfrm>
            <a:off x="6021918" y="2576128"/>
            <a:ext cx="2850025" cy="94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defTabSz="457200"/>
            <a:r>
              <a:rPr lang="en" sz="1865" dirty="0">
                <a:solidFill>
                  <a:prstClr val="black"/>
                </a:solidFill>
                <a:latin typeface="Calibri" panose="020F0502020204030204"/>
              </a:rPr>
              <a:t>(Running) average of </a:t>
            </a:r>
            <a:endParaRPr sz="1865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" sz="1865" dirty="0">
                <a:solidFill>
                  <a:prstClr val="black"/>
                </a:solidFill>
                <a:latin typeface="Calibri" panose="020F0502020204030204"/>
              </a:rPr>
              <a:t>values seen during training</a:t>
            </a:r>
            <a:endParaRPr sz="18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Google Shape;953;p84">
            <a:extLst>
              <a:ext uri="{FF2B5EF4-FFF2-40B4-BE49-F238E27FC236}">
                <a16:creationId xmlns:a16="http://schemas.microsoft.com/office/drawing/2014/main" id="{1324E181-11F2-DA41-98E0-14FD68EEE70E}"/>
              </a:ext>
            </a:extLst>
          </p:cNvPr>
          <p:cNvSpPr txBox="1"/>
          <p:nvPr/>
        </p:nvSpPr>
        <p:spPr>
          <a:xfrm>
            <a:off x="1692898" y="4045116"/>
            <a:ext cx="3613883" cy="138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457200"/>
            <a:r>
              <a:rPr lang="en" sz="2100" dirty="0">
                <a:solidFill>
                  <a:srgbClr val="6AA84F"/>
                </a:solidFill>
                <a:latin typeface="Calibri" panose="020F0502020204030204"/>
              </a:rPr>
              <a:t>During testing </a:t>
            </a:r>
            <a:r>
              <a:rPr lang="en" sz="2100" dirty="0" err="1">
                <a:solidFill>
                  <a:srgbClr val="6AA84F"/>
                </a:solidFill>
                <a:latin typeface="Calibri" panose="020F0502020204030204"/>
              </a:rPr>
              <a:t>batchnorm</a:t>
            </a:r>
            <a:r>
              <a:rPr lang="en" sz="2100" dirty="0">
                <a:solidFill>
                  <a:srgbClr val="6AA84F"/>
                </a:solidFill>
                <a:latin typeface="Calibri" panose="020F0502020204030204"/>
              </a:rPr>
              <a:t> becomes a linear operator! </a:t>
            </a:r>
            <a:endParaRPr sz="2100" dirty="0">
              <a:solidFill>
                <a:srgbClr val="6AA84F"/>
              </a:solidFill>
              <a:latin typeface="Calibri" panose="020F0502020204030204"/>
            </a:endParaRPr>
          </a:p>
          <a:p>
            <a:pPr defTabSz="457200"/>
            <a:r>
              <a:rPr lang="en" sz="2100" dirty="0">
                <a:solidFill>
                  <a:srgbClr val="6AA84F"/>
                </a:solidFill>
                <a:latin typeface="Calibri" panose="020F0502020204030204"/>
              </a:rPr>
              <a:t>Can be fused with the previous fully-connected or conv layer</a:t>
            </a:r>
            <a:endParaRPr sz="2100" dirty="0">
              <a:solidFill>
                <a:srgbClr val="6AA84F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D9CD89-2CA8-9C42-BDD3-162971C2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Normalization: Test-Time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104146-F3AC-1D46-8B80-01856928D868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1326449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1" y="6217058"/>
            <a:ext cx="3958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et al, “Deep Residual Learning for Image Recognition”, CVPR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860EA-A389-EC44-ADA1-5CA3F3317C03}"/>
              </a:ext>
            </a:extLst>
          </p:cNvPr>
          <p:cNvSpPr txBox="1"/>
          <p:nvPr/>
        </p:nvSpPr>
        <p:spPr>
          <a:xfrm>
            <a:off x="2237943" y="1184834"/>
            <a:ext cx="771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we have Batch Normalization, we can train networks with 10+ layers. What happens as we go deeper?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8AD80-A44D-2847-B07A-8DAE9ED80742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Fouhey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219326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Networks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9282" y="2445716"/>
            <a:ext cx="3787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Deeper model does worse than shallow model!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guess: Deep model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since it is much bigger than the other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5A8813-6CDD-764C-BF4B-430DDEA28959}"/>
              </a:ext>
            </a:extLst>
          </p:cNvPr>
          <p:cNvSpPr txBox="1"/>
          <p:nvPr/>
        </p:nvSpPr>
        <p:spPr>
          <a:xfrm>
            <a:off x="1524001" y="6217058"/>
            <a:ext cx="3958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et al, “Deep Residual Learning for Image Recognition”, CVPR 2016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1F7045-C7F5-904D-BFF6-E363C22DB2CF}"/>
              </a:ext>
            </a:extLst>
          </p:cNvPr>
          <p:cNvSpPr txBox="1"/>
          <p:nvPr/>
        </p:nvSpPr>
        <p:spPr>
          <a:xfrm>
            <a:off x="2237943" y="1184834"/>
            <a:ext cx="771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we have Batch Normalization, we can train networks with 10+ layers. What happens as we go deeper?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024347-4788-9A45-A46A-3D4DEB68AF2A}"/>
              </a:ext>
            </a:extLst>
          </p:cNvPr>
          <p:cNvGrpSpPr/>
          <p:nvPr/>
        </p:nvGrpSpPr>
        <p:grpSpPr>
          <a:xfrm>
            <a:off x="6419381" y="2487930"/>
            <a:ext cx="3027602" cy="2470130"/>
            <a:chOff x="5183499" y="2487930"/>
            <a:chExt cx="2303201" cy="1879113"/>
          </a:xfrm>
        </p:grpSpPr>
        <p:cxnSp>
          <p:nvCxnSpPr>
            <p:cNvPr id="36" name="Google Shape;2281;p88">
              <a:extLst>
                <a:ext uri="{FF2B5EF4-FFF2-40B4-BE49-F238E27FC236}">
                  <a16:creationId xmlns:a16="http://schemas.microsoft.com/office/drawing/2014/main" id="{7F05D0F3-7033-E544-AC12-7A1E8377AB46}"/>
                </a:ext>
              </a:extLst>
            </p:cNvPr>
            <p:cNvCxnSpPr/>
            <p:nvPr/>
          </p:nvCxnSpPr>
          <p:spPr>
            <a:xfrm>
              <a:off x="5296745" y="2858890"/>
              <a:ext cx="0" cy="135294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2282;p88">
              <a:extLst>
                <a:ext uri="{FF2B5EF4-FFF2-40B4-BE49-F238E27FC236}">
                  <a16:creationId xmlns:a16="http://schemas.microsoft.com/office/drawing/2014/main" id="{02B4B118-5063-604F-A6E9-2A5A71E67D3F}"/>
                </a:ext>
              </a:extLst>
            </p:cNvPr>
            <p:cNvCxnSpPr/>
            <p:nvPr/>
          </p:nvCxnSpPr>
          <p:spPr>
            <a:xfrm rot="10800000">
              <a:off x="5183499" y="4124436"/>
              <a:ext cx="1832223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" name="Google Shape;2284;p88">
              <a:extLst>
                <a:ext uri="{FF2B5EF4-FFF2-40B4-BE49-F238E27FC236}">
                  <a16:creationId xmlns:a16="http://schemas.microsoft.com/office/drawing/2014/main" id="{F1E8757E-7AB1-B345-B3F1-8F0956710A52}"/>
                </a:ext>
              </a:extLst>
            </p:cNvPr>
            <p:cNvSpPr txBox="1"/>
            <p:nvPr/>
          </p:nvSpPr>
          <p:spPr>
            <a:xfrm>
              <a:off x="5455829" y="4093814"/>
              <a:ext cx="1473516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Iterations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" name="Google Shape;2285;p88">
              <a:extLst>
                <a:ext uri="{FF2B5EF4-FFF2-40B4-BE49-F238E27FC236}">
                  <a16:creationId xmlns:a16="http://schemas.microsoft.com/office/drawing/2014/main" id="{DE60C350-CE88-1843-A946-7C0F25BA64A5}"/>
                </a:ext>
              </a:extLst>
            </p:cNvPr>
            <p:cNvSpPr txBox="1"/>
            <p:nvPr/>
          </p:nvSpPr>
          <p:spPr>
            <a:xfrm>
              <a:off x="6647518" y="2807854"/>
              <a:ext cx="839182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06666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56-layer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E06666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" name="Google Shape;2286;p88">
              <a:extLst>
                <a:ext uri="{FF2B5EF4-FFF2-40B4-BE49-F238E27FC236}">
                  <a16:creationId xmlns:a16="http://schemas.microsoft.com/office/drawing/2014/main" id="{4083018F-DFDE-AE4D-ABAA-2DC37C28B525}"/>
                </a:ext>
              </a:extLst>
            </p:cNvPr>
            <p:cNvSpPr txBox="1"/>
            <p:nvPr/>
          </p:nvSpPr>
          <p:spPr>
            <a:xfrm>
              <a:off x="6609578" y="3450837"/>
              <a:ext cx="839182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1200" cap="none" spc="0" normalizeH="0" baseline="0" noProof="0">
                  <a:ln>
                    <a:noFill/>
                  </a:ln>
                  <a:solidFill>
                    <a:srgbClr val="6FA8DC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20-layer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FA8DC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1" name="Google Shape;2287;p88">
              <a:extLst>
                <a:ext uri="{FF2B5EF4-FFF2-40B4-BE49-F238E27FC236}">
                  <a16:creationId xmlns:a16="http://schemas.microsoft.com/office/drawing/2014/main" id="{C799A2F3-2104-C54B-AD48-364CF4E00F9C}"/>
                </a:ext>
              </a:extLst>
            </p:cNvPr>
            <p:cNvSpPr/>
            <p:nvPr/>
          </p:nvSpPr>
          <p:spPr>
            <a:xfrm>
              <a:off x="5399044" y="2910203"/>
              <a:ext cx="1781128" cy="552167"/>
            </a:xfrm>
            <a:custGeom>
              <a:avLst/>
              <a:gdLst/>
              <a:ahLst/>
              <a:cxnLst/>
              <a:rect l="l" t="t" r="r" b="b"/>
              <a:pathLst>
                <a:path w="62699" h="21721" extrusionOk="0">
                  <a:moveTo>
                    <a:pt x="0" y="0"/>
                  </a:moveTo>
                  <a:cubicBezTo>
                    <a:pt x="4275" y="1709"/>
                    <a:pt x="7451" y="6096"/>
                    <a:pt x="11992" y="6852"/>
                  </a:cubicBezTo>
                  <a:cubicBezTo>
                    <a:pt x="18530" y="7940"/>
                    <a:pt x="25491" y="5718"/>
                    <a:pt x="31864" y="7538"/>
                  </a:cubicBezTo>
                  <a:cubicBezTo>
                    <a:pt x="36101" y="8748"/>
                    <a:pt x="34998" y="16478"/>
                    <a:pt x="38716" y="18844"/>
                  </a:cubicBezTo>
                  <a:cubicBezTo>
                    <a:pt x="45495" y="23157"/>
                    <a:pt x="54665" y="21242"/>
                    <a:pt x="62699" y="21242"/>
                  </a:cubicBezTo>
                </a:path>
              </a:pathLst>
            </a:custGeom>
            <a:noFill/>
            <a:ln w="50800" cap="flat" cmpd="sng">
              <a:solidFill>
                <a:srgbClr val="9FC5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Google Shape;2288;p88">
              <a:extLst>
                <a:ext uri="{FF2B5EF4-FFF2-40B4-BE49-F238E27FC236}">
                  <a16:creationId xmlns:a16="http://schemas.microsoft.com/office/drawing/2014/main" id="{BD90E721-32D6-0C43-B680-AD8DD24F1C5C}"/>
                </a:ext>
              </a:extLst>
            </p:cNvPr>
            <p:cNvSpPr/>
            <p:nvPr/>
          </p:nvSpPr>
          <p:spPr>
            <a:xfrm>
              <a:off x="5887142" y="2773388"/>
              <a:ext cx="1293038" cy="414417"/>
            </a:xfrm>
            <a:custGeom>
              <a:avLst/>
              <a:gdLst/>
              <a:ahLst/>
              <a:cxnLst/>
              <a:rect l="l" t="t" r="r" b="b"/>
              <a:pathLst>
                <a:path w="51735" h="16581" extrusionOk="0">
                  <a:moveTo>
                    <a:pt x="0" y="0"/>
                  </a:moveTo>
                  <a:cubicBezTo>
                    <a:pt x="7062" y="4120"/>
                    <a:pt x="17598" y="33"/>
                    <a:pt x="23983" y="5139"/>
                  </a:cubicBezTo>
                  <a:cubicBezTo>
                    <a:pt x="26103" y="6835"/>
                    <a:pt x="24119" y="11100"/>
                    <a:pt x="26039" y="13020"/>
                  </a:cubicBezTo>
                  <a:cubicBezTo>
                    <a:pt x="32122" y="19103"/>
                    <a:pt x="43132" y="15418"/>
                    <a:pt x="51735" y="15418"/>
                  </a:cubicBezTo>
                </a:path>
              </a:pathLst>
            </a:custGeom>
            <a:noFill/>
            <a:ln w="5080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Google Shape;2277;p88">
              <a:extLst>
                <a:ext uri="{FF2B5EF4-FFF2-40B4-BE49-F238E27FC236}">
                  <a16:creationId xmlns:a16="http://schemas.microsoft.com/office/drawing/2014/main" id="{984D1D8F-DEDB-514A-8B17-9ACDB6A3CEA4}"/>
                </a:ext>
              </a:extLst>
            </p:cNvPr>
            <p:cNvSpPr txBox="1"/>
            <p:nvPr/>
          </p:nvSpPr>
          <p:spPr>
            <a:xfrm>
              <a:off x="5748730" y="2487930"/>
              <a:ext cx="887714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Test error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1E28DE6-878F-F042-8181-80ED447EB4B3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Fouhey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42100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Networks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7943" y="1184834"/>
            <a:ext cx="771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we have Batch Normalization, we can train networks with 10+ layers. What happens as we go deeper?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BC62F-BC46-5445-AFD9-FE15BD1CB861}"/>
              </a:ext>
            </a:extLst>
          </p:cNvPr>
          <p:cNvGrpSpPr/>
          <p:nvPr/>
        </p:nvGrpSpPr>
        <p:grpSpPr>
          <a:xfrm>
            <a:off x="2991848" y="2484106"/>
            <a:ext cx="2879865" cy="2473954"/>
            <a:chOff x="1708629" y="2484105"/>
            <a:chExt cx="2191880" cy="1882939"/>
          </a:xfrm>
        </p:grpSpPr>
        <p:cxnSp>
          <p:nvCxnSpPr>
            <p:cNvPr id="7" name="Google Shape;2273;p88"/>
            <p:cNvCxnSpPr/>
            <p:nvPr/>
          </p:nvCxnSpPr>
          <p:spPr>
            <a:xfrm>
              <a:off x="1821875" y="2858890"/>
              <a:ext cx="0" cy="135294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2274;p88"/>
            <p:cNvCxnSpPr/>
            <p:nvPr/>
          </p:nvCxnSpPr>
          <p:spPr>
            <a:xfrm rot="10800000">
              <a:off x="1708629" y="4124436"/>
              <a:ext cx="1832223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" name="Google Shape;2275;p88"/>
            <p:cNvSpPr/>
            <p:nvPr/>
          </p:nvSpPr>
          <p:spPr>
            <a:xfrm>
              <a:off x="1890382" y="3021524"/>
              <a:ext cx="1344400" cy="813513"/>
            </a:xfrm>
            <a:custGeom>
              <a:avLst/>
              <a:gdLst/>
              <a:ahLst/>
              <a:cxnLst/>
              <a:rect l="l" t="t" r="r" b="b"/>
              <a:pathLst>
                <a:path w="53790" h="32549" extrusionOk="0">
                  <a:moveTo>
                    <a:pt x="0" y="0"/>
                  </a:moveTo>
                  <a:cubicBezTo>
                    <a:pt x="4966" y="8941"/>
                    <a:pt x="16695" y="13067"/>
                    <a:pt x="26724" y="15075"/>
                  </a:cubicBezTo>
                  <a:cubicBezTo>
                    <a:pt x="31154" y="15962"/>
                    <a:pt x="26451" y="26074"/>
                    <a:pt x="30492" y="28095"/>
                  </a:cubicBezTo>
                  <a:cubicBezTo>
                    <a:pt x="37564" y="31631"/>
                    <a:pt x="46718" y="29013"/>
                    <a:pt x="53790" y="32549"/>
                  </a:cubicBezTo>
                </a:path>
              </a:pathLst>
            </a:custGeom>
            <a:noFill/>
            <a:ln w="50800" cap="flat" cmpd="sng">
              <a:solidFill>
                <a:srgbClr val="9FC5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2276;p88"/>
            <p:cNvSpPr/>
            <p:nvPr/>
          </p:nvSpPr>
          <p:spPr>
            <a:xfrm>
              <a:off x="2393401" y="2918775"/>
              <a:ext cx="1010437" cy="582299"/>
            </a:xfrm>
            <a:custGeom>
              <a:avLst/>
              <a:gdLst/>
              <a:ahLst/>
              <a:cxnLst/>
              <a:rect l="l" t="t" r="r" b="b"/>
              <a:pathLst>
                <a:path w="40428" h="23298" extrusionOk="0">
                  <a:moveTo>
                    <a:pt x="0" y="0"/>
                  </a:moveTo>
                  <a:cubicBezTo>
                    <a:pt x="4605" y="3839"/>
                    <a:pt x="11768" y="2801"/>
                    <a:pt x="17130" y="5482"/>
                  </a:cubicBezTo>
                  <a:cubicBezTo>
                    <a:pt x="21045" y="7439"/>
                    <a:pt x="17462" y="15063"/>
                    <a:pt x="20557" y="18158"/>
                  </a:cubicBezTo>
                  <a:cubicBezTo>
                    <a:pt x="21713" y="19314"/>
                    <a:pt x="23802" y="18669"/>
                    <a:pt x="25353" y="19186"/>
                  </a:cubicBezTo>
                  <a:cubicBezTo>
                    <a:pt x="30295" y="20832"/>
                    <a:pt x="35219" y="23298"/>
                    <a:pt x="40428" y="23298"/>
                  </a:cubicBezTo>
                </a:path>
              </a:pathLst>
            </a:custGeom>
            <a:noFill/>
            <a:ln w="5080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2277;p88"/>
            <p:cNvSpPr txBox="1"/>
            <p:nvPr/>
          </p:nvSpPr>
          <p:spPr>
            <a:xfrm>
              <a:off x="1980958" y="2484105"/>
              <a:ext cx="1473517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Training error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" name="Google Shape;2278;p88"/>
            <p:cNvSpPr txBox="1"/>
            <p:nvPr/>
          </p:nvSpPr>
          <p:spPr>
            <a:xfrm>
              <a:off x="1980959" y="4093815"/>
              <a:ext cx="1473517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Iterations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" name="Google Shape;2279;p88"/>
            <p:cNvSpPr txBox="1"/>
            <p:nvPr/>
          </p:nvSpPr>
          <p:spPr>
            <a:xfrm>
              <a:off x="3061327" y="3073310"/>
              <a:ext cx="839182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06666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56-layer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E06666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" name="Google Shape;2280;p88"/>
            <p:cNvSpPr txBox="1"/>
            <p:nvPr/>
          </p:nvSpPr>
          <p:spPr>
            <a:xfrm>
              <a:off x="3006242" y="3803658"/>
              <a:ext cx="839182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1200" cap="none" spc="0" normalizeH="0" baseline="0" noProof="0">
                  <a:ln>
                    <a:noFill/>
                  </a:ln>
                  <a:solidFill>
                    <a:srgbClr val="6FA8DC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20-layer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FA8DC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0FC99B8-5634-6E42-ACEE-CCE391BD9899}"/>
              </a:ext>
            </a:extLst>
          </p:cNvPr>
          <p:cNvGrpSpPr/>
          <p:nvPr/>
        </p:nvGrpSpPr>
        <p:grpSpPr>
          <a:xfrm>
            <a:off x="6419381" y="2487930"/>
            <a:ext cx="3027602" cy="2470130"/>
            <a:chOff x="5183499" y="2487930"/>
            <a:chExt cx="2303201" cy="1879113"/>
          </a:xfrm>
        </p:grpSpPr>
        <p:cxnSp>
          <p:nvCxnSpPr>
            <p:cNvPr id="15" name="Google Shape;2281;p88"/>
            <p:cNvCxnSpPr/>
            <p:nvPr/>
          </p:nvCxnSpPr>
          <p:spPr>
            <a:xfrm>
              <a:off x="5296745" y="2858890"/>
              <a:ext cx="0" cy="135294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282;p88"/>
            <p:cNvCxnSpPr/>
            <p:nvPr/>
          </p:nvCxnSpPr>
          <p:spPr>
            <a:xfrm rot="10800000">
              <a:off x="5183499" y="4124436"/>
              <a:ext cx="1832223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" name="Google Shape;2284;p88"/>
            <p:cNvSpPr txBox="1"/>
            <p:nvPr/>
          </p:nvSpPr>
          <p:spPr>
            <a:xfrm>
              <a:off x="5455829" y="4093814"/>
              <a:ext cx="1473516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Iterations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" name="Google Shape;2285;p88"/>
            <p:cNvSpPr txBox="1"/>
            <p:nvPr/>
          </p:nvSpPr>
          <p:spPr>
            <a:xfrm>
              <a:off x="6647518" y="2807854"/>
              <a:ext cx="839182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06666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56-layer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E06666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" name="Google Shape;2286;p88"/>
            <p:cNvSpPr txBox="1"/>
            <p:nvPr/>
          </p:nvSpPr>
          <p:spPr>
            <a:xfrm>
              <a:off x="6609578" y="3450837"/>
              <a:ext cx="839182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1200" cap="none" spc="0" normalizeH="0" baseline="0" noProof="0">
                  <a:ln>
                    <a:noFill/>
                  </a:ln>
                  <a:solidFill>
                    <a:srgbClr val="6FA8DC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20-layer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FA8DC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" name="Google Shape;2287;p88"/>
            <p:cNvSpPr/>
            <p:nvPr/>
          </p:nvSpPr>
          <p:spPr>
            <a:xfrm>
              <a:off x="5399044" y="2910203"/>
              <a:ext cx="1781128" cy="552167"/>
            </a:xfrm>
            <a:custGeom>
              <a:avLst/>
              <a:gdLst/>
              <a:ahLst/>
              <a:cxnLst/>
              <a:rect l="l" t="t" r="r" b="b"/>
              <a:pathLst>
                <a:path w="62699" h="21721" extrusionOk="0">
                  <a:moveTo>
                    <a:pt x="0" y="0"/>
                  </a:moveTo>
                  <a:cubicBezTo>
                    <a:pt x="4275" y="1709"/>
                    <a:pt x="7451" y="6096"/>
                    <a:pt x="11992" y="6852"/>
                  </a:cubicBezTo>
                  <a:cubicBezTo>
                    <a:pt x="18530" y="7940"/>
                    <a:pt x="25491" y="5718"/>
                    <a:pt x="31864" y="7538"/>
                  </a:cubicBezTo>
                  <a:cubicBezTo>
                    <a:pt x="36101" y="8748"/>
                    <a:pt x="34998" y="16478"/>
                    <a:pt x="38716" y="18844"/>
                  </a:cubicBezTo>
                  <a:cubicBezTo>
                    <a:pt x="45495" y="23157"/>
                    <a:pt x="54665" y="21242"/>
                    <a:pt x="62699" y="21242"/>
                  </a:cubicBezTo>
                </a:path>
              </a:pathLst>
            </a:custGeom>
            <a:noFill/>
            <a:ln w="50800" cap="flat" cmpd="sng">
              <a:solidFill>
                <a:srgbClr val="9FC5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Google Shape;2288;p88"/>
            <p:cNvSpPr/>
            <p:nvPr/>
          </p:nvSpPr>
          <p:spPr>
            <a:xfrm>
              <a:off x="5887142" y="2773388"/>
              <a:ext cx="1293038" cy="414417"/>
            </a:xfrm>
            <a:custGeom>
              <a:avLst/>
              <a:gdLst/>
              <a:ahLst/>
              <a:cxnLst/>
              <a:rect l="l" t="t" r="r" b="b"/>
              <a:pathLst>
                <a:path w="51735" h="16581" extrusionOk="0">
                  <a:moveTo>
                    <a:pt x="0" y="0"/>
                  </a:moveTo>
                  <a:cubicBezTo>
                    <a:pt x="7062" y="4120"/>
                    <a:pt x="17598" y="33"/>
                    <a:pt x="23983" y="5139"/>
                  </a:cubicBezTo>
                  <a:cubicBezTo>
                    <a:pt x="26103" y="6835"/>
                    <a:pt x="24119" y="11100"/>
                    <a:pt x="26039" y="13020"/>
                  </a:cubicBezTo>
                  <a:cubicBezTo>
                    <a:pt x="32122" y="19103"/>
                    <a:pt x="43132" y="15418"/>
                    <a:pt x="51735" y="15418"/>
                  </a:cubicBezTo>
                </a:path>
              </a:pathLst>
            </a:custGeom>
            <a:noFill/>
            <a:ln w="5080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Google Shape;2277;p88"/>
            <p:cNvSpPr txBox="1"/>
            <p:nvPr/>
          </p:nvSpPr>
          <p:spPr>
            <a:xfrm>
              <a:off x="5748730" y="2487930"/>
              <a:ext cx="887714" cy="27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Test error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08933" y="5005758"/>
            <a:ext cx="657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fact the deep model seems to be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since it also performs worse than the shallow model on the training set! It is actually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underfitting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BAE8BF-E4FC-634B-A5CD-F51D9FFBAE44}"/>
              </a:ext>
            </a:extLst>
          </p:cNvPr>
          <p:cNvSpPr txBox="1"/>
          <p:nvPr/>
        </p:nvSpPr>
        <p:spPr>
          <a:xfrm>
            <a:off x="1524001" y="6217058"/>
            <a:ext cx="3958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et al, “Deep Residual Learning for Image Recognition”, CVPR 2016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187C29-122D-8C4A-9431-65E500719466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Fouhey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3510221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94024-EF68-4540-90F1-517FE8D16C04}"/>
              </a:ext>
            </a:extLst>
          </p:cNvPr>
          <p:cNvSpPr txBox="1"/>
          <p:nvPr/>
        </p:nvSpPr>
        <p:spPr>
          <a:xfrm>
            <a:off x="1524001" y="6217058"/>
            <a:ext cx="3958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et al, “Deep Residual Learning for Image Recognition”, CVPR 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1AF73-011F-EA4A-AACD-70187E37F8CC}"/>
              </a:ext>
            </a:extLst>
          </p:cNvPr>
          <p:cNvSpPr txBox="1"/>
          <p:nvPr/>
        </p:nvSpPr>
        <p:spPr>
          <a:xfrm>
            <a:off x="2528358" y="1349291"/>
            <a:ext cx="7135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deeper model can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emulate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shallower model: copy layers from shallower model, set extra layers to identity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Thus deeper models should do at least as good as shallow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This is an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problem. Deeper models are harder to optimize, and in particular don’t learn identity functions to emulate shallow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0B6ED-9CD4-284B-8011-795D1175BB8C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Fouhey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25052234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Networks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8358" y="1349292"/>
            <a:ext cx="7135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deeper model can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emulate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shallower model: copy layers from shallower model, set extra layers to identity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Thus deeper models should do at least as good as shallow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This is an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problem. Deeper models are harder to optimize, and in particular don’t learn identity functions to emulate shallow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Change the network so learning identity functions with extra layers is easy!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1434D-EADB-8F40-B284-7A48DB32E322}"/>
              </a:ext>
            </a:extLst>
          </p:cNvPr>
          <p:cNvSpPr txBox="1"/>
          <p:nvPr/>
        </p:nvSpPr>
        <p:spPr>
          <a:xfrm>
            <a:off x="1524001" y="6217058"/>
            <a:ext cx="3958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et al, “Deep Residual Learning for Image Recognition”, CVPR 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040AD-EEB0-0B41-9DB7-6F03C4BE6536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Fouhey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4574169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Networks</a:t>
            </a:r>
          </a:p>
        </p:txBody>
      </p:sp>
      <p:sp>
        <p:nvSpPr>
          <p:cNvPr id="6" name="Google Shape;2316;p91"/>
          <p:cNvSpPr/>
          <p:nvPr/>
        </p:nvSpPr>
        <p:spPr>
          <a:xfrm>
            <a:off x="3211892" y="3944771"/>
            <a:ext cx="865874" cy="31101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conv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2317;p91"/>
          <p:cNvSpPr/>
          <p:nvPr/>
        </p:nvSpPr>
        <p:spPr>
          <a:xfrm>
            <a:off x="3211975" y="3244120"/>
            <a:ext cx="865874" cy="31101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conv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" name="Google Shape;2318;p91"/>
          <p:cNvCxnSpPr/>
          <p:nvPr/>
        </p:nvCxnSpPr>
        <p:spPr>
          <a:xfrm rot="10800000">
            <a:off x="3644840" y="4255740"/>
            <a:ext cx="0" cy="23723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19;p91"/>
          <p:cNvSpPr txBox="1"/>
          <p:nvPr/>
        </p:nvSpPr>
        <p:spPr>
          <a:xfrm>
            <a:off x="3599952" y="3607339"/>
            <a:ext cx="651131" cy="26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Google Shape;2320;p91"/>
          <p:cNvCxnSpPr/>
          <p:nvPr/>
        </p:nvCxnSpPr>
        <p:spPr>
          <a:xfrm rot="10800000">
            <a:off x="3623384" y="3555172"/>
            <a:ext cx="0" cy="38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321;p91"/>
          <p:cNvCxnSpPr/>
          <p:nvPr/>
        </p:nvCxnSpPr>
        <p:spPr>
          <a:xfrm rot="10800000">
            <a:off x="3623384" y="2869551"/>
            <a:ext cx="0" cy="38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322;p91"/>
          <p:cNvSpPr txBox="1"/>
          <p:nvPr/>
        </p:nvSpPr>
        <p:spPr>
          <a:xfrm>
            <a:off x="2911300" y="4926516"/>
            <a:ext cx="1467056" cy="30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“Plain” block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2323;p91"/>
          <p:cNvSpPr txBox="1"/>
          <p:nvPr/>
        </p:nvSpPr>
        <p:spPr>
          <a:xfrm>
            <a:off x="3249022" y="4467703"/>
            <a:ext cx="791794" cy="38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oogle Shape;2324;p91"/>
          <p:cNvSpPr txBox="1"/>
          <p:nvPr/>
        </p:nvSpPr>
        <p:spPr>
          <a:xfrm>
            <a:off x="3211882" y="2454270"/>
            <a:ext cx="791794" cy="38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H(x)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2326;p91"/>
          <p:cNvSpPr txBox="1"/>
          <p:nvPr/>
        </p:nvSpPr>
        <p:spPr>
          <a:xfrm>
            <a:off x="7341461" y="3539842"/>
            <a:ext cx="651131" cy="26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2327;p91"/>
          <p:cNvSpPr txBox="1"/>
          <p:nvPr/>
        </p:nvSpPr>
        <p:spPr>
          <a:xfrm>
            <a:off x="6564532" y="4950211"/>
            <a:ext cx="1626243" cy="3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 Block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2328;p91"/>
          <p:cNvSpPr/>
          <p:nvPr/>
        </p:nvSpPr>
        <p:spPr>
          <a:xfrm>
            <a:off x="6944720" y="3868591"/>
            <a:ext cx="865874" cy="31101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conv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2329;p91"/>
          <p:cNvSpPr/>
          <p:nvPr/>
        </p:nvSpPr>
        <p:spPr>
          <a:xfrm>
            <a:off x="6944803" y="3167941"/>
            <a:ext cx="865874" cy="31101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conv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0" name="Google Shape;2330;p91"/>
          <p:cNvCxnSpPr/>
          <p:nvPr/>
        </p:nvCxnSpPr>
        <p:spPr>
          <a:xfrm rot="10800000">
            <a:off x="7377657" y="3478993"/>
            <a:ext cx="0" cy="38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2331;p91"/>
          <p:cNvCxnSpPr>
            <a:endCxn id="33" idx="4"/>
          </p:cNvCxnSpPr>
          <p:nvPr/>
        </p:nvCxnSpPr>
        <p:spPr>
          <a:xfrm flipV="1">
            <a:off x="7377740" y="2930680"/>
            <a:ext cx="2" cy="2372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333;p91"/>
          <p:cNvSpPr/>
          <p:nvPr/>
        </p:nvSpPr>
        <p:spPr>
          <a:xfrm>
            <a:off x="7316019" y="4416882"/>
            <a:ext cx="123268" cy="123268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Google Shape;2334;p91"/>
          <p:cNvCxnSpPr/>
          <p:nvPr/>
        </p:nvCxnSpPr>
        <p:spPr>
          <a:xfrm rot="10800000">
            <a:off x="7377668" y="4179561"/>
            <a:ext cx="0" cy="23723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2335;p91"/>
          <p:cNvCxnSpPr/>
          <p:nvPr/>
        </p:nvCxnSpPr>
        <p:spPr>
          <a:xfrm rot="10800000" flipH="1">
            <a:off x="7439287" y="2807351"/>
            <a:ext cx="61784" cy="1671164"/>
          </a:xfrm>
          <a:prstGeom prst="curvedConnector3">
            <a:avLst>
              <a:gd name="adj1" fmla="val 1345945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Google Shape;2337;p91"/>
          <p:cNvSpPr txBox="1"/>
          <p:nvPr/>
        </p:nvSpPr>
        <p:spPr>
          <a:xfrm>
            <a:off x="8283024" y="3375245"/>
            <a:ext cx="1253551" cy="72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Additive </a:t>
            </a:r>
            <a:r>
              <a:rPr kumimoji="0" 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“shortcut”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oogle Shape;2338;p91"/>
          <p:cNvSpPr txBox="1"/>
          <p:nvPr/>
        </p:nvSpPr>
        <p:spPr>
          <a:xfrm>
            <a:off x="6204028" y="2564196"/>
            <a:ext cx="925652" cy="36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F(x) + x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2339;p91"/>
          <p:cNvSpPr txBox="1"/>
          <p:nvPr/>
        </p:nvSpPr>
        <p:spPr>
          <a:xfrm>
            <a:off x="6204029" y="3445466"/>
            <a:ext cx="671225" cy="5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F(x)</a:t>
            </a: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2340;p91"/>
          <p:cNvSpPr txBox="1"/>
          <p:nvPr/>
        </p:nvSpPr>
        <p:spPr>
          <a:xfrm>
            <a:off x="7330831" y="2397139"/>
            <a:ext cx="651131" cy="26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Google Shape;2341;p91"/>
          <p:cNvCxnSpPr/>
          <p:nvPr/>
        </p:nvCxnSpPr>
        <p:spPr>
          <a:xfrm rot="10800000">
            <a:off x="7377740" y="2352753"/>
            <a:ext cx="0" cy="28192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2342;p91"/>
          <p:cNvSpPr txBox="1"/>
          <p:nvPr/>
        </p:nvSpPr>
        <p:spPr>
          <a:xfrm>
            <a:off x="6965829" y="4499695"/>
            <a:ext cx="791794" cy="38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oogle Shape;2343;p91"/>
          <p:cNvGrpSpPr/>
          <p:nvPr/>
        </p:nvGrpSpPr>
        <p:grpSpPr>
          <a:xfrm>
            <a:off x="7254518" y="2684232"/>
            <a:ext cx="246448" cy="246448"/>
            <a:chOff x="4843325" y="3597375"/>
            <a:chExt cx="393600" cy="393600"/>
          </a:xfrm>
        </p:grpSpPr>
        <p:sp>
          <p:nvSpPr>
            <p:cNvPr id="33" name="Google Shape;2336;p91"/>
            <p:cNvSpPr/>
            <p:nvPr/>
          </p:nvSpPr>
          <p:spPr>
            <a:xfrm>
              <a:off x="4843325" y="3597375"/>
              <a:ext cx="393600" cy="3936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2344;p91"/>
            <p:cNvSpPr/>
            <p:nvPr/>
          </p:nvSpPr>
          <p:spPr>
            <a:xfrm>
              <a:off x="4932725" y="3686775"/>
              <a:ext cx="214800" cy="214800"/>
            </a:xfrm>
            <a:prstGeom prst="plus">
              <a:avLst>
                <a:gd name="adj" fmla="val 3743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328585" y="1143193"/>
            <a:ext cx="5750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Change the network so learning identity functions with extra layers is easy!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9067A7-3B46-5E43-B62B-E9F7868A396B}"/>
              </a:ext>
            </a:extLst>
          </p:cNvPr>
          <p:cNvSpPr txBox="1"/>
          <p:nvPr/>
        </p:nvSpPr>
        <p:spPr>
          <a:xfrm>
            <a:off x="1524001" y="6217058"/>
            <a:ext cx="3958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et al, “Deep Residual Learning for Image Recognition”, CVPR 2016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18514E-6D32-5040-A7E4-E8D206C04D02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Fouhey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10826681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Networks</a:t>
            </a:r>
          </a:p>
        </p:txBody>
      </p:sp>
      <p:sp>
        <p:nvSpPr>
          <p:cNvPr id="6" name="Google Shape;2316;p91"/>
          <p:cNvSpPr/>
          <p:nvPr/>
        </p:nvSpPr>
        <p:spPr>
          <a:xfrm>
            <a:off x="3211892" y="3944771"/>
            <a:ext cx="865874" cy="31101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conv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2317;p91"/>
          <p:cNvSpPr/>
          <p:nvPr/>
        </p:nvSpPr>
        <p:spPr>
          <a:xfrm>
            <a:off x="3211975" y="3244120"/>
            <a:ext cx="865874" cy="31101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conv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" name="Google Shape;2318;p91"/>
          <p:cNvCxnSpPr/>
          <p:nvPr/>
        </p:nvCxnSpPr>
        <p:spPr>
          <a:xfrm rot="10800000">
            <a:off x="3644840" y="4255740"/>
            <a:ext cx="0" cy="23723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19;p91"/>
          <p:cNvSpPr txBox="1"/>
          <p:nvPr/>
        </p:nvSpPr>
        <p:spPr>
          <a:xfrm>
            <a:off x="3599952" y="3607339"/>
            <a:ext cx="651131" cy="26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Google Shape;2320;p91"/>
          <p:cNvCxnSpPr/>
          <p:nvPr/>
        </p:nvCxnSpPr>
        <p:spPr>
          <a:xfrm rot="10800000">
            <a:off x="3623384" y="3555172"/>
            <a:ext cx="0" cy="38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321;p91"/>
          <p:cNvCxnSpPr/>
          <p:nvPr/>
        </p:nvCxnSpPr>
        <p:spPr>
          <a:xfrm rot="10800000">
            <a:off x="3623384" y="2869551"/>
            <a:ext cx="0" cy="38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322;p91"/>
          <p:cNvSpPr txBox="1"/>
          <p:nvPr/>
        </p:nvSpPr>
        <p:spPr>
          <a:xfrm>
            <a:off x="2911300" y="4926516"/>
            <a:ext cx="1467056" cy="30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“Plain” block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2323;p91"/>
          <p:cNvSpPr txBox="1"/>
          <p:nvPr/>
        </p:nvSpPr>
        <p:spPr>
          <a:xfrm>
            <a:off x="3249022" y="4467703"/>
            <a:ext cx="791794" cy="38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oogle Shape;2324;p91"/>
          <p:cNvSpPr txBox="1"/>
          <p:nvPr/>
        </p:nvSpPr>
        <p:spPr>
          <a:xfrm>
            <a:off x="3211882" y="2454270"/>
            <a:ext cx="791794" cy="38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H(x)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2326;p91"/>
          <p:cNvSpPr txBox="1"/>
          <p:nvPr/>
        </p:nvSpPr>
        <p:spPr>
          <a:xfrm>
            <a:off x="7341461" y="3539842"/>
            <a:ext cx="651131" cy="26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2327;p91"/>
          <p:cNvSpPr txBox="1"/>
          <p:nvPr/>
        </p:nvSpPr>
        <p:spPr>
          <a:xfrm>
            <a:off x="6564532" y="4950211"/>
            <a:ext cx="1626243" cy="3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 Block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2328;p91"/>
          <p:cNvSpPr/>
          <p:nvPr/>
        </p:nvSpPr>
        <p:spPr>
          <a:xfrm>
            <a:off x="6944720" y="3868591"/>
            <a:ext cx="865874" cy="31101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conv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2329;p91"/>
          <p:cNvSpPr/>
          <p:nvPr/>
        </p:nvSpPr>
        <p:spPr>
          <a:xfrm>
            <a:off x="6944803" y="3167941"/>
            <a:ext cx="865874" cy="31101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conv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0" name="Google Shape;2330;p91"/>
          <p:cNvCxnSpPr/>
          <p:nvPr/>
        </p:nvCxnSpPr>
        <p:spPr>
          <a:xfrm rot="10800000">
            <a:off x="7377657" y="3478993"/>
            <a:ext cx="0" cy="38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2331;p91"/>
          <p:cNvCxnSpPr>
            <a:endCxn id="33" idx="4"/>
          </p:cNvCxnSpPr>
          <p:nvPr/>
        </p:nvCxnSpPr>
        <p:spPr>
          <a:xfrm flipV="1">
            <a:off x="7377740" y="2930680"/>
            <a:ext cx="2" cy="2372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333;p91"/>
          <p:cNvSpPr/>
          <p:nvPr/>
        </p:nvSpPr>
        <p:spPr>
          <a:xfrm>
            <a:off x="7316019" y="4416882"/>
            <a:ext cx="123268" cy="123268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Google Shape;2334;p91"/>
          <p:cNvCxnSpPr/>
          <p:nvPr/>
        </p:nvCxnSpPr>
        <p:spPr>
          <a:xfrm rot="10800000">
            <a:off x="7377668" y="4179561"/>
            <a:ext cx="0" cy="23723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2335;p91"/>
          <p:cNvCxnSpPr/>
          <p:nvPr/>
        </p:nvCxnSpPr>
        <p:spPr>
          <a:xfrm rot="10800000" flipH="1">
            <a:off x="7439287" y="2807351"/>
            <a:ext cx="61784" cy="1671164"/>
          </a:xfrm>
          <a:prstGeom prst="curvedConnector3">
            <a:avLst>
              <a:gd name="adj1" fmla="val 1345945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Google Shape;2337;p91"/>
          <p:cNvSpPr txBox="1"/>
          <p:nvPr/>
        </p:nvSpPr>
        <p:spPr>
          <a:xfrm>
            <a:off x="8283024" y="3375245"/>
            <a:ext cx="1253551" cy="72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Additive </a:t>
            </a:r>
            <a:r>
              <a:rPr kumimoji="0" 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“shortcut”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oogle Shape;2338;p91"/>
          <p:cNvSpPr txBox="1"/>
          <p:nvPr/>
        </p:nvSpPr>
        <p:spPr>
          <a:xfrm>
            <a:off x="6204028" y="2564196"/>
            <a:ext cx="925652" cy="36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F(x) + x</a:t>
            </a: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2339;p91"/>
          <p:cNvSpPr txBox="1"/>
          <p:nvPr/>
        </p:nvSpPr>
        <p:spPr>
          <a:xfrm>
            <a:off x="6204029" y="3445466"/>
            <a:ext cx="671225" cy="5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F(x)</a:t>
            </a: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2340;p91"/>
          <p:cNvSpPr txBox="1"/>
          <p:nvPr/>
        </p:nvSpPr>
        <p:spPr>
          <a:xfrm>
            <a:off x="7330831" y="2397139"/>
            <a:ext cx="651131" cy="26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Google Shape;2341;p91"/>
          <p:cNvCxnSpPr/>
          <p:nvPr/>
        </p:nvCxnSpPr>
        <p:spPr>
          <a:xfrm rot="10800000">
            <a:off x="7377740" y="2352753"/>
            <a:ext cx="0" cy="28192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2342;p91"/>
          <p:cNvSpPr txBox="1"/>
          <p:nvPr/>
        </p:nvSpPr>
        <p:spPr>
          <a:xfrm>
            <a:off x="6965829" y="4499695"/>
            <a:ext cx="791794" cy="38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oogle Shape;2343;p91"/>
          <p:cNvGrpSpPr/>
          <p:nvPr/>
        </p:nvGrpSpPr>
        <p:grpSpPr>
          <a:xfrm>
            <a:off x="7254518" y="2684232"/>
            <a:ext cx="246448" cy="246448"/>
            <a:chOff x="4843325" y="3597375"/>
            <a:chExt cx="393600" cy="393600"/>
          </a:xfrm>
        </p:grpSpPr>
        <p:sp>
          <p:nvSpPr>
            <p:cNvPr id="33" name="Google Shape;2336;p91"/>
            <p:cNvSpPr/>
            <p:nvPr/>
          </p:nvSpPr>
          <p:spPr>
            <a:xfrm>
              <a:off x="4843325" y="3597375"/>
              <a:ext cx="393600" cy="3936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2344;p91"/>
            <p:cNvSpPr/>
            <p:nvPr/>
          </p:nvSpPr>
          <p:spPr>
            <a:xfrm>
              <a:off x="4932725" y="3686775"/>
              <a:ext cx="214800" cy="214800"/>
            </a:xfrm>
            <a:prstGeom prst="plus">
              <a:avLst>
                <a:gd name="adj" fmla="val 3743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152650" y="1823763"/>
            <a:ext cx="8005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Change the network so learning identity functions with extra layers is easy!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3715" y="2945620"/>
            <a:ext cx="2141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set these to 0, the whole block will compute the identity function!</a:t>
            </a:r>
          </a:p>
        </p:txBody>
      </p:sp>
      <p:cxnSp>
        <p:nvCxnSpPr>
          <p:cNvPr id="36" name="Google Shape;2331;p91"/>
          <p:cNvCxnSpPr>
            <a:cxnSpLocks/>
          </p:cNvCxnSpPr>
          <p:nvPr/>
        </p:nvCxnSpPr>
        <p:spPr>
          <a:xfrm>
            <a:off x="6472360" y="3154661"/>
            <a:ext cx="437669" cy="45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2331;p91"/>
          <p:cNvCxnSpPr>
            <a:cxnSpLocks/>
          </p:cNvCxnSpPr>
          <p:nvPr/>
        </p:nvCxnSpPr>
        <p:spPr>
          <a:xfrm>
            <a:off x="6416972" y="4073207"/>
            <a:ext cx="443194" cy="1803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93016C0-8A56-3C42-A651-FF3D5649A80C}"/>
              </a:ext>
            </a:extLst>
          </p:cNvPr>
          <p:cNvSpPr txBox="1"/>
          <p:nvPr/>
        </p:nvSpPr>
        <p:spPr>
          <a:xfrm>
            <a:off x="1524001" y="6217058"/>
            <a:ext cx="3958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et al, “Deep Residual Learning for Image Recognition”, CVPR 2016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7C2C7D-0D96-7C4A-A129-13D126D877CE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Fouhey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34947825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Networks</a:t>
            </a:r>
          </a:p>
        </p:txBody>
      </p:sp>
      <p:sp>
        <p:nvSpPr>
          <p:cNvPr id="38" name="Google Shape;2390;p93"/>
          <p:cNvSpPr/>
          <p:nvPr/>
        </p:nvSpPr>
        <p:spPr>
          <a:xfrm>
            <a:off x="8572335" y="5259798"/>
            <a:ext cx="870074" cy="92676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Input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" name="Google Shape;2391;p93"/>
          <p:cNvSpPr/>
          <p:nvPr/>
        </p:nvSpPr>
        <p:spPr>
          <a:xfrm>
            <a:off x="8575477" y="1060867"/>
            <a:ext cx="870074" cy="92676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Softmax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" name="Google Shape;2392;p93"/>
          <p:cNvSpPr/>
          <p:nvPr/>
        </p:nvSpPr>
        <p:spPr>
          <a:xfrm>
            <a:off x="8572321" y="4640239"/>
            <a:ext cx="870074" cy="92676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741B4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64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741B4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2393;p93"/>
          <p:cNvSpPr/>
          <p:nvPr/>
        </p:nvSpPr>
        <p:spPr>
          <a:xfrm>
            <a:off x="8570527" y="5124546"/>
            <a:ext cx="870074" cy="92676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7x7 conv, 64, / 2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" name="Google Shape;2394;p93"/>
          <p:cNvSpPr/>
          <p:nvPr/>
        </p:nvSpPr>
        <p:spPr>
          <a:xfrm>
            <a:off x="8571025" y="1196129"/>
            <a:ext cx="870074" cy="92676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FC 1000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38761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" name="Google Shape;2395;p93"/>
          <p:cNvSpPr/>
          <p:nvPr/>
        </p:nvSpPr>
        <p:spPr>
          <a:xfrm>
            <a:off x="8572321" y="4989677"/>
            <a:ext cx="870074" cy="92676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4A86E8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Pool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A86E8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" name="Google Shape;2396;p93"/>
          <p:cNvSpPr/>
          <p:nvPr/>
        </p:nvSpPr>
        <p:spPr>
          <a:xfrm>
            <a:off x="8572321" y="4770860"/>
            <a:ext cx="870074" cy="92676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741B4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64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741B4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5" name="Google Shape;2397;p93"/>
          <p:cNvCxnSpPr/>
          <p:nvPr/>
        </p:nvCxnSpPr>
        <p:spPr>
          <a:xfrm rot="10800000">
            <a:off x="9007358" y="4732770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2398;p93"/>
          <p:cNvSpPr/>
          <p:nvPr/>
        </p:nvSpPr>
        <p:spPr>
          <a:xfrm>
            <a:off x="8987130" y="4905378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Google Shape;2399;p93"/>
          <p:cNvCxnSpPr/>
          <p:nvPr/>
        </p:nvCxnSpPr>
        <p:spPr>
          <a:xfrm rot="10800000">
            <a:off x="9007358" y="4947690"/>
            <a:ext cx="0" cy="4198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2400;p93"/>
          <p:cNvCxnSpPr/>
          <p:nvPr/>
        </p:nvCxnSpPr>
        <p:spPr>
          <a:xfrm rot="10800000">
            <a:off x="9007375" y="4863389"/>
            <a:ext cx="0" cy="4198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2401;p93"/>
          <p:cNvSpPr/>
          <p:nvPr/>
        </p:nvSpPr>
        <p:spPr>
          <a:xfrm>
            <a:off x="8987119" y="4562237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Google Shape;2402;p93"/>
          <p:cNvCxnSpPr/>
          <p:nvPr/>
        </p:nvCxnSpPr>
        <p:spPr>
          <a:xfrm rot="10800000">
            <a:off x="9007358" y="4604549"/>
            <a:ext cx="0" cy="356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2403;p93"/>
          <p:cNvCxnSpPr/>
          <p:nvPr/>
        </p:nvCxnSpPr>
        <p:spPr>
          <a:xfrm>
            <a:off x="9027608" y="4583382"/>
            <a:ext cx="600" cy="343111"/>
          </a:xfrm>
          <a:prstGeom prst="curvedConnector3">
            <a:avLst>
              <a:gd name="adj1" fmla="val 13288093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2404;p93"/>
          <p:cNvSpPr/>
          <p:nvPr/>
        </p:nvSpPr>
        <p:spPr>
          <a:xfrm>
            <a:off x="8570514" y="4300349"/>
            <a:ext cx="870074" cy="92676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741B4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64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741B4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3" name="Google Shape;2405;p93"/>
          <p:cNvSpPr/>
          <p:nvPr/>
        </p:nvSpPr>
        <p:spPr>
          <a:xfrm>
            <a:off x="8570514" y="4430970"/>
            <a:ext cx="870074" cy="92676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741B4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64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741B4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4" name="Google Shape;2406;p93"/>
          <p:cNvCxnSpPr/>
          <p:nvPr/>
        </p:nvCxnSpPr>
        <p:spPr>
          <a:xfrm rot="10800000">
            <a:off x="9005551" y="4392880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2407;p93"/>
          <p:cNvCxnSpPr/>
          <p:nvPr/>
        </p:nvCxnSpPr>
        <p:spPr>
          <a:xfrm rot="10800000">
            <a:off x="9005566" y="4523546"/>
            <a:ext cx="1799" cy="386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2408;p93"/>
          <p:cNvSpPr/>
          <p:nvPr/>
        </p:nvSpPr>
        <p:spPr>
          <a:xfrm>
            <a:off x="8985714" y="4217440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Google Shape;2409;p93"/>
          <p:cNvCxnSpPr/>
          <p:nvPr/>
        </p:nvCxnSpPr>
        <p:spPr>
          <a:xfrm rot="10800000" flipH="1">
            <a:off x="9005551" y="4259860"/>
            <a:ext cx="300" cy="40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2410;p93"/>
          <p:cNvCxnSpPr/>
          <p:nvPr/>
        </p:nvCxnSpPr>
        <p:spPr>
          <a:xfrm>
            <a:off x="9005959" y="421743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2411;p93"/>
          <p:cNvCxnSpPr/>
          <p:nvPr/>
        </p:nvCxnSpPr>
        <p:spPr>
          <a:xfrm rot="10800000">
            <a:off x="9026111" y="4238471"/>
            <a:ext cx="1499" cy="344910"/>
          </a:xfrm>
          <a:prstGeom prst="curvedConnector3">
            <a:avLst>
              <a:gd name="adj1" fmla="val -5315237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2412;p93"/>
          <p:cNvSpPr/>
          <p:nvPr/>
        </p:nvSpPr>
        <p:spPr>
          <a:xfrm>
            <a:off x="8570514" y="3955488"/>
            <a:ext cx="870074" cy="92676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741B4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64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741B4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1" name="Google Shape;2413;p93"/>
          <p:cNvSpPr/>
          <p:nvPr/>
        </p:nvSpPr>
        <p:spPr>
          <a:xfrm>
            <a:off x="8570514" y="4086109"/>
            <a:ext cx="870074" cy="92676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741B4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64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741B47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2" name="Google Shape;2414;p93"/>
          <p:cNvCxnSpPr/>
          <p:nvPr/>
        </p:nvCxnSpPr>
        <p:spPr>
          <a:xfrm rot="10800000">
            <a:off x="9005551" y="4048019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2415;p93"/>
          <p:cNvCxnSpPr/>
          <p:nvPr/>
        </p:nvCxnSpPr>
        <p:spPr>
          <a:xfrm rot="10800000">
            <a:off x="9005659" y="4178749"/>
            <a:ext cx="300" cy="386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2416;p93"/>
          <p:cNvSpPr/>
          <p:nvPr/>
        </p:nvSpPr>
        <p:spPr>
          <a:xfrm>
            <a:off x="8985714" y="3877359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Google Shape;2417;p93"/>
          <p:cNvCxnSpPr/>
          <p:nvPr/>
        </p:nvCxnSpPr>
        <p:spPr>
          <a:xfrm rot="10800000" flipH="1">
            <a:off x="9005551" y="3919498"/>
            <a:ext cx="300" cy="359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2418;p93"/>
          <p:cNvCxnSpPr/>
          <p:nvPr/>
        </p:nvCxnSpPr>
        <p:spPr>
          <a:xfrm rot="10800000" flipH="1">
            <a:off x="9026204" y="3898471"/>
            <a:ext cx="600" cy="340112"/>
          </a:xfrm>
          <a:prstGeom prst="curvedConnector3">
            <a:avLst>
              <a:gd name="adj1" fmla="val 1302609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2419;p93"/>
          <p:cNvSpPr/>
          <p:nvPr/>
        </p:nvSpPr>
        <p:spPr>
          <a:xfrm>
            <a:off x="8571418" y="3611966"/>
            <a:ext cx="870074" cy="92676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128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2420;p93"/>
          <p:cNvSpPr/>
          <p:nvPr/>
        </p:nvSpPr>
        <p:spPr>
          <a:xfrm>
            <a:off x="8571418" y="3742587"/>
            <a:ext cx="870074" cy="92676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128, / 2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9" name="Google Shape;2421;p93"/>
          <p:cNvCxnSpPr/>
          <p:nvPr/>
        </p:nvCxnSpPr>
        <p:spPr>
          <a:xfrm rot="10800000">
            <a:off x="9006455" y="3704498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2422;p93"/>
          <p:cNvCxnSpPr/>
          <p:nvPr/>
        </p:nvCxnSpPr>
        <p:spPr>
          <a:xfrm rot="10800000" flipH="1">
            <a:off x="9005959" y="3835369"/>
            <a:ext cx="600" cy="4198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2423;p93"/>
          <p:cNvSpPr/>
          <p:nvPr/>
        </p:nvSpPr>
        <p:spPr>
          <a:xfrm>
            <a:off x="8986417" y="3533963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Google Shape;2424;p93"/>
          <p:cNvCxnSpPr/>
          <p:nvPr/>
        </p:nvCxnSpPr>
        <p:spPr>
          <a:xfrm rot="10800000" flipH="1">
            <a:off x="9006455" y="3576276"/>
            <a:ext cx="300" cy="356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2425;p93"/>
          <p:cNvCxnSpPr/>
          <p:nvPr/>
        </p:nvCxnSpPr>
        <p:spPr>
          <a:xfrm flipH="1">
            <a:off x="9026306" y="3555107"/>
            <a:ext cx="600" cy="343411"/>
          </a:xfrm>
          <a:prstGeom prst="curvedConnector3">
            <a:avLst>
              <a:gd name="adj1" fmla="val -13299804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2426;p93"/>
          <p:cNvSpPr/>
          <p:nvPr/>
        </p:nvSpPr>
        <p:spPr>
          <a:xfrm>
            <a:off x="8569612" y="3272076"/>
            <a:ext cx="870074" cy="92676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128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5" name="Google Shape;2427;p93"/>
          <p:cNvSpPr/>
          <p:nvPr/>
        </p:nvSpPr>
        <p:spPr>
          <a:xfrm>
            <a:off x="8569612" y="3402698"/>
            <a:ext cx="870074" cy="92676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128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76" name="Google Shape;2428;p93"/>
          <p:cNvCxnSpPr/>
          <p:nvPr/>
        </p:nvCxnSpPr>
        <p:spPr>
          <a:xfrm rot="10800000">
            <a:off x="9004649" y="3364609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2429;p93"/>
          <p:cNvCxnSpPr/>
          <p:nvPr/>
        </p:nvCxnSpPr>
        <p:spPr>
          <a:xfrm rot="10800000">
            <a:off x="9004564" y="3495272"/>
            <a:ext cx="2099" cy="386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2430;p93"/>
          <p:cNvSpPr/>
          <p:nvPr/>
        </p:nvSpPr>
        <p:spPr>
          <a:xfrm>
            <a:off x="8985011" y="3189165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Google Shape;2431;p93"/>
          <p:cNvCxnSpPr/>
          <p:nvPr/>
        </p:nvCxnSpPr>
        <p:spPr>
          <a:xfrm rot="10800000" flipH="1">
            <a:off x="9004649" y="3231586"/>
            <a:ext cx="600" cy="40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2432;p93"/>
          <p:cNvCxnSpPr/>
          <p:nvPr/>
        </p:nvCxnSpPr>
        <p:spPr>
          <a:xfrm>
            <a:off x="9005256" y="318916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2433;p93"/>
          <p:cNvCxnSpPr/>
          <p:nvPr/>
        </p:nvCxnSpPr>
        <p:spPr>
          <a:xfrm rot="10800000">
            <a:off x="9025409" y="3210196"/>
            <a:ext cx="1499" cy="344910"/>
          </a:xfrm>
          <a:prstGeom prst="curvedConnector3">
            <a:avLst>
              <a:gd name="adj1" fmla="val -5205755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2434;p93"/>
          <p:cNvSpPr/>
          <p:nvPr/>
        </p:nvSpPr>
        <p:spPr>
          <a:xfrm>
            <a:off x="8569612" y="2927216"/>
            <a:ext cx="870074" cy="92676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128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3" name="Google Shape;2435;p93"/>
          <p:cNvSpPr/>
          <p:nvPr/>
        </p:nvSpPr>
        <p:spPr>
          <a:xfrm>
            <a:off x="8569612" y="3057836"/>
            <a:ext cx="870074" cy="92676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128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4" name="Google Shape;2436;p93"/>
          <p:cNvCxnSpPr/>
          <p:nvPr/>
        </p:nvCxnSpPr>
        <p:spPr>
          <a:xfrm rot="10800000">
            <a:off x="9004649" y="3019747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2437;p93"/>
          <p:cNvCxnSpPr/>
          <p:nvPr/>
        </p:nvCxnSpPr>
        <p:spPr>
          <a:xfrm rot="10800000">
            <a:off x="9004656" y="3150474"/>
            <a:ext cx="600" cy="386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2438;p93"/>
          <p:cNvSpPr/>
          <p:nvPr/>
        </p:nvSpPr>
        <p:spPr>
          <a:xfrm>
            <a:off x="8985011" y="2849083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7" name="Google Shape;2439;p93"/>
          <p:cNvCxnSpPr/>
          <p:nvPr/>
        </p:nvCxnSpPr>
        <p:spPr>
          <a:xfrm rot="10800000" flipH="1">
            <a:off x="9004649" y="2891226"/>
            <a:ext cx="600" cy="359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2440;p93"/>
          <p:cNvCxnSpPr/>
          <p:nvPr/>
        </p:nvCxnSpPr>
        <p:spPr>
          <a:xfrm rot="10800000" flipH="1">
            <a:off x="9025501" y="2870197"/>
            <a:ext cx="600" cy="340112"/>
          </a:xfrm>
          <a:prstGeom prst="curvedConnector3">
            <a:avLst>
              <a:gd name="adj1" fmla="val 13323227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2441;p93"/>
          <p:cNvCxnSpPr/>
          <p:nvPr/>
        </p:nvCxnSpPr>
        <p:spPr>
          <a:xfrm rot="10800000" flipH="1">
            <a:off x="9006759" y="2735600"/>
            <a:ext cx="300" cy="11726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2442;p93"/>
          <p:cNvSpPr txBox="1"/>
          <p:nvPr/>
        </p:nvSpPr>
        <p:spPr>
          <a:xfrm>
            <a:off x="8889156" y="2528907"/>
            <a:ext cx="258833" cy="14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1" name="Google Shape;2443;p93"/>
          <p:cNvCxnSpPr/>
          <p:nvPr/>
        </p:nvCxnSpPr>
        <p:spPr>
          <a:xfrm rot="10800000" flipH="1">
            <a:off x="9007477" y="2553118"/>
            <a:ext cx="600" cy="1295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2445;p93"/>
          <p:cNvSpPr/>
          <p:nvPr/>
        </p:nvSpPr>
        <p:spPr>
          <a:xfrm>
            <a:off x="8573224" y="2245694"/>
            <a:ext cx="870074" cy="9267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512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38761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2446;p93"/>
          <p:cNvSpPr/>
          <p:nvPr/>
        </p:nvSpPr>
        <p:spPr>
          <a:xfrm>
            <a:off x="8573224" y="2376317"/>
            <a:ext cx="870074" cy="9267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512, /2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38761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94" name="Google Shape;2447;p93"/>
          <p:cNvCxnSpPr/>
          <p:nvPr/>
        </p:nvCxnSpPr>
        <p:spPr>
          <a:xfrm rot="10800000">
            <a:off x="9008261" y="2338227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2444;p93"/>
          <p:cNvSpPr/>
          <p:nvPr/>
        </p:nvSpPr>
        <p:spPr>
          <a:xfrm>
            <a:off x="8987832" y="2510830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6" name="Google Shape;2448;p93"/>
          <p:cNvCxnSpPr/>
          <p:nvPr/>
        </p:nvCxnSpPr>
        <p:spPr>
          <a:xfrm rot="10800000" flipH="1">
            <a:off x="9008077" y="2469139"/>
            <a:ext cx="300" cy="416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2449;p93"/>
          <p:cNvSpPr/>
          <p:nvPr/>
        </p:nvSpPr>
        <p:spPr>
          <a:xfrm>
            <a:off x="8987821" y="2167689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8" name="Google Shape;2450;p93"/>
          <p:cNvCxnSpPr/>
          <p:nvPr/>
        </p:nvCxnSpPr>
        <p:spPr>
          <a:xfrm rot="10800000">
            <a:off x="9007961" y="2210004"/>
            <a:ext cx="300" cy="356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2451;p93"/>
          <p:cNvCxnSpPr/>
          <p:nvPr/>
        </p:nvCxnSpPr>
        <p:spPr>
          <a:xfrm>
            <a:off x="9028311" y="2188834"/>
            <a:ext cx="600" cy="343111"/>
          </a:xfrm>
          <a:prstGeom prst="curvedConnector3">
            <a:avLst>
              <a:gd name="adj1" fmla="val 1298704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2452;p93"/>
          <p:cNvSpPr/>
          <p:nvPr/>
        </p:nvSpPr>
        <p:spPr>
          <a:xfrm>
            <a:off x="8571418" y="1905805"/>
            <a:ext cx="870074" cy="9267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512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38761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1" name="Google Shape;2453;p93"/>
          <p:cNvSpPr/>
          <p:nvPr/>
        </p:nvSpPr>
        <p:spPr>
          <a:xfrm>
            <a:off x="8571418" y="2036427"/>
            <a:ext cx="870074" cy="9267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512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38761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2" name="Google Shape;2454;p93"/>
          <p:cNvCxnSpPr/>
          <p:nvPr/>
        </p:nvCxnSpPr>
        <p:spPr>
          <a:xfrm rot="10800000">
            <a:off x="9006455" y="1998337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2455;p93"/>
          <p:cNvCxnSpPr/>
          <p:nvPr/>
        </p:nvCxnSpPr>
        <p:spPr>
          <a:xfrm rot="10800000">
            <a:off x="9006569" y="2128998"/>
            <a:ext cx="1499" cy="386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2456;p93"/>
          <p:cNvSpPr/>
          <p:nvPr/>
        </p:nvSpPr>
        <p:spPr>
          <a:xfrm>
            <a:off x="8986417" y="1822891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5" name="Google Shape;2457;p93"/>
          <p:cNvCxnSpPr/>
          <p:nvPr/>
        </p:nvCxnSpPr>
        <p:spPr>
          <a:xfrm rot="10800000" flipH="1">
            <a:off x="9006455" y="1865315"/>
            <a:ext cx="300" cy="40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2458;p93"/>
          <p:cNvCxnSpPr/>
          <p:nvPr/>
        </p:nvCxnSpPr>
        <p:spPr>
          <a:xfrm>
            <a:off x="9006662" y="182288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2459;p93"/>
          <p:cNvCxnSpPr/>
          <p:nvPr/>
        </p:nvCxnSpPr>
        <p:spPr>
          <a:xfrm rot="10800000">
            <a:off x="9026813" y="1843922"/>
            <a:ext cx="1499" cy="344910"/>
          </a:xfrm>
          <a:prstGeom prst="curvedConnector3">
            <a:avLst>
              <a:gd name="adj1" fmla="val -5196386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2460;p93"/>
          <p:cNvSpPr/>
          <p:nvPr/>
        </p:nvSpPr>
        <p:spPr>
          <a:xfrm>
            <a:off x="8571418" y="1560944"/>
            <a:ext cx="870074" cy="9267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512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38761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9" name="Google Shape;2461;p93"/>
          <p:cNvSpPr/>
          <p:nvPr/>
        </p:nvSpPr>
        <p:spPr>
          <a:xfrm>
            <a:off x="8571418" y="1691566"/>
            <a:ext cx="870074" cy="9267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3x3 conv, 512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38761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0" name="Google Shape;2462;p93"/>
          <p:cNvCxnSpPr/>
          <p:nvPr/>
        </p:nvCxnSpPr>
        <p:spPr>
          <a:xfrm rot="10800000">
            <a:off x="9006455" y="1653476"/>
            <a:ext cx="0" cy="380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2463;p93"/>
          <p:cNvCxnSpPr/>
          <p:nvPr/>
        </p:nvCxnSpPr>
        <p:spPr>
          <a:xfrm rot="10800000">
            <a:off x="9006362" y="1784200"/>
            <a:ext cx="300" cy="386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2464;p93"/>
          <p:cNvCxnSpPr/>
          <p:nvPr/>
        </p:nvCxnSpPr>
        <p:spPr>
          <a:xfrm rot="10800000" flipH="1">
            <a:off x="9026909" y="1492226"/>
            <a:ext cx="1499" cy="351809"/>
          </a:xfrm>
          <a:prstGeom prst="curvedConnector3">
            <a:avLst>
              <a:gd name="adj1" fmla="val 5205755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2465;p93"/>
          <p:cNvSpPr/>
          <p:nvPr/>
        </p:nvSpPr>
        <p:spPr>
          <a:xfrm>
            <a:off x="8987842" y="1471103"/>
            <a:ext cx="40490" cy="4228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4" name="Google Shape;2466;p93"/>
          <p:cNvCxnSpPr/>
          <p:nvPr/>
        </p:nvCxnSpPr>
        <p:spPr>
          <a:xfrm rot="10800000" flipH="1">
            <a:off x="9006457" y="1513259"/>
            <a:ext cx="1499" cy="476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2467;p93"/>
          <p:cNvCxnSpPr/>
          <p:nvPr/>
        </p:nvCxnSpPr>
        <p:spPr>
          <a:xfrm rot="10800000" flipH="1">
            <a:off x="9008087" y="1423715"/>
            <a:ext cx="300" cy="473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2468;p93"/>
          <p:cNvSpPr/>
          <p:nvPr/>
        </p:nvSpPr>
        <p:spPr>
          <a:xfrm>
            <a:off x="8573251" y="1331069"/>
            <a:ext cx="870074" cy="92676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4A86E8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Pool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A86E8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17" name="Google Shape;2471;p93"/>
          <p:cNvGrpSpPr/>
          <p:nvPr/>
        </p:nvGrpSpPr>
        <p:grpSpPr>
          <a:xfrm>
            <a:off x="5780795" y="2086654"/>
            <a:ext cx="1957443" cy="2794015"/>
            <a:chOff x="4290500" y="1686253"/>
            <a:chExt cx="1957953" cy="2794743"/>
          </a:xfrm>
        </p:grpSpPr>
        <p:sp>
          <p:nvSpPr>
            <p:cNvPr id="118" name="Google Shape;2472;p93"/>
            <p:cNvSpPr txBox="1"/>
            <p:nvPr/>
          </p:nvSpPr>
          <p:spPr>
            <a:xfrm>
              <a:off x="5463837" y="2873686"/>
              <a:ext cx="651300" cy="26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relu</a:t>
              </a: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Google Shape;2473;p93"/>
            <p:cNvSpPr txBox="1"/>
            <p:nvPr/>
          </p:nvSpPr>
          <p:spPr>
            <a:xfrm>
              <a:off x="4648546" y="4121900"/>
              <a:ext cx="1599907" cy="35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Residual block</a:t>
              </a: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Google Shape;2474;p93"/>
            <p:cNvSpPr/>
            <p:nvPr/>
          </p:nvSpPr>
          <p:spPr>
            <a:xfrm>
              <a:off x="5031385" y="3202486"/>
              <a:ext cx="866100" cy="3111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1" name="Google Shape;2475;p93"/>
            <p:cNvSpPr/>
            <p:nvPr/>
          </p:nvSpPr>
          <p:spPr>
            <a:xfrm>
              <a:off x="5031468" y="2501653"/>
              <a:ext cx="866100" cy="3111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122" name="Google Shape;2476;p93"/>
            <p:cNvCxnSpPr/>
            <p:nvPr/>
          </p:nvCxnSpPr>
          <p:spPr>
            <a:xfrm rot="10800000">
              <a:off x="5464435" y="2812786"/>
              <a:ext cx="0" cy="389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" name="Google Shape;2477;p93"/>
            <p:cNvCxnSpPr>
              <a:endCxn id="134" idx="4"/>
            </p:cNvCxnSpPr>
            <p:nvPr/>
          </p:nvCxnSpPr>
          <p:spPr>
            <a:xfrm flipV="1">
              <a:off x="5464518" y="2264331"/>
              <a:ext cx="2" cy="23732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4" name="Google Shape;2478;p93"/>
            <p:cNvSpPr/>
            <p:nvPr/>
          </p:nvSpPr>
          <p:spPr>
            <a:xfrm>
              <a:off x="5402781" y="3750920"/>
              <a:ext cx="123300" cy="1233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5" name="Google Shape;2479;p93"/>
            <p:cNvCxnSpPr/>
            <p:nvPr/>
          </p:nvCxnSpPr>
          <p:spPr>
            <a:xfrm rot="10800000">
              <a:off x="5464446" y="3513537"/>
              <a:ext cx="0" cy="237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6" name="Google Shape;2480;p93"/>
            <p:cNvCxnSpPr/>
            <p:nvPr/>
          </p:nvCxnSpPr>
          <p:spPr>
            <a:xfrm rot="10800000" flipH="1">
              <a:off x="5526081" y="2140970"/>
              <a:ext cx="61800" cy="1671600"/>
            </a:xfrm>
            <a:prstGeom prst="curvedConnector3">
              <a:avLst>
                <a:gd name="adj1" fmla="val 1444812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8" name="Google Shape;2483;p93"/>
            <p:cNvSpPr txBox="1"/>
            <p:nvPr/>
          </p:nvSpPr>
          <p:spPr>
            <a:xfrm>
              <a:off x="4432590" y="1897750"/>
              <a:ext cx="933587" cy="26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F(x) + x</a:t>
              </a: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2484;p93"/>
            <p:cNvSpPr txBox="1"/>
            <p:nvPr/>
          </p:nvSpPr>
          <p:spPr>
            <a:xfrm>
              <a:off x="4290500" y="2779250"/>
              <a:ext cx="671400" cy="5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F(x)</a:t>
              </a: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2485;p93"/>
            <p:cNvSpPr txBox="1"/>
            <p:nvPr/>
          </p:nvSpPr>
          <p:spPr>
            <a:xfrm>
              <a:off x="5417596" y="1730651"/>
              <a:ext cx="651300" cy="26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relu</a:t>
              </a: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1" name="Google Shape;2486;p93"/>
            <p:cNvCxnSpPr/>
            <p:nvPr/>
          </p:nvCxnSpPr>
          <p:spPr>
            <a:xfrm rot="10800000">
              <a:off x="5464518" y="1686253"/>
              <a:ext cx="0" cy="28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2" name="Google Shape;2487;p93"/>
            <p:cNvSpPr txBox="1"/>
            <p:nvPr/>
          </p:nvSpPr>
          <p:spPr>
            <a:xfrm>
              <a:off x="5052500" y="3833754"/>
              <a:ext cx="7920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91401" rIns="91401" bIns="91401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3" name="Google Shape;2488;p93"/>
            <p:cNvGrpSpPr/>
            <p:nvPr/>
          </p:nvGrpSpPr>
          <p:grpSpPr>
            <a:xfrm>
              <a:off x="5341263" y="2017819"/>
              <a:ext cx="246512" cy="246512"/>
              <a:chOff x="4843325" y="3597375"/>
              <a:chExt cx="393600" cy="393600"/>
            </a:xfrm>
          </p:grpSpPr>
          <p:sp>
            <p:nvSpPr>
              <p:cNvPr id="134" name="Google Shape;2481;p93"/>
              <p:cNvSpPr/>
              <p:nvPr/>
            </p:nvSpPr>
            <p:spPr>
              <a:xfrm>
                <a:off x="4843325" y="3597375"/>
                <a:ext cx="393600" cy="3936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489;p93"/>
              <p:cNvSpPr/>
              <p:nvPr/>
            </p:nvSpPr>
            <p:spPr>
              <a:xfrm>
                <a:off x="4932725" y="3686775"/>
                <a:ext cx="214800" cy="214800"/>
              </a:xfrm>
              <a:prstGeom prst="plus">
                <a:avLst>
                  <a:gd name="adj" fmla="val 3743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Google Shape;2491;p93"/>
          <p:cNvSpPr/>
          <p:nvPr/>
        </p:nvSpPr>
        <p:spPr>
          <a:xfrm flipH="1">
            <a:off x="7929429" y="2102596"/>
            <a:ext cx="218643" cy="2824064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7" name="Google Shape;2492;p93"/>
          <p:cNvCxnSpPr/>
          <p:nvPr/>
        </p:nvCxnSpPr>
        <p:spPr>
          <a:xfrm rot="10800000">
            <a:off x="8148071" y="3726823"/>
            <a:ext cx="391098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1740587" y="1087139"/>
            <a:ext cx="38703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residual network is a stack of many residual blocks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design, like VGG: each residual block has two 3x3 conv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is divided into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first block of each stage halves the resolution (with stride-2 conv) and doubles the number of channels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CF1F82E-85B4-1B43-9F77-DD6991DF82B0}"/>
              </a:ext>
            </a:extLst>
          </p:cNvPr>
          <p:cNvSpPr txBox="1"/>
          <p:nvPr/>
        </p:nvSpPr>
        <p:spPr>
          <a:xfrm>
            <a:off x="1524001" y="6217058"/>
            <a:ext cx="3958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et al, “Deep Residual Learning for Image Recognition”, CVPR 2016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E9A245F-C0AE-BC44-860A-AC1B9E0B9E41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Fouhey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20930491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5695-A709-C3BF-BABD-970CA3BE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 to avoid getting stuck (so far)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42419-C35C-0DA6-29DA-87D67ACB0375}"/>
              </a:ext>
            </a:extLst>
          </p:cNvPr>
          <p:cNvSpPr txBox="1"/>
          <p:nvPr/>
        </p:nvSpPr>
        <p:spPr>
          <a:xfrm>
            <a:off x="746847" y="2368834"/>
            <a:ext cx="3597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1. Normalize input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40FE0-765D-9073-ADD9-B920E8AB864E}"/>
              </a:ext>
            </a:extLst>
          </p:cNvPr>
          <p:cNvSpPr txBox="1"/>
          <p:nvPr/>
        </p:nvSpPr>
        <p:spPr>
          <a:xfrm>
            <a:off x="924779" y="3570034"/>
            <a:ext cx="3317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3. </a:t>
            </a:r>
            <a:r>
              <a:rPr lang="en-US" sz="2800" dirty="0" err="1"/>
              <a:t>Batchnorm</a:t>
            </a:r>
            <a:br>
              <a:rPr lang="en-US" sz="2800" dirty="0"/>
            </a:br>
            <a:r>
              <a:rPr lang="en-US" sz="2800" dirty="0"/>
              <a:t>Normalize activations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E8324-18C6-9199-D848-F69E6BB35790}"/>
              </a:ext>
            </a:extLst>
          </p:cNvPr>
          <p:cNvSpPr txBox="1"/>
          <p:nvPr/>
        </p:nvSpPr>
        <p:spPr>
          <a:xfrm>
            <a:off x="7988560" y="2368834"/>
            <a:ext cx="3228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2. Initializing weights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27DCC-CEE5-673F-6622-3C15EB8C3EF9}"/>
              </a:ext>
            </a:extLst>
          </p:cNvPr>
          <p:cNvSpPr txBox="1"/>
          <p:nvPr/>
        </p:nvSpPr>
        <p:spPr>
          <a:xfrm>
            <a:off x="7834632" y="3570034"/>
            <a:ext cx="36125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4. Residual architecture</a:t>
            </a:r>
            <a:br>
              <a:rPr lang="en-US" sz="2800" dirty="0"/>
            </a:br>
            <a:r>
              <a:rPr lang="en-US" sz="2800" dirty="0"/>
              <a:t>“Skip” connections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DD0E1-642E-1EA7-E251-6D0C53C38379}"/>
              </a:ext>
            </a:extLst>
          </p:cNvPr>
          <p:cNvSpPr txBox="1"/>
          <p:nvPr/>
        </p:nvSpPr>
        <p:spPr>
          <a:xfrm>
            <a:off x="447025" y="1138689"/>
            <a:ext cx="4273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Avoiding switchbacks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A3437-B1BE-5A73-49F9-3974BE130D86}"/>
              </a:ext>
            </a:extLst>
          </p:cNvPr>
          <p:cNvSpPr txBox="1"/>
          <p:nvPr/>
        </p:nvSpPr>
        <p:spPr>
          <a:xfrm>
            <a:off x="7591393" y="1129553"/>
            <a:ext cx="4117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Avoiding flat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8D20C-5FBF-7E75-81DC-70E11E8AFB8D}"/>
              </a:ext>
            </a:extLst>
          </p:cNvPr>
          <p:cNvSpPr txBox="1"/>
          <p:nvPr/>
        </p:nvSpPr>
        <p:spPr>
          <a:xfrm>
            <a:off x="1441493" y="5274647"/>
            <a:ext cx="228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5. Momentum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CBC44-A5C4-A9C8-E1E6-75F308A96115}"/>
              </a:ext>
            </a:extLst>
          </p:cNvPr>
          <p:cNvSpPr txBox="1"/>
          <p:nvPr/>
        </p:nvSpPr>
        <p:spPr>
          <a:xfrm>
            <a:off x="8900405" y="5274647"/>
            <a:ext cx="1481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6. ADAM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E7B36-D30C-E694-92B4-B0043ED9F6EF}"/>
              </a:ext>
            </a:extLst>
          </p:cNvPr>
          <p:cNvSpPr txBox="1"/>
          <p:nvPr/>
        </p:nvSpPr>
        <p:spPr>
          <a:xfrm>
            <a:off x="5495963" y="2321610"/>
            <a:ext cx="97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“Init”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61B24-E98A-5F9D-0F64-471776C839F5}"/>
              </a:ext>
            </a:extLst>
          </p:cNvPr>
          <p:cNvSpPr txBox="1"/>
          <p:nvPr/>
        </p:nvSpPr>
        <p:spPr>
          <a:xfrm>
            <a:off x="4854923" y="3774100"/>
            <a:ext cx="2261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“Architecture”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329AE-3CAF-20B0-B835-179A8067E787}"/>
              </a:ext>
            </a:extLst>
          </p:cNvPr>
          <p:cNvSpPr txBox="1"/>
          <p:nvPr/>
        </p:nvSpPr>
        <p:spPr>
          <a:xfrm>
            <a:off x="5136282" y="5212932"/>
            <a:ext cx="169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“Updates”</a:t>
            </a:r>
          </a:p>
        </p:txBody>
      </p:sp>
    </p:spTree>
    <p:extLst>
      <p:ext uri="{BB962C8B-B14F-4D97-AF65-F5344CB8AC3E}">
        <p14:creationId xmlns:p14="http://schemas.microsoft.com/office/powerpoint/2010/main" val="32885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06020"/>
            <a:ext cx="12153232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9367" y="1279501"/>
            <a:ext cx="7733232" cy="441226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814326" y="4795500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7</a:t>
            </a:fld>
            <a:endParaRPr spc="-33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500" y="2928008"/>
            <a:ext cx="9017000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6400" dirty="0"/>
              <a:t>Training vs Testing Error</a:t>
            </a:r>
            <a:endParaRPr sz="6400" dirty="0"/>
          </a:p>
        </p:txBody>
      </p:sp>
      <p:sp>
        <p:nvSpPr>
          <p:cNvPr id="3" name="object 3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6273" y="6394001"/>
            <a:ext cx="410633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77</a:t>
            </a:r>
            <a:endParaRPr sz="2667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2067" y="1238807"/>
            <a:ext cx="8707967" cy="4046220"/>
            <a:chOff x="1299050" y="929105"/>
            <a:chExt cx="6530975" cy="3034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9050" y="929105"/>
              <a:ext cx="6530712" cy="23490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72199" y="2898700"/>
              <a:ext cx="0" cy="1065530"/>
            </a:xfrm>
            <a:custGeom>
              <a:avLst/>
              <a:gdLst/>
              <a:ahLst/>
              <a:cxnLst/>
              <a:rect l="l" t="t" r="r" b="b"/>
              <a:pathLst>
                <a:path h="1065529">
                  <a:moveTo>
                    <a:pt x="0" y="106499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1209" y="2802724"/>
              <a:ext cx="81980" cy="105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46625" y="2898700"/>
              <a:ext cx="0" cy="1065530"/>
            </a:xfrm>
            <a:custGeom>
              <a:avLst/>
              <a:gdLst/>
              <a:ahLst/>
              <a:cxnLst/>
              <a:rect l="l" t="t" r="r" b="b"/>
              <a:pathLst>
                <a:path h="1065529">
                  <a:moveTo>
                    <a:pt x="0" y="106499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5634" y="2802724"/>
              <a:ext cx="81980" cy="1055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22275" y="2330549"/>
              <a:ext cx="0" cy="544830"/>
            </a:xfrm>
            <a:custGeom>
              <a:avLst/>
              <a:gdLst/>
              <a:ahLst/>
              <a:cxnLst/>
              <a:rect l="l" t="t" r="r" b="b"/>
              <a:pathLst>
                <a:path h="544830">
                  <a:moveTo>
                    <a:pt x="0" y="0"/>
                  </a:moveTo>
                  <a:lnTo>
                    <a:pt x="0" y="544799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05" y="453962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Beyond</a:t>
            </a:r>
            <a:r>
              <a:rPr spc="-233" dirty="0"/>
              <a:t> </a:t>
            </a:r>
            <a:r>
              <a:rPr dirty="0"/>
              <a:t>Training</a:t>
            </a:r>
            <a:r>
              <a:rPr spc="-160" dirty="0"/>
              <a:t> </a:t>
            </a:r>
            <a:r>
              <a:rPr spc="-13" dirty="0"/>
              <a:t>Error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2034" y="5301830"/>
            <a:ext cx="3602567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133" dirty="0">
                <a:latin typeface="Arial"/>
                <a:cs typeface="Arial"/>
              </a:rPr>
              <a:t>Better</a:t>
            </a:r>
            <a:r>
              <a:rPr sz="2133" spc="-7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optimization</a:t>
            </a:r>
            <a:r>
              <a:rPr sz="2133" spc="-73" dirty="0">
                <a:latin typeface="Arial"/>
                <a:cs typeface="Arial"/>
              </a:rPr>
              <a:t> </a:t>
            </a:r>
            <a:r>
              <a:rPr sz="2133" spc="-13" dirty="0">
                <a:latin typeface="Arial"/>
                <a:cs typeface="Arial"/>
              </a:rPr>
              <a:t>algorithms </a:t>
            </a:r>
            <a:r>
              <a:rPr sz="2133" dirty="0">
                <a:latin typeface="Arial"/>
                <a:cs typeface="Arial"/>
              </a:rPr>
              <a:t>help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reduce</a:t>
            </a:r>
            <a:r>
              <a:rPr sz="2133" spc="-40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training</a:t>
            </a:r>
            <a:r>
              <a:rPr sz="2133" spc="-40" dirty="0">
                <a:latin typeface="Arial"/>
                <a:cs typeface="Arial"/>
              </a:rPr>
              <a:t> </a:t>
            </a:r>
            <a:r>
              <a:rPr sz="2133" spc="-27" dirty="0">
                <a:latin typeface="Arial"/>
                <a:cs typeface="Arial"/>
              </a:rPr>
              <a:t>loss</a:t>
            </a:r>
            <a:endParaRPr sz="21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4099" y="5301830"/>
            <a:ext cx="4203700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133" dirty="0">
                <a:latin typeface="Arial"/>
                <a:cs typeface="Arial"/>
              </a:rPr>
              <a:t>But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we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really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care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about</a:t>
            </a:r>
            <a:r>
              <a:rPr sz="2133" spc="-20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error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spc="-33" dirty="0">
                <a:latin typeface="Arial"/>
                <a:cs typeface="Arial"/>
              </a:rPr>
              <a:t>on </a:t>
            </a:r>
            <a:r>
              <a:rPr sz="2133" dirty="0">
                <a:latin typeface="Arial"/>
                <a:cs typeface="Arial"/>
              </a:rPr>
              <a:t>new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data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-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how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to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reduce</a:t>
            </a:r>
            <a:r>
              <a:rPr sz="2133" spc="-2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the</a:t>
            </a:r>
            <a:r>
              <a:rPr sz="2133" spc="-33" dirty="0">
                <a:latin typeface="Arial"/>
                <a:cs typeface="Arial"/>
              </a:rPr>
              <a:t> </a:t>
            </a:r>
            <a:r>
              <a:rPr sz="2133" spc="-27" dirty="0">
                <a:latin typeface="Arial"/>
                <a:cs typeface="Arial"/>
              </a:rPr>
              <a:t>gap?</a:t>
            </a:r>
            <a:endParaRPr sz="21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5" y="453962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Early</a:t>
            </a:r>
            <a:r>
              <a:rPr spc="-40" dirty="0"/>
              <a:t> </a:t>
            </a:r>
            <a:r>
              <a:rPr dirty="0"/>
              <a:t>Stopping:</a:t>
            </a:r>
            <a:r>
              <a:rPr spc="-287" dirty="0"/>
              <a:t> </a:t>
            </a:r>
            <a:r>
              <a:rPr dirty="0"/>
              <a:t>Always</a:t>
            </a:r>
            <a:r>
              <a:rPr spc="-20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spc="-27" dirty="0"/>
              <a:t>this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14550" y="1857266"/>
            <a:ext cx="3089487" cy="2120053"/>
            <a:chOff x="1585912" y="1392949"/>
            <a:chExt cx="2317115" cy="1590040"/>
          </a:xfrm>
        </p:grpSpPr>
        <p:sp>
          <p:nvSpPr>
            <p:cNvPr id="4" name="object 4"/>
            <p:cNvSpPr/>
            <p:nvPr/>
          </p:nvSpPr>
          <p:spPr>
            <a:xfrm>
              <a:off x="1600050" y="1415524"/>
              <a:ext cx="2275205" cy="1553210"/>
            </a:xfrm>
            <a:custGeom>
              <a:avLst/>
              <a:gdLst/>
              <a:ahLst/>
              <a:cxnLst/>
              <a:rect l="l" t="t" r="r" b="b"/>
              <a:pathLst>
                <a:path w="2275204" h="1553210">
                  <a:moveTo>
                    <a:pt x="149" y="1552799"/>
                  </a:moveTo>
                  <a:lnTo>
                    <a:pt x="149" y="0"/>
                  </a:lnTo>
                </a:path>
                <a:path w="2275204" h="1553210">
                  <a:moveTo>
                    <a:pt x="2274599" y="1552799"/>
                  </a:moveTo>
                  <a:lnTo>
                    <a:pt x="0" y="1552799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727200" y="1450099"/>
              <a:ext cx="2118995" cy="1443355"/>
            </a:xfrm>
            <a:custGeom>
              <a:avLst/>
              <a:gdLst/>
              <a:ahLst/>
              <a:cxnLst/>
              <a:rect l="l" t="t" r="r" b="b"/>
              <a:pathLst>
                <a:path w="2118995" h="1443355">
                  <a:moveTo>
                    <a:pt x="0" y="0"/>
                  </a:moveTo>
                  <a:lnTo>
                    <a:pt x="18917" y="52055"/>
                  </a:lnTo>
                  <a:lnTo>
                    <a:pt x="38563" y="119078"/>
                  </a:lnTo>
                  <a:lnTo>
                    <a:pt x="48811" y="157475"/>
                  </a:lnTo>
                  <a:lnTo>
                    <a:pt x="59422" y="198741"/>
                  </a:lnTo>
                  <a:lnTo>
                    <a:pt x="70457" y="242584"/>
                  </a:lnTo>
                  <a:lnTo>
                    <a:pt x="81975" y="288714"/>
                  </a:lnTo>
                  <a:lnTo>
                    <a:pt x="94039" y="336839"/>
                  </a:lnTo>
                  <a:lnTo>
                    <a:pt x="106707" y="386668"/>
                  </a:lnTo>
                  <a:lnTo>
                    <a:pt x="120041" y="437910"/>
                  </a:lnTo>
                  <a:lnTo>
                    <a:pt x="134100" y="490273"/>
                  </a:lnTo>
                  <a:lnTo>
                    <a:pt x="148945" y="543468"/>
                  </a:lnTo>
                  <a:lnTo>
                    <a:pt x="164636" y="597202"/>
                  </a:lnTo>
                  <a:lnTo>
                    <a:pt x="181234" y="651185"/>
                  </a:lnTo>
                  <a:lnTo>
                    <a:pt x="198800" y="705125"/>
                  </a:lnTo>
                  <a:lnTo>
                    <a:pt x="217393" y="758731"/>
                  </a:lnTo>
                  <a:lnTo>
                    <a:pt x="237073" y="811713"/>
                  </a:lnTo>
                  <a:lnTo>
                    <a:pt x="257902" y="863778"/>
                  </a:lnTo>
                  <a:lnTo>
                    <a:pt x="279940" y="914636"/>
                  </a:lnTo>
                  <a:lnTo>
                    <a:pt x="303246" y="963996"/>
                  </a:lnTo>
                  <a:lnTo>
                    <a:pt x="327882" y="1011566"/>
                  </a:lnTo>
                  <a:lnTo>
                    <a:pt x="353907" y="1057056"/>
                  </a:lnTo>
                  <a:lnTo>
                    <a:pt x="381383" y="1100174"/>
                  </a:lnTo>
                  <a:lnTo>
                    <a:pt x="410369" y="1140629"/>
                  </a:lnTo>
                  <a:lnTo>
                    <a:pt x="440925" y="1178131"/>
                  </a:lnTo>
                  <a:lnTo>
                    <a:pt x="473113" y="1212387"/>
                  </a:lnTo>
                  <a:lnTo>
                    <a:pt x="506993" y="1243107"/>
                  </a:lnTo>
                  <a:lnTo>
                    <a:pt x="542624" y="1269999"/>
                  </a:lnTo>
                  <a:lnTo>
                    <a:pt x="576361" y="1290951"/>
                  </a:lnTo>
                  <a:lnTo>
                    <a:pt x="613224" y="1310124"/>
                  </a:lnTo>
                  <a:lnTo>
                    <a:pt x="652997" y="1327596"/>
                  </a:lnTo>
                  <a:lnTo>
                    <a:pt x="695461" y="1343444"/>
                  </a:lnTo>
                  <a:lnTo>
                    <a:pt x="740399" y="1357745"/>
                  </a:lnTo>
                  <a:lnTo>
                    <a:pt x="787593" y="1370576"/>
                  </a:lnTo>
                  <a:lnTo>
                    <a:pt x="836825" y="1382015"/>
                  </a:lnTo>
                  <a:lnTo>
                    <a:pt x="887878" y="1392139"/>
                  </a:lnTo>
                  <a:lnTo>
                    <a:pt x="940532" y="1401024"/>
                  </a:lnTo>
                  <a:lnTo>
                    <a:pt x="994571" y="1408747"/>
                  </a:lnTo>
                  <a:lnTo>
                    <a:pt x="1049777" y="1415387"/>
                  </a:lnTo>
                  <a:lnTo>
                    <a:pt x="1105932" y="1421019"/>
                  </a:lnTo>
                  <a:lnTo>
                    <a:pt x="1162818" y="1425721"/>
                  </a:lnTo>
                  <a:lnTo>
                    <a:pt x="1220217" y="1429570"/>
                  </a:lnTo>
                  <a:lnTo>
                    <a:pt x="1277912" y="1432644"/>
                  </a:lnTo>
                  <a:lnTo>
                    <a:pt x="1335684" y="1435019"/>
                  </a:lnTo>
                  <a:lnTo>
                    <a:pt x="1393316" y="1436772"/>
                  </a:lnTo>
                  <a:lnTo>
                    <a:pt x="1450589" y="1437981"/>
                  </a:lnTo>
                  <a:lnTo>
                    <a:pt x="1507287" y="1438722"/>
                  </a:lnTo>
                  <a:lnTo>
                    <a:pt x="1563191" y="1439073"/>
                  </a:lnTo>
                  <a:lnTo>
                    <a:pt x="1618084" y="1439111"/>
                  </a:lnTo>
                  <a:lnTo>
                    <a:pt x="1671747" y="1438912"/>
                  </a:lnTo>
                  <a:lnTo>
                    <a:pt x="1723963" y="1438555"/>
                  </a:lnTo>
                  <a:lnTo>
                    <a:pt x="1774513" y="1438116"/>
                  </a:lnTo>
                  <a:lnTo>
                    <a:pt x="1823181" y="1437672"/>
                  </a:lnTo>
                  <a:lnTo>
                    <a:pt x="1869748" y="1437300"/>
                  </a:lnTo>
                  <a:lnTo>
                    <a:pt x="1913997" y="1437078"/>
                  </a:lnTo>
                  <a:lnTo>
                    <a:pt x="1955709" y="1437082"/>
                  </a:lnTo>
                  <a:lnTo>
                    <a:pt x="1994667" y="1437390"/>
                  </a:lnTo>
                  <a:lnTo>
                    <a:pt x="2030653" y="1438079"/>
                  </a:lnTo>
                  <a:lnTo>
                    <a:pt x="2063449" y="1439225"/>
                  </a:lnTo>
                  <a:lnTo>
                    <a:pt x="2092837" y="1440906"/>
                  </a:lnTo>
                  <a:lnTo>
                    <a:pt x="2118599" y="1443199"/>
                  </a:lnTo>
                </a:path>
              </a:pathLst>
            </a:custGeom>
            <a:ln w="114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54501" y="4096841"/>
            <a:ext cx="11353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13" dirty="0">
                <a:latin typeface="Arial"/>
                <a:cs typeface="Arial"/>
              </a:rPr>
              <a:t>Iteration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2433" y="2018641"/>
            <a:ext cx="6781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27" dirty="0">
                <a:latin typeface="Arial"/>
                <a:cs typeface="Arial"/>
              </a:rPr>
              <a:t>Loss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12816" y="1829017"/>
            <a:ext cx="3330787" cy="2109047"/>
            <a:chOff x="5409612" y="1371762"/>
            <a:chExt cx="2498090" cy="1581785"/>
          </a:xfrm>
        </p:grpSpPr>
        <p:sp>
          <p:nvSpPr>
            <p:cNvPr id="9" name="object 9"/>
            <p:cNvSpPr/>
            <p:nvPr/>
          </p:nvSpPr>
          <p:spPr>
            <a:xfrm>
              <a:off x="5423899" y="1386049"/>
              <a:ext cx="2275205" cy="1553210"/>
            </a:xfrm>
            <a:custGeom>
              <a:avLst/>
              <a:gdLst/>
              <a:ahLst/>
              <a:cxnLst/>
              <a:rect l="l" t="t" r="r" b="b"/>
              <a:pathLst>
                <a:path w="2275204" h="1553210">
                  <a:moveTo>
                    <a:pt x="149" y="1552799"/>
                  </a:moveTo>
                  <a:lnTo>
                    <a:pt x="149" y="0"/>
                  </a:lnTo>
                </a:path>
                <a:path w="2275204" h="1553210">
                  <a:moveTo>
                    <a:pt x="2274599" y="1552799"/>
                  </a:moveTo>
                  <a:lnTo>
                    <a:pt x="0" y="1552799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542949" y="1432774"/>
              <a:ext cx="2084070" cy="1420495"/>
            </a:xfrm>
            <a:custGeom>
              <a:avLst/>
              <a:gdLst/>
              <a:ahLst/>
              <a:cxnLst/>
              <a:rect l="l" t="t" r="r" b="b"/>
              <a:pathLst>
                <a:path w="2084070" h="1420495">
                  <a:moveTo>
                    <a:pt x="0" y="1420099"/>
                  </a:moveTo>
                  <a:lnTo>
                    <a:pt x="26213" y="1371920"/>
                  </a:lnTo>
                  <a:lnTo>
                    <a:pt x="53944" y="1308986"/>
                  </a:lnTo>
                  <a:lnTo>
                    <a:pt x="68871" y="1272895"/>
                  </a:lnTo>
                  <a:lnTo>
                    <a:pt x="84768" y="1234206"/>
                  </a:lnTo>
                  <a:lnTo>
                    <a:pt x="101833" y="1193284"/>
                  </a:lnTo>
                  <a:lnTo>
                    <a:pt x="120263" y="1150491"/>
                  </a:lnTo>
                  <a:lnTo>
                    <a:pt x="140253" y="1106192"/>
                  </a:lnTo>
                  <a:lnTo>
                    <a:pt x="162003" y="1060749"/>
                  </a:lnTo>
                  <a:lnTo>
                    <a:pt x="185707" y="1014528"/>
                  </a:lnTo>
                  <a:lnTo>
                    <a:pt x="211564" y="967891"/>
                  </a:lnTo>
                  <a:lnTo>
                    <a:pt x="239771" y="921202"/>
                  </a:lnTo>
                  <a:lnTo>
                    <a:pt x="270524" y="874825"/>
                  </a:lnTo>
                  <a:lnTo>
                    <a:pt x="304020" y="829123"/>
                  </a:lnTo>
                  <a:lnTo>
                    <a:pt x="340457" y="784460"/>
                  </a:lnTo>
                  <a:lnTo>
                    <a:pt x="380031" y="741200"/>
                  </a:lnTo>
                  <a:lnTo>
                    <a:pt x="422940" y="699707"/>
                  </a:lnTo>
                  <a:lnTo>
                    <a:pt x="469381" y="660344"/>
                  </a:lnTo>
                  <a:lnTo>
                    <a:pt x="519549" y="623474"/>
                  </a:lnTo>
                  <a:lnTo>
                    <a:pt x="552766" y="601838"/>
                  </a:lnTo>
                  <a:lnTo>
                    <a:pt x="589120" y="579984"/>
                  </a:lnTo>
                  <a:lnTo>
                    <a:pt x="628395" y="557950"/>
                  </a:lnTo>
                  <a:lnTo>
                    <a:pt x="670371" y="535775"/>
                  </a:lnTo>
                  <a:lnTo>
                    <a:pt x="714832" y="513496"/>
                  </a:lnTo>
                  <a:lnTo>
                    <a:pt x="761559" y="491150"/>
                  </a:lnTo>
                  <a:lnTo>
                    <a:pt x="810335" y="468776"/>
                  </a:lnTo>
                  <a:lnTo>
                    <a:pt x="860942" y="446410"/>
                  </a:lnTo>
                  <a:lnTo>
                    <a:pt x="913162" y="424090"/>
                  </a:lnTo>
                  <a:lnTo>
                    <a:pt x="966777" y="401853"/>
                  </a:lnTo>
                  <a:lnTo>
                    <a:pt x="1021569" y="379738"/>
                  </a:lnTo>
                  <a:lnTo>
                    <a:pt x="1077321" y="357782"/>
                  </a:lnTo>
                  <a:lnTo>
                    <a:pt x="1133814" y="336023"/>
                  </a:lnTo>
                  <a:lnTo>
                    <a:pt x="1190831" y="314498"/>
                  </a:lnTo>
                  <a:lnTo>
                    <a:pt x="1248155" y="293244"/>
                  </a:lnTo>
                  <a:lnTo>
                    <a:pt x="1305566" y="272300"/>
                  </a:lnTo>
                  <a:lnTo>
                    <a:pt x="1362848" y="251703"/>
                  </a:lnTo>
                  <a:lnTo>
                    <a:pt x="1419782" y="231490"/>
                  </a:lnTo>
                  <a:lnTo>
                    <a:pt x="1476151" y="211699"/>
                  </a:lnTo>
                  <a:lnTo>
                    <a:pt x="1531737" y="192368"/>
                  </a:lnTo>
                  <a:lnTo>
                    <a:pt x="1586322" y="173535"/>
                  </a:lnTo>
                  <a:lnTo>
                    <a:pt x="1639688" y="155236"/>
                  </a:lnTo>
                  <a:lnTo>
                    <a:pt x="1691618" y="137509"/>
                  </a:lnTo>
                  <a:lnTo>
                    <a:pt x="1741893" y="120393"/>
                  </a:lnTo>
                  <a:lnTo>
                    <a:pt x="1790296" y="103924"/>
                  </a:lnTo>
                  <a:lnTo>
                    <a:pt x="1836608" y="88140"/>
                  </a:lnTo>
                  <a:lnTo>
                    <a:pt x="1880613" y="73080"/>
                  </a:lnTo>
                  <a:lnTo>
                    <a:pt x="1922091" y="58779"/>
                  </a:lnTo>
                  <a:lnTo>
                    <a:pt x="1960827" y="45277"/>
                  </a:lnTo>
                  <a:lnTo>
                    <a:pt x="2029195" y="20817"/>
                  </a:lnTo>
                  <a:lnTo>
                    <a:pt x="2058392" y="9934"/>
                  </a:lnTo>
                  <a:lnTo>
                    <a:pt x="2083974" y="0"/>
                  </a:lnTo>
                </a:path>
              </a:pathLst>
            </a:custGeom>
            <a:ln w="761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9549" y="2045500"/>
              <a:ext cx="2240280" cy="848360"/>
            </a:xfrm>
            <a:custGeom>
              <a:avLst/>
              <a:gdLst/>
              <a:ahLst/>
              <a:cxnLst/>
              <a:rect l="l" t="t" r="r" b="b"/>
              <a:pathLst>
                <a:path w="2240279" h="848360">
                  <a:moveTo>
                    <a:pt x="0" y="847762"/>
                  </a:moveTo>
                  <a:lnTo>
                    <a:pt x="33404" y="795067"/>
                  </a:lnTo>
                  <a:lnTo>
                    <a:pt x="53321" y="760789"/>
                  </a:lnTo>
                  <a:lnTo>
                    <a:pt x="75217" y="722155"/>
                  </a:lnTo>
                  <a:lnTo>
                    <a:pt x="98966" y="679862"/>
                  </a:lnTo>
                  <a:lnTo>
                    <a:pt x="124442" y="634609"/>
                  </a:lnTo>
                  <a:lnTo>
                    <a:pt x="151522" y="587092"/>
                  </a:lnTo>
                  <a:lnTo>
                    <a:pt x="180081" y="538011"/>
                  </a:lnTo>
                  <a:lnTo>
                    <a:pt x="209993" y="488062"/>
                  </a:lnTo>
                  <a:lnTo>
                    <a:pt x="241135" y="437943"/>
                  </a:lnTo>
                  <a:lnTo>
                    <a:pt x="273381" y="388353"/>
                  </a:lnTo>
                  <a:lnTo>
                    <a:pt x="306607" y="339989"/>
                  </a:lnTo>
                  <a:lnTo>
                    <a:pt x="340688" y="293550"/>
                  </a:lnTo>
                  <a:lnTo>
                    <a:pt x="375499" y="249732"/>
                  </a:lnTo>
                  <a:lnTo>
                    <a:pt x="410915" y="209234"/>
                  </a:lnTo>
                  <a:lnTo>
                    <a:pt x="446812" y="172753"/>
                  </a:lnTo>
                  <a:lnTo>
                    <a:pt x="483065" y="140988"/>
                  </a:lnTo>
                  <a:lnTo>
                    <a:pt x="519549" y="114637"/>
                  </a:lnTo>
                  <a:lnTo>
                    <a:pt x="558986" y="91537"/>
                  </a:lnTo>
                  <a:lnTo>
                    <a:pt x="599809" y="71664"/>
                  </a:lnTo>
                  <a:lnTo>
                    <a:pt x="641926" y="54789"/>
                  </a:lnTo>
                  <a:lnTo>
                    <a:pt x="685247" y="40683"/>
                  </a:lnTo>
                  <a:lnTo>
                    <a:pt x="729678" y="29116"/>
                  </a:lnTo>
                  <a:lnTo>
                    <a:pt x="775129" y="19859"/>
                  </a:lnTo>
                  <a:lnTo>
                    <a:pt x="821507" y="12684"/>
                  </a:lnTo>
                  <a:lnTo>
                    <a:pt x="868723" y="7360"/>
                  </a:lnTo>
                  <a:lnTo>
                    <a:pt x="916682" y="3659"/>
                  </a:lnTo>
                  <a:lnTo>
                    <a:pt x="965295" y="1351"/>
                  </a:lnTo>
                  <a:lnTo>
                    <a:pt x="1014470" y="208"/>
                  </a:lnTo>
                  <a:lnTo>
                    <a:pt x="1064114" y="0"/>
                  </a:lnTo>
                  <a:lnTo>
                    <a:pt x="1114136" y="497"/>
                  </a:lnTo>
                  <a:lnTo>
                    <a:pt x="1164445" y="1471"/>
                  </a:lnTo>
                  <a:lnTo>
                    <a:pt x="1214949" y="2693"/>
                  </a:lnTo>
                  <a:lnTo>
                    <a:pt x="1265556" y="3933"/>
                  </a:lnTo>
                  <a:lnTo>
                    <a:pt x="1316174" y="4962"/>
                  </a:lnTo>
                  <a:lnTo>
                    <a:pt x="1365689" y="6708"/>
                  </a:lnTo>
                  <a:lnTo>
                    <a:pt x="1418297" y="10217"/>
                  </a:lnTo>
                  <a:lnTo>
                    <a:pt x="1473459" y="15287"/>
                  </a:lnTo>
                  <a:lnTo>
                    <a:pt x="1530634" y="21720"/>
                  </a:lnTo>
                  <a:lnTo>
                    <a:pt x="1589282" y="29318"/>
                  </a:lnTo>
                  <a:lnTo>
                    <a:pt x="1648862" y="37881"/>
                  </a:lnTo>
                  <a:lnTo>
                    <a:pt x="1708833" y="47210"/>
                  </a:lnTo>
                  <a:lnTo>
                    <a:pt x="1768656" y="57106"/>
                  </a:lnTo>
                  <a:lnTo>
                    <a:pt x="1827790" y="67371"/>
                  </a:lnTo>
                  <a:lnTo>
                    <a:pt x="1885695" y="77805"/>
                  </a:lnTo>
                  <a:lnTo>
                    <a:pt x="1941830" y="88209"/>
                  </a:lnTo>
                  <a:lnTo>
                    <a:pt x="1995654" y="98384"/>
                  </a:lnTo>
                  <a:lnTo>
                    <a:pt x="2046628" y="108131"/>
                  </a:lnTo>
                  <a:lnTo>
                    <a:pt x="2094211" y="117252"/>
                  </a:lnTo>
                  <a:lnTo>
                    <a:pt x="2137863" y="125547"/>
                  </a:lnTo>
                  <a:lnTo>
                    <a:pt x="2177042" y="132817"/>
                  </a:lnTo>
                  <a:lnTo>
                    <a:pt x="2211210" y="138863"/>
                  </a:lnTo>
                  <a:lnTo>
                    <a:pt x="2239824" y="143487"/>
                  </a:lnTo>
                </a:path>
              </a:pathLst>
            </a:custGeom>
            <a:ln w="76199">
              <a:solidFill>
                <a:srgbClr val="E6913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252966" y="4057541"/>
            <a:ext cx="11353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13" dirty="0">
                <a:latin typeface="Arial"/>
                <a:cs typeface="Arial"/>
              </a:rPr>
              <a:t>Iteration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1583" y="1979341"/>
            <a:ext cx="12877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13" dirty="0">
                <a:latin typeface="Arial"/>
                <a:cs typeface="Arial"/>
              </a:rPr>
              <a:t>Accuracy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9601" y="1502941"/>
            <a:ext cx="76115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b="1" spc="-47" dirty="0">
                <a:solidFill>
                  <a:srgbClr val="0000FF"/>
                </a:solidFill>
                <a:latin typeface="Arial"/>
                <a:cs typeface="Arial"/>
              </a:rPr>
              <a:t>Train </a:t>
            </a:r>
            <a:r>
              <a:rPr sz="2400" b="1" spc="-33" dirty="0">
                <a:solidFill>
                  <a:srgbClr val="FF9900"/>
                </a:solidFill>
                <a:latin typeface="Arial"/>
                <a:cs typeface="Arial"/>
              </a:rPr>
              <a:t>Val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41306" y="2915617"/>
            <a:ext cx="55033" cy="473287"/>
            <a:chOff x="6855979" y="2186712"/>
            <a:chExt cx="41275" cy="354965"/>
          </a:xfrm>
        </p:grpSpPr>
        <p:sp>
          <p:nvSpPr>
            <p:cNvPr id="16" name="object 16"/>
            <p:cNvSpPr/>
            <p:nvPr/>
          </p:nvSpPr>
          <p:spPr>
            <a:xfrm>
              <a:off x="6876474" y="2234699"/>
              <a:ext cx="0" cy="306705"/>
            </a:xfrm>
            <a:custGeom>
              <a:avLst/>
              <a:gdLst/>
              <a:ahLst/>
              <a:cxnLst/>
              <a:rect l="l" t="t" r="r" b="b"/>
              <a:pathLst>
                <a:path h="306705">
                  <a:moveTo>
                    <a:pt x="0" y="30644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860742" y="21914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4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4" y="4322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860742" y="21914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4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4" y="4322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3800" y="3490506"/>
            <a:ext cx="16374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Arial"/>
                <a:cs typeface="Arial"/>
              </a:rPr>
              <a:t>Stop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training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7" dirty="0">
                <a:latin typeface="Arial"/>
                <a:cs typeface="Arial"/>
              </a:rPr>
              <a:t>here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3567" y="4831975"/>
            <a:ext cx="9568179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dirty="0">
                <a:latin typeface="Arial"/>
                <a:cs typeface="Arial"/>
              </a:rPr>
              <a:t>Stop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training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-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accuracy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validation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set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decreases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always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track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snapshot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worked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spc="-33" dirty="0">
                <a:latin typeface="Arial"/>
                <a:cs typeface="Arial"/>
              </a:rPr>
              <a:t>val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4903" y="1694980"/>
            <a:ext cx="8502227" cy="27898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745048" indent="-728115">
              <a:spcBef>
                <a:spcPts val="133"/>
              </a:spcBef>
              <a:buAutoNum type="arabicPeriod"/>
              <a:tabLst>
                <a:tab pos="745048" algn="l"/>
              </a:tabLst>
            </a:pPr>
            <a:r>
              <a:rPr sz="4000" dirty="0">
                <a:latin typeface="Arial"/>
                <a:cs typeface="Arial"/>
              </a:rPr>
              <a:t>Train</a:t>
            </a:r>
            <a:r>
              <a:rPr sz="4000" spc="-1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multiple</a:t>
            </a:r>
            <a:r>
              <a:rPr sz="4000" spc="-1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independent</a:t>
            </a:r>
            <a:r>
              <a:rPr sz="4000" spc="-10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models</a:t>
            </a:r>
            <a:endParaRPr sz="4000">
              <a:latin typeface="Arial"/>
              <a:cs typeface="Arial"/>
            </a:endParaRPr>
          </a:p>
          <a:p>
            <a:pPr marL="745048" indent="-728115">
              <a:buAutoNum type="arabicPeriod"/>
              <a:tabLst>
                <a:tab pos="745048" algn="l"/>
              </a:tabLst>
            </a:pPr>
            <a:r>
              <a:rPr sz="4000" dirty="0">
                <a:latin typeface="Arial"/>
                <a:cs typeface="Arial"/>
              </a:rPr>
              <a:t>At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test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time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average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their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results</a:t>
            </a:r>
            <a:endParaRPr sz="4000">
              <a:latin typeface="Arial"/>
              <a:cs typeface="Arial"/>
            </a:endParaRPr>
          </a:p>
          <a:p>
            <a:pPr marL="745048">
              <a:spcBef>
                <a:spcPts val="80"/>
              </a:spcBef>
            </a:pPr>
            <a:r>
              <a:rPr sz="1867" spc="-33" dirty="0">
                <a:latin typeface="Arial"/>
                <a:cs typeface="Arial"/>
              </a:rPr>
              <a:t>(Take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average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of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predicted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probability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distributions,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then</a:t>
            </a:r>
            <a:r>
              <a:rPr sz="1867" spc="-4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choose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argmax)</a:t>
            </a:r>
            <a:endParaRPr sz="186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67">
              <a:latin typeface="Arial"/>
              <a:cs typeface="Arial"/>
            </a:endParaRPr>
          </a:p>
          <a:p>
            <a:pPr>
              <a:spcBef>
                <a:spcPts val="427"/>
              </a:spcBef>
            </a:pPr>
            <a:endParaRPr sz="1867">
              <a:latin typeface="Arial"/>
              <a:cs typeface="Arial"/>
            </a:endParaRPr>
          </a:p>
          <a:p>
            <a:pPr marL="135463"/>
            <a:r>
              <a:rPr sz="4000" dirty="0">
                <a:latin typeface="Arial"/>
                <a:cs typeface="Arial"/>
              </a:rPr>
              <a:t>Enjoy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2%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extra</a:t>
            </a:r>
            <a:r>
              <a:rPr sz="4000" spc="-13" dirty="0">
                <a:latin typeface="Arial"/>
                <a:cs typeface="Arial"/>
              </a:rPr>
              <a:t> performance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032000" y="0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Model</a:t>
            </a:r>
            <a:r>
              <a:rPr spc="-33" dirty="0"/>
              <a:t> </a:t>
            </a:r>
            <a:r>
              <a:rPr spc="-13" dirty="0"/>
              <a:t>Ensembles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2067" y="1644373"/>
            <a:ext cx="8707967" cy="3132667"/>
            <a:chOff x="1299050" y="1233280"/>
            <a:chExt cx="6530975" cy="2349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9050" y="1233280"/>
              <a:ext cx="6530712" cy="23490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34274" y="2588649"/>
              <a:ext cx="0" cy="544830"/>
            </a:xfrm>
            <a:custGeom>
              <a:avLst/>
              <a:gdLst/>
              <a:ahLst/>
              <a:cxnLst/>
              <a:rect l="l" t="t" r="r" b="b"/>
              <a:pathLst>
                <a:path h="544830">
                  <a:moveTo>
                    <a:pt x="0" y="0"/>
                  </a:moveTo>
                  <a:lnTo>
                    <a:pt x="0" y="544799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57639" y="262195"/>
            <a:ext cx="13222581" cy="886424"/>
          </a:xfrm>
          <a:prstGeom prst="rect">
            <a:avLst/>
          </a:prstGeom>
        </p:spPr>
        <p:txBody>
          <a:bodyPr vert="horz" wrap="square" lIns="0" tIns="268251" rIns="0" bIns="0" rtlCol="0" anchor="ctr">
            <a:spAutoFit/>
          </a:bodyPr>
          <a:lstStyle/>
          <a:p>
            <a:pPr marL="77890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How</a:t>
            </a:r>
            <a:r>
              <a:rPr sz="4000" spc="-20" dirty="0"/>
              <a:t> </a:t>
            </a:r>
            <a:r>
              <a:rPr sz="4000" dirty="0"/>
              <a:t>to</a:t>
            </a:r>
            <a:r>
              <a:rPr sz="4000" spc="-13" dirty="0"/>
              <a:t> </a:t>
            </a:r>
            <a:r>
              <a:rPr sz="4000" dirty="0"/>
              <a:t>improve</a:t>
            </a:r>
            <a:r>
              <a:rPr sz="4000" spc="-20" dirty="0"/>
              <a:t> </a:t>
            </a:r>
            <a:r>
              <a:rPr sz="4000" spc="-13" dirty="0"/>
              <a:t>single-</a:t>
            </a:r>
            <a:r>
              <a:rPr sz="4000" dirty="0"/>
              <a:t>model</a:t>
            </a:r>
            <a:r>
              <a:rPr sz="4000" spc="-13" dirty="0"/>
              <a:t> performance?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5352" y="5046714"/>
            <a:ext cx="3280833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spc="-13" dirty="0">
                <a:solidFill>
                  <a:srgbClr val="FF0000"/>
                </a:solidFill>
                <a:latin typeface="Arial"/>
                <a:cs typeface="Arial"/>
              </a:rPr>
              <a:t>Regularization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32000" y="48874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3" dirty="0"/>
              <a:t>Regularization:</a:t>
            </a:r>
            <a:r>
              <a:rPr spc="-272" dirty="0"/>
              <a:t> </a:t>
            </a:r>
            <a:r>
              <a:rPr dirty="0"/>
              <a:t>Add</a:t>
            </a:r>
            <a:r>
              <a:rPr spc="20" dirty="0"/>
              <a:t> </a:t>
            </a:r>
            <a:r>
              <a:rPr dirty="0"/>
              <a:t>term</a:t>
            </a:r>
            <a:r>
              <a:rPr spc="13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spc="-27" dirty="0"/>
              <a:t>loss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5346" y="1469832"/>
            <a:ext cx="11490113" cy="751840"/>
            <a:chOff x="289009" y="1102374"/>
            <a:chExt cx="8617585" cy="563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009" y="1163349"/>
              <a:ext cx="8565991" cy="4787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27324" y="1111899"/>
              <a:ext cx="1069975" cy="544830"/>
            </a:xfrm>
            <a:custGeom>
              <a:avLst/>
              <a:gdLst/>
              <a:ahLst/>
              <a:cxnLst/>
              <a:rect l="l" t="t" r="r" b="b"/>
              <a:pathLst>
                <a:path w="1069975" h="544830">
                  <a:moveTo>
                    <a:pt x="0" y="0"/>
                  </a:moveTo>
                  <a:lnTo>
                    <a:pt x="1069499" y="0"/>
                  </a:lnTo>
                  <a:lnTo>
                    <a:pt x="1069499" y="544799"/>
                  </a:lnTo>
                  <a:lnTo>
                    <a:pt x="0" y="5447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2701" y="2844481"/>
            <a:ext cx="4562687" cy="24793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780607" algn="just">
              <a:spcBef>
                <a:spcPts val="133"/>
              </a:spcBef>
            </a:pP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In</a:t>
            </a:r>
            <a:r>
              <a:rPr sz="4000" spc="-27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7761C"/>
                </a:solidFill>
                <a:latin typeface="Arial"/>
                <a:cs typeface="Arial"/>
              </a:rPr>
              <a:t>common</a:t>
            </a:r>
            <a:r>
              <a:rPr sz="4000" spc="-27" dirty="0">
                <a:solidFill>
                  <a:srgbClr val="37761C"/>
                </a:solidFill>
                <a:latin typeface="Arial"/>
                <a:cs typeface="Arial"/>
              </a:rPr>
              <a:t> use: </a:t>
            </a:r>
            <a:r>
              <a:rPr sz="4000" dirty="0">
                <a:latin typeface="Arial"/>
                <a:cs typeface="Arial"/>
              </a:rPr>
              <a:t>L2</a:t>
            </a:r>
            <a:r>
              <a:rPr sz="4000" spc="-13" dirty="0">
                <a:latin typeface="Arial"/>
                <a:cs typeface="Arial"/>
              </a:rPr>
              <a:t> regularization </a:t>
            </a:r>
            <a:r>
              <a:rPr sz="4000" dirty="0">
                <a:latin typeface="Arial"/>
                <a:cs typeface="Arial"/>
              </a:rPr>
              <a:t>L1</a:t>
            </a:r>
            <a:r>
              <a:rPr sz="4000" spc="-13" dirty="0">
                <a:latin typeface="Arial"/>
                <a:cs typeface="Arial"/>
              </a:rPr>
              <a:t> regularization</a:t>
            </a:r>
            <a:endParaRPr sz="4000">
              <a:latin typeface="Arial"/>
              <a:cs typeface="Arial"/>
            </a:endParaRPr>
          </a:p>
          <a:p>
            <a:pPr marL="16933" algn="just"/>
            <a:r>
              <a:rPr sz="4000" dirty="0">
                <a:latin typeface="Arial"/>
                <a:cs typeface="Arial"/>
              </a:rPr>
              <a:t>Elastic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net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(L1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+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spc="-33" dirty="0">
                <a:latin typeface="Arial"/>
                <a:cs typeface="Arial"/>
              </a:rPr>
              <a:t>L2)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0367" y="3425434"/>
            <a:ext cx="3370396" cy="5845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9251" y="4110795"/>
            <a:ext cx="3398295" cy="5247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20351" y="4736400"/>
            <a:ext cx="5041885" cy="58456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007867" y="3473908"/>
            <a:ext cx="20760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latin typeface="Arial"/>
                <a:cs typeface="Arial"/>
              </a:rPr>
              <a:t>(Weight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decay)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91932"/>
            <a:ext cx="10765367" cy="1901376"/>
          </a:xfrm>
          <a:prstGeom prst="rect">
            <a:avLst/>
          </a:prstGeom>
        </p:spPr>
        <p:txBody>
          <a:bodyPr vert="horz" wrap="square" lIns="0" tIns="14816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167"/>
              </a:spcBef>
            </a:pPr>
            <a:r>
              <a:rPr dirty="0"/>
              <a:t>Regularization:</a:t>
            </a:r>
            <a:r>
              <a:rPr spc="-120" dirty="0"/>
              <a:t> </a:t>
            </a:r>
            <a:r>
              <a:rPr spc="-13" dirty="0"/>
              <a:t>Dropout</a:t>
            </a:r>
          </a:p>
          <a:p>
            <a:pPr marL="117684" marR="6773">
              <a:lnSpc>
                <a:spcPct val="100000"/>
              </a:lnSpc>
              <a:spcBef>
                <a:spcPts val="687"/>
              </a:spcBef>
            </a:pPr>
            <a:r>
              <a:rPr sz="3200" dirty="0"/>
              <a:t>In</a:t>
            </a:r>
            <a:r>
              <a:rPr sz="3200" spc="-87" dirty="0"/>
              <a:t> </a:t>
            </a:r>
            <a:r>
              <a:rPr sz="3200" dirty="0"/>
              <a:t>each</a:t>
            </a:r>
            <a:r>
              <a:rPr sz="3200" spc="-87" dirty="0"/>
              <a:t> </a:t>
            </a:r>
            <a:r>
              <a:rPr sz="3200" dirty="0"/>
              <a:t>forward</a:t>
            </a:r>
            <a:r>
              <a:rPr sz="3200" spc="-87" dirty="0"/>
              <a:t> </a:t>
            </a:r>
            <a:r>
              <a:rPr sz="3200" dirty="0"/>
              <a:t>pass,</a:t>
            </a:r>
            <a:r>
              <a:rPr sz="3200" spc="-87" dirty="0"/>
              <a:t> </a:t>
            </a:r>
            <a:r>
              <a:rPr sz="3200" dirty="0"/>
              <a:t>randomly</a:t>
            </a:r>
            <a:r>
              <a:rPr sz="3200" spc="-87" dirty="0"/>
              <a:t> </a:t>
            </a:r>
            <a:r>
              <a:rPr sz="3200" dirty="0"/>
              <a:t>set</a:t>
            </a:r>
            <a:r>
              <a:rPr sz="3200" spc="-87" dirty="0"/>
              <a:t> </a:t>
            </a:r>
            <a:r>
              <a:rPr sz="3200" dirty="0"/>
              <a:t>some</a:t>
            </a:r>
            <a:r>
              <a:rPr sz="3200" spc="-87" dirty="0"/>
              <a:t> </a:t>
            </a:r>
            <a:r>
              <a:rPr sz="3200" dirty="0"/>
              <a:t>neurons</a:t>
            </a:r>
            <a:r>
              <a:rPr sz="3200" spc="-80" dirty="0"/>
              <a:t> </a:t>
            </a:r>
            <a:r>
              <a:rPr sz="3200" dirty="0"/>
              <a:t>to</a:t>
            </a:r>
            <a:r>
              <a:rPr sz="3200" spc="-87" dirty="0"/>
              <a:t> </a:t>
            </a:r>
            <a:r>
              <a:rPr sz="3200" spc="-27" dirty="0"/>
              <a:t>zero </a:t>
            </a:r>
            <a:r>
              <a:rPr sz="3200" dirty="0"/>
              <a:t>Probability</a:t>
            </a:r>
            <a:r>
              <a:rPr sz="3200" spc="-80" dirty="0"/>
              <a:t> </a:t>
            </a:r>
            <a:r>
              <a:rPr sz="3200" dirty="0"/>
              <a:t>of</a:t>
            </a:r>
            <a:r>
              <a:rPr sz="3200" spc="-80" dirty="0"/>
              <a:t> </a:t>
            </a:r>
            <a:r>
              <a:rPr sz="3200" dirty="0"/>
              <a:t>dropping</a:t>
            </a:r>
            <a:r>
              <a:rPr sz="3200" spc="-80" dirty="0"/>
              <a:t> </a:t>
            </a:r>
            <a:r>
              <a:rPr sz="3200" dirty="0"/>
              <a:t>is</a:t>
            </a:r>
            <a:r>
              <a:rPr sz="3200" spc="-80" dirty="0"/>
              <a:t> </a:t>
            </a:r>
            <a:r>
              <a:rPr sz="3200" dirty="0"/>
              <a:t>a</a:t>
            </a:r>
            <a:r>
              <a:rPr sz="3200" spc="-80" dirty="0"/>
              <a:t> </a:t>
            </a:r>
            <a:r>
              <a:rPr sz="3200" spc="-13" dirty="0"/>
              <a:t>hyperparameter;</a:t>
            </a:r>
            <a:r>
              <a:rPr sz="3200" spc="-80" dirty="0"/>
              <a:t> </a:t>
            </a:r>
            <a:r>
              <a:rPr sz="3200" dirty="0"/>
              <a:t>0.5</a:t>
            </a:r>
            <a:r>
              <a:rPr sz="3200" spc="-73" dirty="0"/>
              <a:t> </a:t>
            </a:r>
            <a:r>
              <a:rPr sz="3200" dirty="0"/>
              <a:t>is</a:t>
            </a:r>
            <a:r>
              <a:rPr sz="3200" spc="-80" dirty="0"/>
              <a:t> </a:t>
            </a:r>
            <a:r>
              <a:rPr sz="3200" spc="-13" dirty="0"/>
              <a:t>common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826379" y="2303617"/>
            <a:ext cx="2882053" cy="3297767"/>
            <a:chOff x="1369784" y="1727712"/>
            <a:chExt cx="2161540" cy="2473325"/>
          </a:xfrm>
        </p:grpSpPr>
        <p:sp>
          <p:nvSpPr>
            <p:cNvPr id="4" name="object 4"/>
            <p:cNvSpPr/>
            <p:nvPr/>
          </p:nvSpPr>
          <p:spPr>
            <a:xfrm>
              <a:off x="1537860" y="3518164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6870" y="3422188"/>
              <a:ext cx="81981" cy="105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86887" y="3405184"/>
              <a:ext cx="1466215" cy="627380"/>
            </a:xfrm>
            <a:custGeom>
              <a:avLst/>
              <a:gdLst/>
              <a:ahLst/>
              <a:cxnLst/>
              <a:rect l="l" t="t" r="r" b="b"/>
              <a:pathLst>
                <a:path w="1466214" h="627379">
                  <a:moveTo>
                    <a:pt x="0" y="627160"/>
                  </a:moveTo>
                  <a:lnTo>
                    <a:pt x="146565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0642" y="3361649"/>
              <a:ext cx="110908" cy="819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48324" y="3405184"/>
              <a:ext cx="1466215" cy="627380"/>
            </a:xfrm>
            <a:custGeom>
              <a:avLst/>
              <a:gdLst/>
              <a:ahLst/>
              <a:cxnLst/>
              <a:rect l="l" t="t" r="r" b="b"/>
              <a:pathLst>
                <a:path w="1466214" h="627379">
                  <a:moveTo>
                    <a:pt x="1465659" y="62716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319" y="3361649"/>
              <a:ext cx="110908" cy="819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43238" y="3416319"/>
              <a:ext cx="906780" cy="511175"/>
            </a:xfrm>
            <a:custGeom>
              <a:avLst/>
              <a:gdLst/>
              <a:ahLst/>
              <a:cxnLst/>
              <a:rect l="l" t="t" r="r" b="b"/>
              <a:pathLst>
                <a:path w="906780" h="511175">
                  <a:moveTo>
                    <a:pt x="0" y="510647"/>
                  </a:moveTo>
                  <a:lnTo>
                    <a:pt x="90650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4776" y="3364364"/>
              <a:ext cx="109815" cy="888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43238" y="3453785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5" h="473710">
                  <a:moveTo>
                    <a:pt x="0" y="473181"/>
                  </a:moveTo>
                  <a:lnTo>
                    <a:pt x="332014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9971" y="3373493"/>
              <a:ext cx="94462" cy="10789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46244" y="3518164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5253" y="3422188"/>
              <a:ext cx="81980" cy="1055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54627" y="3518164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3636" y="3422188"/>
              <a:ext cx="81980" cy="105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63010" y="3518164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2020" y="3422188"/>
              <a:ext cx="81981" cy="1055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25617" y="3453785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332015" y="47318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6437" y="3373493"/>
              <a:ext cx="94462" cy="10789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51125" y="3416319"/>
              <a:ext cx="906780" cy="511175"/>
            </a:xfrm>
            <a:custGeom>
              <a:avLst/>
              <a:gdLst/>
              <a:ahLst/>
              <a:cxnLst/>
              <a:rect l="l" t="t" r="r" b="b"/>
              <a:pathLst>
                <a:path w="906779" h="511175">
                  <a:moveTo>
                    <a:pt x="906507" y="51064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6278" y="3364364"/>
              <a:ext cx="109815" cy="8889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860004" y="3453785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5" h="473710">
                  <a:moveTo>
                    <a:pt x="0" y="473181"/>
                  </a:moveTo>
                  <a:lnTo>
                    <a:pt x="332015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6737" y="3373493"/>
              <a:ext cx="94462" cy="10789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17234" y="3453785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5" h="473710">
                  <a:moveTo>
                    <a:pt x="332015" y="47318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8054" y="3373493"/>
              <a:ext cx="94462" cy="10789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36991" y="3425668"/>
              <a:ext cx="868680" cy="607060"/>
            </a:xfrm>
            <a:custGeom>
              <a:avLst/>
              <a:gdLst/>
              <a:ahLst/>
              <a:cxnLst/>
              <a:rect l="l" t="t" r="r" b="b"/>
              <a:pathLst>
                <a:path w="868680" h="607060">
                  <a:moveTo>
                    <a:pt x="868609" y="60667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6591" y="3366640"/>
              <a:ext cx="107942" cy="9434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08851" y="3453785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5" h="473710">
                  <a:moveTo>
                    <a:pt x="332014" y="47318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9670" y="3373493"/>
              <a:ext cx="94462" cy="10789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51621" y="3453785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5" h="473710">
                  <a:moveTo>
                    <a:pt x="0" y="473181"/>
                  </a:moveTo>
                  <a:lnTo>
                    <a:pt x="332014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8354" y="3373493"/>
              <a:ext cx="94462" cy="10789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295270" y="3425668"/>
              <a:ext cx="868680" cy="607060"/>
            </a:xfrm>
            <a:custGeom>
              <a:avLst/>
              <a:gdLst/>
              <a:ahLst/>
              <a:cxnLst/>
              <a:rect l="l" t="t" r="r" b="b"/>
              <a:pathLst>
                <a:path w="868680" h="607060">
                  <a:moveTo>
                    <a:pt x="0" y="606677"/>
                  </a:moveTo>
                  <a:lnTo>
                    <a:pt x="86860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36337" y="3366640"/>
              <a:ext cx="107942" cy="943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133906" y="2827322"/>
              <a:ext cx="229235" cy="278765"/>
            </a:xfrm>
            <a:custGeom>
              <a:avLst/>
              <a:gdLst/>
              <a:ahLst/>
              <a:cxnLst/>
              <a:rect l="l" t="t" r="r" b="b"/>
              <a:pathLst>
                <a:path w="229235" h="278764">
                  <a:moveTo>
                    <a:pt x="229103" y="27846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9456" y="2751037"/>
              <a:ext cx="98274" cy="10580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654113" y="2757648"/>
              <a:ext cx="603885" cy="391795"/>
            </a:xfrm>
            <a:custGeom>
              <a:avLst/>
              <a:gdLst/>
              <a:ahLst/>
              <a:cxnLst/>
              <a:rect l="l" t="t" r="r" b="b"/>
              <a:pathLst>
                <a:path w="603885" h="391794">
                  <a:moveTo>
                    <a:pt x="603519" y="39178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72077" y="2701051"/>
              <a:ext cx="108694" cy="9251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057794" y="2732898"/>
              <a:ext cx="1200150" cy="416559"/>
            </a:xfrm>
            <a:custGeom>
              <a:avLst/>
              <a:gdLst/>
              <a:ahLst/>
              <a:cxnLst/>
              <a:rect l="l" t="t" r="r" b="b"/>
              <a:pathLst>
                <a:path w="1200150" h="416560">
                  <a:moveTo>
                    <a:pt x="1199838" y="41654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66600" y="2693648"/>
              <a:ext cx="111038" cy="785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525523" y="2827322"/>
              <a:ext cx="229235" cy="278765"/>
            </a:xfrm>
            <a:custGeom>
              <a:avLst/>
              <a:gdLst/>
              <a:ahLst/>
              <a:cxnLst/>
              <a:rect l="l" t="t" r="r" b="b"/>
              <a:pathLst>
                <a:path w="229235" h="278764">
                  <a:moveTo>
                    <a:pt x="229103" y="27846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1072" y="2751037"/>
              <a:ext cx="98274" cy="10580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045730" y="2757648"/>
              <a:ext cx="603885" cy="391795"/>
            </a:xfrm>
            <a:custGeom>
              <a:avLst/>
              <a:gdLst/>
              <a:ahLst/>
              <a:cxnLst/>
              <a:rect l="l" t="t" r="r" b="b"/>
              <a:pathLst>
                <a:path w="603885" h="391794">
                  <a:moveTo>
                    <a:pt x="603519" y="39178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3693" y="2701051"/>
              <a:ext cx="108694" cy="9251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251621" y="2757338"/>
              <a:ext cx="608330" cy="392430"/>
            </a:xfrm>
            <a:custGeom>
              <a:avLst/>
              <a:gdLst/>
              <a:ahLst/>
              <a:cxnLst/>
              <a:rect l="l" t="t" r="r" b="b"/>
              <a:pathLst>
                <a:path w="608330" h="392430">
                  <a:moveTo>
                    <a:pt x="0" y="392100"/>
                  </a:moveTo>
                  <a:lnTo>
                    <a:pt x="6082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33347" y="2700975"/>
              <a:ext cx="108760" cy="9233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146244" y="2826735"/>
              <a:ext cx="233679" cy="279400"/>
            </a:xfrm>
            <a:custGeom>
              <a:avLst/>
              <a:gdLst/>
              <a:ahLst/>
              <a:cxnLst/>
              <a:rect l="l" t="t" r="r" b="b"/>
              <a:pathLst>
                <a:path w="233680" h="279400">
                  <a:moveTo>
                    <a:pt x="0" y="279054"/>
                  </a:moveTo>
                  <a:lnTo>
                    <a:pt x="23337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45958" y="2750894"/>
              <a:ext cx="98647" cy="10555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893841" y="2842040"/>
              <a:ext cx="147320" cy="307975"/>
            </a:xfrm>
            <a:custGeom>
              <a:avLst/>
              <a:gdLst/>
              <a:ahLst/>
              <a:cxnLst/>
              <a:rect l="l" t="t" r="r" b="b"/>
              <a:pathLst>
                <a:path w="147319" h="307975">
                  <a:moveTo>
                    <a:pt x="147025" y="307398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47014" y="2754526"/>
              <a:ext cx="84737" cy="11061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860004" y="2841550"/>
              <a:ext cx="151130" cy="307975"/>
            </a:xfrm>
            <a:custGeom>
              <a:avLst/>
              <a:gdLst/>
              <a:ahLst/>
              <a:cxnLst/>
              <a:rect l="l" t="t" r="r" b="b"/>
              <a:pathLst>
                <a:path w="151130" h="307975">
                  <a:moveTo>
                    <a:pt x="0" y="307887"/>
                  </a:moveTo>
                  <a:lnTo>
                    <a:pt x="150994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73223" y="2754406"/>
              <a:ext cx="85367" cy="1105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537860" y="2826735"/>
              <a:ext cx="233679" cy="279400"/>
            </a:xfrm>
            <a:custGeom>
              <a:avLst/>
              <a:gdLst/>
              <a:ahLst/>
              <a:cxnLst/>
              <a:rect l="l" t="t" r="r" b="b"/>
              <a:pathLst>
                <a:path w="233680" h="279400">
                  <a:moveTo>
                    <a:pt x="0" y="279054"/>
                  </a:moveTo>
                  <a:lnTo>
                    <a:pt x="23337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37575" y="2750894"/>
              <a:ext cx="98647" cy="10555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43238" y="2757338"/>
              <a:ext cx="608330" cy="392430"/>
            </a:xfrm>
            <a:custGeom>
              <a:avLst/>
              <a:gdLst/>
              <a:ahLst/>
              <a:cxnLst/>
              <a:rect l="l" t="t" r="r" b="b"/>
              <a:pathLst>
                <a:path w="608330" h="392430">
                  <a:moveTo>
                    <a:pt x="0" y="392100"/>
                  </a:moveTo>
                  <a:lnTo>
                    <a:pt x="6082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24964" y="2700975"/>
              <a:ext cx="108760" cy="9233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43238" y="2732778"/>
              <a:ext cx="1204595" cy="417195"/>
            </a:xfrm>
            <a:custGeom>
              <a:avLst/>
              <a:gdLst/>
              <a:ahLst/>
              <a:cxnLst/>
              <a:rect l="l" t="t" r="r" b="b"/>
              <a:pathLst>
                <a:path w="1204595" h="417194">
                  <a:moveTo>
                    <a:pt x="0" y="416660"/>
                  </a:moveTo>
                  <a:lnTo>
                    <a:pt x="1204514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27942" y="2693516"/>
              <a:ext cx="111037" cy="7852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644273" y="2076492"/>
              <a:ext cx="417195" cy="364490"/>
            </a:xfrm>
            <a:custGeom>
              <a:avLst/>
              <a:gdLst/>
              <a:ahLst/>
              <a:cxnLst/>
              <a:rect l="l" t="t" r="r" b="b"/>
              <a:pathLst>
                <a:path w="417194" h="364489">
                  <a:moveTo>
                    <a:pt x="416979" y="36439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69651" y="2010079"/>
              <a:ext cx="104851" cy="9963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452870" y="2159094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h="281939">
                  <a:moveTo>
                    <a:pt x="0" y="28179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879" y="2063118"/>
              <a:ext cx="81980" cy="10550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949864" y="2089419"/>
              <a:ext cx="325120" cy="395605"/>
            </a:xfrm>
            <a:custGeom>
              <a:avLst/>
              <a:gdLst/>
              <a:ahLst/>
              <a:cxnLst/>
              <a:rect l="l" t="t" r="r" b="b"/>
              <a:pathLst>
                <a:path w="325119" h="395605">
                  <a:moveTo>
                    <a:pt x="0" y="395116"/>
                  </a:moveTo>
                  <a:lnTo>
                    <a:pt x="32505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41090" y="2013132"/>
              <a:ext cx="98272" cy="10580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388834" y="1746762"/>
              <a:ext cx="2123440" cy="2435225"/>
            </a:xfrm>
            <a:custGeom>
              <a:avLst/>
              <a:gdLst/>
              <a:ahLst/>
              <a:cxnLst/>
              <a:rect l="l" t="t" r="r" b="b"/>
              <a:pathLst>
                <a:path w="2123440" h="2435225">
                  <a:moveTo>
                    <a:pt x="0" y="1508053"/>
                  </a:moveTo>
                  <a:lnTo>
                    <a:pt x="7597" y="1460949"/>
                  </a:lnTo>
                  <a:lnTo>
                    <a:pt x="28753" y="1420040"/>
                  </a:lnTo>
                  <a:lnTo>
                    <a:pt x="61013" y="1387780"/>
                  </a:lnTo>
                  <a:lnTo>
                    <a:pt x="101922" y="1366624"/>
                  </a:lnTo>
                  <a:lnTo>
                    <a:pt x="149026" y="1359026"/>
                  </a:lnTo>
                  <a:lnTo>
                    <a:pt x="206056" y="1370370"/>
                  </a:lnTo>
                  <a:lnTo>
                    <a:pt x="254404" y="1402675"/>
                  </a:lnTo>
                  <a:lnTo>
                    <a:pt x="286709" y="1451023"/>
                  </a:lnTo>
                  <a:lnTo>
                    <a:pt x="298053" y="1508053"/>
                  </a:lnTo>
                  <a:lnTo>
                    <a:pt x="290455" y="1555157"/>
                  </a:lnTo>
                  <a:lnTo>
                    <a:pt x="269299" y="1596066"/>
                  </a:lnTo>
                  <a:lnTo>
                    <a:pt x="237039" y="1628326"/>
                  </a:lnTo>
                  <a:lnTo>
                    <a:pt x="196130" y="1649482"/>
                  </a:lnTo>
                  <a:lnTo>
                    <a:pt x="149026" y="1657079"/>
                  </a:lnTo>
                  <a:lnTo>
                    <a:pt x="101922" y="1649482"/>
                  </a:lnTo>
                  <a:lnTo>
                    <a:pt x="61013" y="1628326"/>
                  </a:lnTo>
                  <a:lnTo>
                    <a:pt x="28753" y="1596066"/>
                  </a:lnTo>
                  <a:lnTo>
                    <a:pt x="7597" y="1555157"/>
                  </a:lnTo>
                  <a:lnTo>
                    <a:pt x="0" y="1508053"/>
                  </a:lnTo>
                  <a:close/>
                </a:path>
                <a:path w="2123440" h="2435225">
                  <a:moveTo>
                    <a:pt x="608383" y="1508053"/>
                  </a:moveTo>
                  <a:lnTo>
                    <a:pt x="615980" y="1460949"/>
                  </a:lnTo>
                  <a:lnTo>
                    <a:pt x="637136" y="1420040"/>
                  </a:lnTo>
                  <a:lnTo>
                    <a:pt x="669396" y="1387780"/>
                  </a:lnTo>
                  <a:lnTo>
                    <a:pt x="710305" y="1366624"/>
                  </a:lnTo>
                  <a:lnTo>
                    <a:pt x="757409" y="1359026"/>
                  </a:lnTo>
                  <a:lnTo>
                    <a:pt x="814439" y="1370370"/>
                  </a:lnTo>
                  <a:lnTo>
                    <a:pt x="862787" y="1402675"/>
                  </a:lnTo>
                  <a:lnTo>
                    <a:pt x="895092" y="1451023"/>
                  </a:lnTo>
                  <a:lnTo>
                    <a:pt x="906436" y="1508053"/>
                  </a:lnTo>
                  <a:lnTo>
                    <a:pt x="898839" y="1555157"/>
                  </a:lnTo>
                  <a:lnTo>
                    <a:pt x="877683" y="1596066"/>
                  </a:lnTo>
                  <a:lnTo>
                    <a:pt x="845423" y="1628326"/>
                  </a:lnTo>
                  <a:lnTo>
                    <a:pt x="804513" y="1649482"/>
                  </a:lnTo>
                  <a:lnTo>
                    <a:pt x="757409" y="1657079"/>
                  </a:lnTo>
                  <a:lnTo>
                    <a:pt x="710305" y="1649482"/>
                  </a:lnTo>
                  <a:lnTo>
                    <a:pt x="669396" y="1628326"/>
                  </a:lnTo>
                  <a:lnTo>
                    <a:pt x="637136" y="1596066"/>
                  </a:lnTo>
                  <a:lnTo>
                    <a:pt x="615980" y="1555157"/>
                  </a:lnTo>
                  <a:lnTo>
                    <a:pt x="608383" y="1508053"/>
                  </a:lnTo>
                  <a:close/>
                </a:path>
                <a:path w="2123440" h="2435225">
                  <a:moveTo>
                    <a:pt x="1216766" y="1508053"/>
                  </a:moveTo>
                  <a:lnTo>
                    <a:pt x="1224363" y="1460949"/>
                  </a:lnTo>
                  <a:lnTo>
                    <a:pt x="1245519" y="1420040"/>
                  </a:lnTo>
                  <a:lnTo>
                    <a:pt x="1277779" y="1387780"/>
                  </a:lnTo>
                  <a:lnTo>
                    <a:pt x="1318689" y="1366624"/>
                  </a:lnTo>
                  <a:lnTo>
                    <a:pt x="1365793" y="1359026"/>
                  </a:lnTo>
                  <a:lnTo>
                    <a:pt x="1422823" y="1370370"/>
                  </a:lnTo>
                  <a:lnTo>
                    <a:pt x="1471170" y="1402675"/>
                  </a:lnTo>
                  <a:lnTo>
                    <a:pt x="1503475" y="1451023"/>
                  </a:lnTo>
                  <a:lnTo>
                    <a:pt x="1514819" y="1508053"/>
                  </a:lnTo>
                  <a:lnTo>
                    <a:pt x="1507222" y="1555157"/>
                  </a:lnTo>
                  <a:lnTo>
                    <a:pt x="1486066" y="1596066"/>
                  </a:lnTo>
                  <a:lnTo>
                    <a:pt x="1453806" y="1628326"/>
                  </a:lnTo>
                  <a:lnTo>
                    <a:pt x="1412897" y="1649482"/>
                  </a:lnTo>
                  <a:lnTo>
                    <a:pt x="1365793" y="1657079"/>
                  </a:lnTo>
                  <a:lnTo>
                    <a:pt x="1318689" y="1649482"/>
                  </a:lnTo>
                  <a:lnTo>
                    <a:pt x="1277779" y="1628326"/>
                  </a:lnTo>
                  <a:lnTo>
                    <a:pt x="1245519" y="1596066"/>
                  </a:lnTo>
                  <a:lnTo>
                    <a:pt x="1224363" y="1555157"/>
                  </a:lnTo>
                  <a:lnTo>
                    <a:pt x="1216766" y="1508053"/>
                  </a:lnTo>
                  <a:close/>
                </a:path>
                <a:path w="2123440" h="2435225">
                  <a:moveTo>
                    <a:pt x="1825149" y="1508053"/>
                  </a:moveTo>
                  <a:lnTo>
                    <a:pt x="1832747" y="1460949"/>
                  </a:lnTo>
                  <a:lnTo>
                    <a:pt x="1853903" y="1420040"/>
                  </a:lnTo>
                  <a:lnTo>
                    <a:pt x="1886163" y="1387780"/>
                  </a:lnTo>
                  <a:lnTo>
                    <a:pt x="1927072" y="1366624"/>
                  </a:lnTo>
                  <a:lnTo>
                    <a:pt x="1974176" y="1359026"/>
                  </a:lnTo>
                  <a:lnTo>
                    <a:pt x="2031206" y="1370370"/>
                  </a:lnTo>
                  <a:lnTo>
                    <a:pt x="2079554" y="1402675"/>
                  </a:lnTo>
                  <a:lnTo>
                    <a:pt x="2111859" y="1451023"/>
                  </a:lnTo>
                  <a:lnTo>
                    <a:pt x="2123202" y="1508053"/>
                  </a:lnTo>
                  <a:lnTo>
                    <a:pt x="2115605" y="1555157"/>
                  </a:lnTo>
                  <a:lnTo>
                    <a:pt x="2094449" y="1596066"/>
                  </a:lnTo>
                  <a:lnTo>
                    <a:pt x="2062189" y="1628326"/>
                  </a:lnTo>
                  <a:lnTo>
                    <a:pt x="2021280" y="1649482"/>
                  </a:lnTo>
                  <a:lnTo>
                    <a:pt x="1974176" y="1657079"/>
                  </a:lnTo>
                  <a:lnTo>
                    <a:pt x="1927072" y="1649482"/>
                  </a:lnTo>
                  <a:lnTo>
                    <a:pt x="1886163" y="1628326"/>
                  </a:lnTo>
                  <a:lnTo>
                    <a:pt x="1853903" y="1596066"/>
                  </a:lnTo>
                  <a:lnTo>
                    <a:pt x="1832747" y="1555157"/>
                  </a:lnTo>
                  <a:lnTo>
                    <a:pt x="1825149" y="1508053"/>
                  </a:lnTo>
                  <a:close/>
                </a:path>
                <a:path w="2123440" h="2435225">
                  <a:moveTo>
                    <a:pt x="0" y="2285582"/>
                  </a:moveTo>
                  <a:lnTo>
                    <a:pt x="7597" y="2238478"/>
                  </a:lnTo>
                  <a:lnTo>
                    <a:pt x="28753" y="2197569"/>
                  </a:lnTo>
                  <a:lnTo>
                    <a:pt x="61013" y="2165309"/>
                  </a:lnTo>
                  <a:lnTo>
                    <a:pt x="101922" y="2144153"/>
                  </a:lnTo>
                  <a:lnTo>
                    <a:pt x="149026" y="2136555"/>
                  </a:lnTo>
                  <a:lnTo>
                    <a:pt x="206056" y="2147899"/>
                  </a:lnTo>
                  <a:lnTo>
                    <a:pt x="254404" y="2180204"/>
                  </a:lnTo>
                  <a:lnTo>
                    <a:pt x="286709" y="2228552"/>
                  </a:lnTo>
                  <a:lnTo>
                    <a:pt x="298053" y="2285582"/>
                  </a:lnTo>
                  <a:lnTo>
                    <a:pt x="290455" y="2332686"/>
                  </a:lnTo>
                  <a:lnTo>
                    <a:pt x="269299" y="2373595"/>
                  </a:lnTo>
                  <a:lnTo>
                    <a:pt x="237039" y="2405855"/>
                  </a:lnTo>
                  <a:lnTo>
                    <a:pt x="196130" y="2427011"/>
                  </a:lnTo>
                  <a:lnTo>
                    <a:pt x="149026" y="2434608"/>
                  </a:lnTo>
                  <a:lnTo>
                    <a:pt x="101922" y="2427011"/>
                  </a:lnTo>
                  <a:lnTo>
                    <a:pt x="61013" y="2405855"/>
                  </a:lnTo>
                  <a:lnTo>
                    <a:pt x="28753" y="2373595"/>
                  </a:lnTo>
                  <a:lnTo>
                    <a:pt x="7597" y="2332686"/>
                  </a:lnTo>
                  <a:lnTo>
                    <a:pt x="0" y="2285582"/>
                  </a:lnTo>
                  <a:close/>
                </a:path>
                <a:path w="2123440" h="2435225">
                  <a:moveTo>
                    <a:pt x="608383" y="2285582"/>
                  </a:moveTo>
                  <a:lnTo>
                    <a:pt x="615980" y="2238478"/>
                  </a:lnTo>
                  <a:lnTo>
                    <a:pt x="637136" y="2197569"/>
                  </a:lnTo>
                  <a:lnTo>
                    <a:pt x="669396" y="2165309"/>
                  </a:lnTo>
                  <a:lnTo>
                    <a:pt x="710305" y="2144153"/>
                  </a:lnTo>
                  <a:lnTo>
                    <a:pt x="757409" y="2136555"/>
                  </a:lnTo>
                  <a:lnTo>
                    <a:pt x="814439" y="2147899"/>
                  </a:lnTo>
                  <a:lnTo>
                    <a:pt x="862787" y="2180204"/>
                  </a:lnTo>
                  <a:lnTo>
                    <a:pt x="895092" y="2228552"/>
                  </a:lnTo>
                  <a:lnTo>
                    <a:pt x="906436" y="2285582"/>
                  </a:lnTo>
                  <a:lnTo>
                    <a:pt x="898839" y="2332686"/>
                  </a:lnTo>
                  <a:lnTo>
                    <a:pt x="877683" y="2373595"/>
                  </a:lnTo>
                  <a:lnTo>
                    <a:pt x="845423" y="2405855"/>
                  </a:lnTo>
                  <a:lnTo>
                    <a:pt x="804513" y="2427011"/>
                  </a:lnTo>
                  <a:lnTo>
                    <a:pt x="757409" y="2434608"/>
                  </a:lnTo>
                  <a:lnTo>
                    <a:pt x="710305" y="2427011"/>
                  </a:lnTo>
                  <a:lnTo>
                    <a:pt x="669396" y="2405855"/>
                  </a:lnTo>
                  <a:lnTo>
                    <a:pt x="637136" y="2373595"/>
                  </a:lnTo>
                  <a:lnTo>
                    <a:pt x="615980" y="2332686"/>
                  </a:lnTo>
                  <a:lnTo>
                    <a:pt x="608383" y="2285582"/>
                  </a:lnTo>
                  <a:close/>
                </a:path>
                <a:path w="2123440" h="2435225">
                  <a:moveTo>
                    <a:pt x="1216766" y="2285582"/>
                  </a:moveTo>
                  <a:lnTo>
                    <a:pt x="1224363" y="2238478"/>
                  </a:lnTo>
                  <a:lnTo>
                    <a:pt x="1245519" y="2197569"/>
                  </a:lnTo>
                  <a:lnTo>
                    <a:pt x="1277779" y="2165309"/>
                  </a:lnTo>
                  <a:lnTo>
                    <a:pt x="1318689" y="2144153"/>
                  </a:lnTo>
                  <a:lnTo>
                    <a:pt x="1365793" y="2136555"/>
                  </a:lnTo>
                  <a:lnTo>
                    <a:pt x="1422823" y="2147899"/>
                  </a:lnTo>
                  <a:lnTo>
                    <a:pt x="1471170" y="2180204"/>
                  </a:lnTo>
                  <a:lnTo>
                    <a:pt x="1503475" y="2228552"/>
                  </a:lnTo>
                  <a:lnTo>
                    <a:pt x="1514819" y="2285582"/>
                  </a:lnTo>
                  <a:lnTo>
                    <a:pt x="1507222" y="2332686"/>
                  </a:lnTo>
                  <a:lnTo>
                    <a:pt x="1486066" y="2373595"/>
                  </a:lnTo>
                  <a:lnTo>
                    <a:pt x="1453806" y="2405855"/>
                  </a:lnTo>
                  <a:lnTo>
                    <a:pt x="1412897" y="2427011"/>
                  </a:lnTo>
                  <a:lnTo>
                    <a:pt x="1365793" y="2434608"/>
                  </a:lnTo>
                  <a:lnTo>
                    <a:pt x="1318689" y="2427011"/>
                  </a:lnTo>
                  <a:lnTo>
                    <a:pt x="1277779" y="2405855"/>
                  </a:lnTo>
                  <a:lnTo>
                    <a:pt x="1245519" y="2373595"/>
                  </a:lnTo>
                  <a:lnTo>
                    <a:pt x="1224363" y="2332686"/>
                  </a:lnTo>
                  <a:lnTo>
                    <a:pt x="1216766" y="2285582"/>
                  </a:lnTo>
                  <a:close/>
                </a:path>
                <a:path w="2123440" h="2435225">
                  <a:moveTo>
                    <a:pt x="1825149" y="2285582"/>
                  </a:moveTo>
                  <a:lnTo>
                    <a:pt x="1832747" y="2238478"/>
                  </a:lnTo>
                  <a:lnTo>
                    <a:pt x="1853903" y="2197569"/>
                  </a:lnTo>
                  <a:lnTo>
                    <a:pt x="1886163" y="2165309"/>
                  </a:lnTo>
                  <a:lnTo>
                    <a:pt x="1927072" y="2144153"/>
                  </a:lnTo>
                  <a:lnTo>
                    <a:pt x="1974176" y="2136555"/>
                  </a:lnTo>
                  <a:lnTo>
                    <a:pt x="2031206" y="2147899"/>
                  </a:lnTo>
                  <a:lnTo>
                    <a:pt x="2079554" y="2180204"/>
                  </a:lnTo>
                  <a:lnTo>
                    <a:pt x="2111859" y="2228552"/>
                  </a:lnTo>
                  <a:lnTo>
                    <a:pt x="2123202" y="2285582"/>
                  </a:lnTo>
                  <a:lnTo>
                    <a:pt x="2115605" y="2332686"/>
                  </a:lnTo>
                  <a:lnTo>
                    <a:pt x="2094449" y="2373595"/>
                  </a:lnTo>
                  <a:lnTo>
                    <a:pt x="2062189" y="2405855"/>
                  </a:lnTo>
                  <a:lnTo>
                    <a:pt x="2021280" y="2427011"/>
                  </a:lnTo>
                  <a:lnTo>
                    <a:pt x="1974176" y="2434608"/>
                  </a:lnTo>
                  <a:lnTo>
                    <a:pt x="1927072" y="2427011"/>
                  </a:lnTo>
                  <a:lnTo>
                    <a:pt x="1886163" y="2405855"/>
                  </a:lnTo>
                  <a:lnTo>
                    <a:pt x="1853903" y="2373595"/>
                  </a:lnTo>
                  <a:lnTo>
                    <a:pt x="1832747" y="2332686"/>
                  </a:lnTo>
                  <a:lnTo>
                    <a:pt x="1825149" y="2285582"/>
                  </a:lnTo>
                  <a:close/>
                </a:path>
                <a:path w="2123440" h="2435225">
                  <a:moveTo>
                    <a:pt x="306625" y="843151"/>
                  </a:moveTo>
                  <a:lnTo>
                    <a:pt x="314223" y="796047"/>
                  </a:lnTo>
                  <a:lnTo>
                    <a:pt x="335379" y="755138"/>
                  </a:lnTo>
                  <a:lnTo>
                    <a:pt x="367639" y="722878"/>
                  </a:lnTo>
                  <a:lnTo>
                    <a:pt x="408548" y="701722"/>
                  </a:lnTo>
                  <a:lnTo>
                    <a:pt x="455652" y="694124"/>
                  </a:lnTo>
                  <a:lnTo>
                    <a:pt x="512682" y="705468"/>
                  </a:lnTo>
                  <a:lnTo>
                    <a:pt x="561030" y="737773"/>
                  </a:lnTo>
                  <a:lnTo>
                    <a:pt x="593335" y="786121"/>
                  </a:lnTo>
                  <a:lnTo>
                    <a:pt x="604679" y="843151"/>
                  </a:lnTo>
                  <a:lnTo>
                    <a:pt x="597081" y="890255"/>
                  </a:lnTo>
                  <a:lnTo>
                    <a:pt x="575925" y="931164"/>
                  </a:lnTo>
                  <a:lnTo>
                    <a:pt x="543665" y="963424"/>
                  </a:lnTo>
                  <a:lnTo>
                    <a:pt x="502756" y="984580"/>
                  </a:lnTo>
                  <a:lnTo>
                    <a:pt x="455652" y="992177"/>
                  </a:lnTo>
                  <a:lnTo>
                    <a:pt x="408548" y="984580"/>
                  </a:lnTo>
                  <a:lnTo>
                    <a:pt x="367639" y="963424"/>
                  </a:lnTo>
                  <a:lnTo>
                    <a:pt x="335379" y="931164"/>
                  </a:lnTo>
                  <a:lnTo>
                    <a:pt x="314223" y="890255"/>
                  </a:lnTo>
                  <a:lnTo>
                    <a:pt x="306625" y="843151"/>
                  </a:lnTo>
                  <a:close/>
                </a:path>
                <a:path w="2123440" h="2435225">
                  <a:moveTo>
                    <a:pt x="915009" y="843151"/>
                  </a:moveTo>
                  <a:lnTo>
                    <a:pt x="922606" y="796047"/>
                  </a:lnTo>
                  <a:lnTo>
                    <a:pt x="943762" y="755138"/>
                  </a:lnTo>
                  <a:lnTo>
                    <a:pt x="976022" y="722878"/>
                  </a:lnTo>
                  <a:lnTo>
                    <a:pt x="1016932" y="701722"/>
                  </a:lnTo>
                  <a:lnTo>
                    <a:pt x="1064035" y="694124"/>
                  </a:lnTo>
                  <a:lnTo>
                    <a:pt x="1121065" y="705468"/>
                  </a:lnTo>
                  <a:lnTo>
                    <a:pt x="1169413" y="737773"/>
                  </a:lnTo>
                  <a:lnTo>
                    <a:pt x="1201718" y="786121"/>
                  </a:lnTo>
                  <a:lnTo>
                    <a:pt x="1213062" y="843151"/>
                  </a:lnTo>
                  <a:lnTo>
                    <a:pt x="1205465" y="890255"/>
                  </a:lnTo>
                  <a:lnTo>
                    <a:pt x="1184309" y="931164"/>
                  </a:lnTo>
                  <a:lnTo>
                    <a:pt x="1152049" y="963424"/>
                  </a:lnTo>
                  <a:lnTo>
                    <a:pt x="1111139" y="984580"/>
                  </a:lnTo>
                  <a:lnTo>
                    <a:pt x="1064035" y="992177"/>
                  </a:lnTo>
                  <a:lnTo>
                    <a:pt x="1016932" y="984580"/>
                  </a:lnTo>
                  <a:lnTo>
                    <a:pt x="976022" y="963424"/>
                  </a:lnTo>
                  <a:lnTo>
                    <a:pt x="943762" y="931164"/>
                  </a:lnTo>
                  <a:lnTo>
                    <a:pt x="922606" y="890255"/>
                  </a:lnTo>
                  <a:lnTo>
                    <a:pt x="915009" y="843151"/>
                  </a:lnTo>
                  <a:close/>
                </a:path>
                <a:path w="2123440" h="2435225">
                  <a:moveTo>
                    <a:pt x="1523392" y="843151"/>
                  </a:moveTo>
                  <a:lnTo>
                    <a:pt x="1530989" y="796047"/>
                  </a:lnTo>
                  <a:lnTo>
                    <a:pt x="1552145" y="755138"/>
                  </a:lnTo>
                  <a:lnTo>
                    <a:pt x="1584405" y="722878"/>
                  </a:lnTo>
                  <a:lnTo>
                    <a:pt x="1625315" y="701722"/>
                  </a:lnTo>
                  <a:lnTo>
                    <a:pt x="1672419" y="694124"/>
                  </a:lnTo>
                  <a:lnTo>
                    <a:pt x="1729449" y="705468"/>
                  </a:lnTo>
                  <a:lnTo>
                    <a:pt x="1777796" y="737773"/>
                  </a:lnTo>
                  <a:lnTo>
                    <a:pt x="1810101" y="786121"/>
                  </a:lnTo>
                  <a:lnTo>
                    <a:pt x="1821445" y="843151"/>
                  </a:lnTo>
                  <a:lnTo>
                    <a:pt x="1813848" y="890255"/>
                  </a:lnTo>
                  <a:lnTo>
                    <a:pt x="1792692" y="931164"/>
                  </a:lnTo>
                  <a:lnTo>
                    <a:pt x="1760432" y="963424"/>
                  </a:lnTo>
                  <a:lnTo>
                    <a:pt x="1719523" y="984580"/>
                  </a:lnTo>
                  <a:lnTo>
                    <a:pt x="1672419" y="992177"/>
                  </a:lnTo>
                  <a:lnTo>
                    <a:pt x="1625315" y="984580"/>
                  </a:lnTo>
                  <a:lnTo>
                    <a:pt x="1584405" y="963424"/>
                  </a:lnTo>
                  <a:lnTo>
                    <a:pt x="1552145" y="931164"/>
                  </a:lnTo>
                  <a:lnTo>
                    <a:pt x="1530989" y="890255"/>
                  </a:lnTo>
                  <a:lnTo>
                    <a:pt x="1523392" y="843151"/>
                  </a:lnTo>
                  <a:close/>
                </a:path>
                <a:path w="2123440" h="2435225">
                  <a:moveTo>
                    <a:pt x="915009" y="149026"/>
                  </a:moveTo>
                  <a:lnTo>
                    <a:pt x="922606" y="101922"/>
                  </a:lnTo>
                  <a:lnTo>
                    <a:pt x="943762" y="61013"/>
                  </a:lnTo>
                  <a:lnTo>
                    <a:pt x="976022" y="28753"/>
                  </a:lnTo>
                  <a:lnTo>
                    <a:pt x="1016932" y="7597"/>
                  </a:lnTo>
                  <a:lnTo>
                    <a:pt x="1064035" y="0"/>
                  </a:lnTo>
                  <a:lnTo>
                    <a:pt x="1121065" y="11343"/>
                  </a:lnTo>
                  <a:lnTo>
                    <a:pt x="1169413" y="43648"/>
                  </a:lnTo>
                  <a:lnTo>
                    <a:pt x="1201718" y="91996"/>
                  </a:lnTo>
                  <a:lnTo>
                    <a:pt x="1213062" y="149026"/>
                  </a:lnTo>
                  <a:lnTo>
                    <a:pt x="1205465" y="196130"/>
                  </a:lnTo>
                  <a:lnTo>
                    <a:pt x="1184309" y="237039"/>
                  </a:lnTo>
                  <a:lnTo>
                    <a:pt x="1152049" y="269299"/>
                  </a:lnTo>
                  <a:lnTo>
                    <a:pt x="1111139" y="290455"/>
                  </a:lnTo>
                  <a:lnTo>
                    <a:pt x="1064035" y="298053"/>
                  </a:lnTo>
                  <a:lnTo>
                    <a:pt x="1016932" y="290455"/>
                  </a:lnTo>
                  <a:lnTo>
                    <a:pt x="976022" y="269299"/>
                  </a:lnTo>
                  <a:lnTo>
                    <a:pt x="943762" y="237039"/>
                  </a:lnTo>
                  <a:lnTo>
                    <a:pt x="922606" y="196130"/>
                  </a:lnTo>
                  <a:lnTo>
                    <a:pt x="915009" y="1490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6968827" y="2351022"/>
            <a:ext cx="2882053" cy="3297767"/>
            <a:chOff x="5226620" y="1763266"/>
            <a:chExt cx="2161540" cy="2473325"/>
          </a:xfrm>
        </p:grpSpPr>
        <p:sp>
          <p:nvSpPr>
            <p:cNvPr id="68" name="object 68"/>
            <p:cNvSpPr/>
            <p:nvPr/>
          </p:nvSpPr>
          <p:spPr>
            <a:xfrm>
              <a:off x="5543724" y="3440737"/>
              <a:ext cx="1466215" cy="627380"/>
            </a:xfrm>
            <a:custGeom>
              <a:avLst/>
              <a:gdLst/>
              <a:ahLst/>
              <a:cxnLst/>
              <a:rect l="l" t="t" r="r" b="b"/>
              <a:pathLst>
                <a:path w="1466215" h="627379">
                  <a:moveTo>
                    <a:pt x="0" y="627161"/>
                  </a:moveTo>
                  <a:lnTo>
                    <a:pt x="146565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87479" y="3397202"/>
              <a:ext cx="110908" cy="8198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500075" y="3489339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0" y="473181"/>
                  </a:moveTo>
                  <a:lnTo>
                    <a:pt x="332014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96808" y="3409046"/>
              <a:ext cx="94462" cy="10789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219847" y="3553718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3" name="object 7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8856" y="3457742"/>
              <a:ext cx="81981" cy="10550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207962" y="3451873"/>
              <a:ext cx="906780" cy="511175"/>
            </a:xfrm>
            <a:custGeom>
              <a:avLst/>
              <a:gdLst/>
              <a:ahLst/>
              <a:cxnLst/>
              <a:rect l="l" t="t" r="r" b="b"/>
              <a:pathLst>
                <a:path w="906779" h="511175">
                  <a:moveTo>
                    <a:pt x="906506" y="51064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3115" y="3399918"/>
              <a:ext cx="109815" cy="8889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990743" y="2862875"/>
              <a:ext cx="229235" cy="278765"/>
            </a:xfrm>
            <a:custGeom>
              <a:avLst/>
              <a:gdLst/>
              <a:ahLst/>
              <a:cxnLst/>
              <a:rect l="l" t="t" r="r" b="b"/>
              <a:pathLst>
                <a:path w="229234" h="278764">
                  <a:moveTo>
                    <a:pt x="229103" y="27846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7" name="object 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26292" y="2786590"/>
              <a:ext cx="98274" cy="10580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914631" y="2768451"/>
              <a:ext cx="1200150" cy="416559"/>
            </a:xfrm>
            <a:custGeom>
              <a:avLst/>
              <a:gdLst/>
              <a:ahLst/>
              <a:cxnLst/>
              <a:rect l="l" t="t" r="r" b="b"/>
              <a:pathLst>
                <a:path w="1200150" h="416560">
                  <a:moveTo>
                    <a:pt x="1199838" y="41654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23436" y="2729201"/>
              <a:ext cx="111038" cy="7850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108458" y="2792891"/>
              <a:ext cx="608330" cy="392430"/>
            </a:xfrm>
            <a:custGeom>
              <a:avLst/>
              <a:gdLst/>
              <a:ahLst/>
              <a:cxnLst/>
              <a:rect l="l" t="t" r="r" b="b"/>
              <a:pathLst>
                <a:path w="608329" h="392430">
                  <a:moveTo>
                    <a:pt x="0" y="392100"/>
                  </a:moveTo>
                  <a:lnTo>
                    <a:pt x="608298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1" name="object 8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90184" y="2736528"/>
              <a:ext cx="108760" cy="9233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750677" y="2877593"/>
              <a:ext cx="147320" cy="307975"/>
            </a:xfrm>
            <a:custGeom>
              <a:avLst/>
              <a:gdLst/>
              <a:ahLst/>
              <a:cxnLst/>
              <a:rect l="l" t="t" r="r" b="b"/>
              <a:pathLst>
                <a:path w="147320" h="307975">
                  <a:moveTo>
                    <a:pt x="147024" y="307398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03851" y="2790079"/>
              <a:ext cx="84736" cy="11061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501110" y="2112045"/>
              <a:ext cx="417195" cy="364490"/>
            </a:xfrm>
            <a:custGeom>
              <a:avLst/>
              <a:gdLst/>
              <a:ahLst/>
              <a:cxnLst/>
              <a:rect l="l" t="t" r="r" b="b"/>
              <a:pathLst>
                <a:path w="417195" h="364489">
                  <a:moveTo>
                    <a:pt x="416979" y="36439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6488" y="2045632"/>
              <a:ext cx="104851" cy="9963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806701" y="2124972"/>
              <a:ext cx="325120" cy="395605"/>
            </a:xfrm>
            <a:custGeom>
              <a:avLst/>
              <a:gdLst/>
              <a:ahLst/>
              <a:cxnLst/>
              <a:rect l="l" t="t" r="r" b="b"/>
              <a:pathLst>
                <a:path w="325120" h="395605">
                  <a:moveTo>
                    <a:pt x="0" y="395117"/>
                  </a:moveTo>
                  <a:lnTo>
                    <a:pt x="32505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7" name="object 8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97927" y="2048685"/>
              <a:ext cx="98272" cy="10580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245670" y="3141343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6" y="2889"/>
                  </a:lnTo>
                  <a:lnTo>
                    <a:pt x="231706" y="25038"/>
                  </a:lnTo>
                  <a:lnTo>
                    <a:pt x="273015" y="66346"/>
                  </a:lnTo>
                  <a:lnTo>
                    <a:pt x="295163" y="119817"/>
                  </a:lnTo>
                  <a:lnTo>
                    <a:pt x="298053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5245670" y="3141343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3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5854054" y="3141343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3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6462437" y="3141343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5" y="2889"/>
                  </a:lnTo>
                  <a:lnTo>
                    <a:pt x="231706" y="25038"/>
                  </a:lnTo>
                  <a:lnTo>
                    <a:pt x="273015" y="66346"/>
                  </a:lnTo>
                  <a:lnTo>
                    <a:pt x="295163" y="119817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6462437" y="3141343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5245670" y="3141343"/>
              <a:ext cx="2123440" cy="1075690"/>
            </a:xfrm>
            <a:custGeom>
              <a:avLst/>
              <a:gdLst/>
              <a:ahLst/>
              <a:cxnLst/>
              <a:rect l="l" t="t" r="r" b="b"/>
              <a:pathLst>
                <a:path w="2123440" h="1075689">
                  <a:moveTo>
                    <a:pt x="1825149" y="149026"/>
                  </a:moveTo>
                  <a:lnTo>
                    <a:pt x="1832747" y="101922"/>
                  </a:lnTo>
                  <a:lnTo>
                    <a:pt x="1853903" y="61013"/>
                  </a:lnTo>
                  <a:lnTo>
                    <a:pt x="1886163" y="28753"/>
                  </a:lnTo>
                  <a:lnTo>
                    <a:pt x="1927072" y="7597"/>
                  </a:lnTo>
                  <a:lnTo>
                    <a:pt x="1974176" y="0"/>
                  </a:lnTo>
                  <a:lnTo>
                    <a:pt x="2031206" y="11343"/>
                  </a:lnTo>
                  <a:lnTo>
                    <a:pt x="2079553" y="43648"/>
                  </a:lnTo>
                  <a:lnTo>
                    <a:pt x="2111858" y="91996"/>
                  </a:lnTo>
                  <a:lnTo>
                    <a:pt x="2123203" y="149026"/>
                  </a:lnTo>
                  <a:lnTo>
                    <a:pt x="2115605" y="196130"/>
                  </a:lnTo>
                  <a:lnTo>
                    <a:pt x="2094449" y="237039"/>
                  </a:lnTo>
                  <a:lnTo>
                    <a:pt x="2062189" y="269299"/>
                  </a:lnTo>
                  <a:lnTo>
                    <a:pt x="2021280" y="290455"/>
                  </a:lnTo>
                  <a:lnTo>
                    <a:pt x="1974176" y="298053"/>
                  </a:lnTo>
                  <a:lnTo>
                    <a:pt x="1927072" y="290455"/>
                  </a:lnTo>
                  <a:lnTo>
                    <a:pt x="1886163" y="269299"/>
                  </a:lnTo>
                  <a:lnTo>
                    <a:pt x="1853903" y="237039"/>
                  </a:lnTo>
                  <a:lnTo>
                    <a:pt x="1832747" y="196130"/>
                  </a:lnTo>
                  <a:lnTo>
                    <a:pt x="1825149" y="149026"/>
                  </a:lnTo>
                  <a:close/>
                </a:path>
                <a:path w="2123440" h="1075689">
                  <a:moveTo>
                    <a:pt x="0" y="926555"/>
                  </a:moveTo>
                  <a:lnTo>
                    <a:pt x="7597" y="879451"/>
                  </a:lnTo>
                  <a:lnTo>
                    <a:pt x="28753" y="838542"/>
                  </a:lnTo>
                  <a:lnTo>
                    <a:pt x="61013" y="806282"/>
                  </a:lnTo>
                  <a:lnTo>
                    <a:pt x="101922" y="785126"/>
                  </a:lnTo>
                  <a:lnTo>
                    <a:pt x="149026" y="777528"/>
                  </a:lnTo>
                  <a:lnTo>
                    <a:pt x="206056" y="788872"/>
                  </a:lnTo>
                  <a:lnTo>
                    <a:pt x="254404" y="821177"/>
                  </a:lnTo>
                  <a:lnTo>
                    <a:pt x="286709" y="869525"/>
                  </a:lnTo>
                  <a:lnTo>
                    <a:pt x="298053" y="926555"/>
                  </a:lnTo>
                  <a:lnTo>
                    <a:pt x="290455" y="973659"/>
                  </a:lnTo>
                  <a:lnTo>
                    <a:pt x="269299" y="1014568"/>
                  </a:lnTo>
                  <a:lnTo>
                    <a:pt x="237039" y="1046828"/>
                  </a:lnTo>
                  <a:lnTo>
                    <a:pt x="196130" y="1067984"/>
                  </a:lnTo>
                  <a:lnTo>
                    <a:pt x="149026" y="1075582"/>
                  </a:lnTo>
                  <a:lnTo>
                    <a:pt x="101922" y="1067984"/>
                  </a:lnTo>
                  <a:lnTo>
                    <a:pt x="61013" y="1046828"/>
                  </a:lnTo>
                  <a:lnTo>
                    <a:pt x="28753" y="1014568"/>
                  </a:lnTo>
                  <a:lnTo>
                    <a:pt x="7597" y="973659"/>
                  </a:lnTo>
                  <a:lnTo>
                    <a:pt x="0" y="92655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5854054" y="3918872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5" y="2889"/>
                  </a:lnTo>
                  <a:lnTo>
                    <a:pt x="231706" y="25038"/>
                  </a:lnTo>
                  <a:lnTo>
                    <a:pt x="273015" y="66346"/>
                  </a:lnTo>
                  <a:lnTo>
                    <a:pt x="295163" y="119817"/>
                  </a:lnTo>
                  <a:lnTo>
                    <a:pt x="298053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854054" y="3918872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3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6462437" y="3918872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5" y="2889"/>
                  </a:lnTo>
                  <a:lnTo>
                    <a:pt x="231706" y="25038"/>
                  </a:lnTo>
                  <a:lnTo>
                    <a:pt x="273015" y="66346"/>
                  </a:lnTo>
                  <a:lnTo>
                    <a:pt x="295163" y="119817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6462437" y="3918872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5552297" y="2476440"/>
              <a:ext cx="1816735" cy="1740535"/>
            </a:xfrm>
            <a:custGeom>
              <a:avLst/>
              <a:gdLst/>
              <a:ahLst/>
              <a:cxnLst/>
              <a:rect l="l" t="t" r="r" b="b"/>
              <a:pathLst>
                <a:path w="1816734" h="1740535">
                  <a:moveTo>
                    <a:pt x="1518523" y="1591457"/>
                  </a:moveTo>
                  <a:lnTo>
                    <a:pt x="1526121" y="1544354"/>
                  </a:lnTo>
                  <a:lnTo>
                    <a:pt x="1547277" y="1503444"/>
                  </a:lnTo>
                  <a:lnTo>
                    <a:pt x="1579537" y="1471184"/>
                  </a:lnTo>
                  <a:lnTo>
                    <a:pt x="1620446" y="1450028"/>
                  </a:lnTo>
                  <a:lnTo>
                    <a:pt x="1667550" y="1442431"/>
                  </a:lnTo>
                  <a:lnTo>
                    <a:pt x="1724580" y="1453775"/>
                  </a:lnTo>
                  <a:lnTo>
                    <a:pt x="1772927" y="1486080"/>
                  </a:lnTo>
                  <a:lnTo>
                    <a:pt x="1805232" y="1534428"/>
                  </a:lnTo>
                  <a:lnTo>
                    <a:pt x="1816576" y="1591457"/>
                  </a:lnTo>
                  <a:lnTo>
                    <a:pt x="1808979" y="1638561"/>
                  </a:lnTo>
                  <a:lnTo>
                    <a:pt x="1787823" y="1679471"/>
                  </a:lnTo>
                  <a:lnTo>
                    <a:pt x="1755563" y="1711731"/>
                  </a:lnTo>
                  <a:lnTo>
                    <a:pt x="1714654" y="1732887"/>
                  </a:lnTo>
                  <a:lnTo>
                    <a:pt x="1667550" y="1740484"/>
                  </a:lnTo>
                  <a:lnTo>
                    <a:pt x="1620446" y="1732887"/>
                  </a:lnTo>
                  <a:lnTo>
                    <a:pt x="1579537" y="1711731"/>
                  </a:lnTo>
                  <a:lnTo>
                    <a:pt x="1547277" y="1679471"/>
                  </a:lnTo>
                  <a:lnTo>
                    <a:pt x="1526121" y="1638561"/>
                  </a:lnTo>
                  <a:lnTo>
                    <a:pt x="1518523" y="1591457"/>
                  </a:lnTo>
                  <a:close/>
                </a:path>
                <a:path w="1816734" h="1740535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3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160680" y="2476440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5" y="2889"/>
                  </a:lnTo>
                  <a:lnTo>
                    <a:pt x="231706" y="25038"/>
                  </a:lnTo>
                  <a:lnTo>
                    <a:pt x="273014" y="66346"/>
                  </a:lnTo>
                  <a:lnTo>
                    <a:pt x="295163" y="119817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0680" y="2476440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160680" y="1782316"/>
              <a:ext cx="906780" cy="992505"/>
            </a:xfrm>
            <a:custGeom>
              <a:avLst/>
              <a:gdLst/>
              <a:ahLst/>
              <a:cxnLst/>
              <a:rect l="l" t="t" r="r" b="b"/>
              <a:pathLst>
                <a:path w="906779" h="992505">
                  <a:moveTo>
                    <a:pt x="608382" y="843151"/>
                  </a:moveTo>
                  <a:lnTo>
                    <a:pt x="615980" y="796047"/>
                  </a:lnTo>
                  <a:lnTo>
                    <a:pt x="637136" y="755138"/>
                  </a:lnTo>
                  <a:lnTo>
                    <a:pt x="669396" y="722878"/>
                  </a:lnTo>
                  <a:lnTo>
                    <a:pt x="710305" y="701722"/>
                  </a:lnTo>
                  <a:lnTo>
                    <a:pt x="757409" y="694124"/>
                  </a:lnTo>
                  <a:lnTo>
                    <a:pt x="814439" y="705468"/>
                  </a:lnTo>
                  <a:lnTo>
                    <a:pt x="862787" y="737773"/>
                  </a:lnTo>
                  <a:lnTo>
                    <a:pt x="895092" y="786121"/>
                  </a:lnTo>
                  <a:lnTo>
                    <a:pt x="906435" y="843151"/>
                  </a:lnTo>
                  <a:lnTo>
                    <a:pt x="898838" y="890255"/>
                  </a:lnTo>
                  <a:lnTo>
                    <a:pt x="877682" y="931164"/>
                  </a:lnTo>
                  <a:lnTo>
                    <a:pt x="845422" y="963424"/>
                  </a:lnTo>
                  <a:lnTo>
                    <a:pt x="804513" y="984580"/>
                  </a:lnTo>
                  <a:lnTo>
                    <a:pt x="757409" y="992177"/>
                  </a:lnTo>
                  <a:lnTo>
                    <a:pt x="710305" y="984580"/>
                  </a:lnTo>
                  <a:lnTo>
                    <a:pt x="669396" y="963424"/>
                  </a:lnTo>
                  <a:lnTo>
                    <a:pt x="637136" y="931164"/>
                  </a:lnTo>
                  <a:lnTo>
                    <a:pt x="615980" y="890255"/>
                  </a:lnTo>
                  <a:lnTo>
                    <a:pt x="608382" y="843151"/>
                  </a:lnTo>
                  <a:close/>
                </a:path>
                <a:path w="906779" h="992505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2" name="object 10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15278" y="2539234"/>
              <a:ext cx="183964" cy="18396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97957" y="3204697"/>
              <a:ext cx="183964" cy="18396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19470" y="3204697"/>
              <a:ext cx="183964" cy="18396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19470" y="3982117"/>
              <a:ext cx="183964" cy="18396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11087" y="3982117"/>
              <a:ext cx="183964" cy="183964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>
            <a:off x="106068" y="5932281"/>
            <a:ext cx="579543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13" dirty="0">
                <a:latin typeface="Arial"/>
                <a:cs typeface="Arial"/>
              </a:rPr>
              <a:t>Srivastava</a:t>
            </a:r>
            <a:r>
              <a:rPr sz="1067" spc="-4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et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al,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spc="-13" dirty="0">
                <a:latin typeface="Arial"/>
                <a:cs typeface="Arial"/>
              </a:rPr>
              <a:t>“Dropout:</a:t>
            </a:r>
            <a:r>
              <a:rPr sz="1067" spc="-6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A</a:t>
            </a:r>
            <a:r>
              <a:rPr sz="1067" spc="-73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simple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way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to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spc="-13" dirty="0">
                <a:latin typeface="Arial"/>
                <a:cs typeface="Arial"/>
              </a:rPr>
              <a:t>prevent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neural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networks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from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spc="-13" dirty="0">
                <a:latin typeface="Arial"/>
                <a:cs typeface="Arial"/>
              </a:rPr>
              <a:t>overfitting”,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JMLR</a:t>
            </a:r>
            <a:r>
              <a:rPr sz="1067" spc="-27" dirty="0">
                <a:latin typeface="Arial"/>
                <a:cs typeface="Arial"/>
              </a:rPr>
              <a:t> 2014</a:t>
            </a:r>
            <a:endParaRPr sz="10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65" y="1074461"/>
            <a:ext cx="8530299" cy="49655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085662" y="2199187"/>
            <a:ext cx="2882053" cy="3297767"/>
            <a:chOff x="6814246" y="1649390"/>
            <a:chExt cx="2161540" cy="2473325"/>
          </a:xfrm>
        </p:grpSpPr>
        <p:sp>
          <p:nvSpPr>
            <p:cNvPr id="4" name="object 4"/>
            <p:cNvSpPr/>
            <p:nvPr/>
          </p:nvSpPr>
          <p:spPr>
            <a:xfrm>
              <a:off x="7131349" y="3326862"/>
              <a:ext cx="1466215" cy="627380"/>
            </a:xfrm>
            <a:custGeom>
              <a:avLst/>
              <a:gdLst/>
              <a:ahLst/>
              <a:cxnLst/>
              <a:rect l="l" t="t" r="r" b="b"/>
              <a:pathLst>
                <a:path w="1466215" h="627379">
                  <a:moveTo>
                    <a:pt x="0" y="627161"/>
                  </a:moveTo>
                  <a:lnTo>
                    <a:pt x="146565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5105" y="3283327"/>
              <a:ext cx="110908" cy="819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87700" y="3375464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0" y="473181"/>
                  </a:moveTo>
                  <a:lnTo>
                    <a:pt x="332014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4432" y="3295171"/>
              <a:ext cx="94462" cy="1078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07472" y="3439843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6482" y="3343867"/>
              <a:ext cx="81981" cy="105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95588" y="3337997"/>
              <a:ext cx="906780" cy="511175"/>
            </a:xfrm>
            <a:custGeom>
              <a:avLst/>
              <a:gdLst/>
              <a:ahLst/>
              <a:cxnLst/>
              <a:rect l="l" t="t" r="r" b="b"/>
              <a:pathLst>
                <a:path w="906779" h="511175">
                  <a:moveTo>
                    <a:pt x="906506" y="51064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0740" y="3286043"/>
              <a:ext cx="109815" cy="888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78368" y="2749000"/>
              <a:ext cx="229235" cy="278765"/>
            </a:xfrm>
            <a:custGeom>
              <a:avLst/>
              <a:gdLst/>
              <a:ahLst/>
              <a:cxnLst/>
              <a:rect l="l" t="t" r="r" b="b"/>
              <a:pathLst>
                <a:path w="229234" h="278764">
                  <a:moveTo>
                    <a:pt x="229103" y="27846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3918" y="2672715"/>
              <a:ext cx="98274" cy="10580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02256" y="2654576"/>
              <a:ext cx="1200150" cy="416559"/>
            </a:xfrm>
            <a:custGeom>
              <a:avLst/>
              <a:gdLst/>
              <a:ahLst/>
              <a:cxnLst/>
              <a:rect l="l" t="t" r="r" b="b"/>
              <a:pathLst>
                <a:path w="1200150" h="416560">
                  <a:moveTo>
                    <a:pt x="1199838" y="41654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61" y="2615326"/>
              <a:ext cx="111038" cy="785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96083" y="2679016"/>
              <a:ext cx="608330" cy="392430"/>
            </a:xfrm>
            <a:custGeom>
              <a:avLst/>
              <a:gdLst/>
              <a:ahLst/>
              <a:cxnLst/>
              <a:rect l="l" t="t" r="r" b="b"/>
              <a:pathLst>
                <a:path w="608329" h="392430">
                  <a:moveTo>
                    <a:pt x="0" y="392100"/>
                  </a:moveTo>
                  <a:lnTo>
                    <a:pt x="608298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7810" y="2622653"/>
              <a:ext cx="108760" cy="9233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38303" y="2763718"/>
              <a:ext cx="147320" cy="307975"/>
            </a:xfrm>
            <a:custGeom>
              <a:avLst/>
              <a:gdLst/>
              <a:ahLst/>
              <a:cxnLst/>
              <a:rect l="l" t="t" r="r" b="b"/>
              <a:pathLst>
                <a:path w="147320" h="307975">
                  <a:moveTo>
                    <a:pt x="147024" y="307398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1476" y="2676204"/>
              <a:ext cx="84737" cy="1106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088735" y="1998170"/>
              <a:ext cx="417195" cy="364490"/>
            </a:xfrm>
            <a:custGeom>
              <a:avLst/>
              <a:gdLst/>
              <a:ahLst/>
              <a:cxnLst/>
              <a:rect l="l" t="t" r="r" b="b"/>
              <a:pathLst>
                <a:path w="417195" h="364489">
                  <a:moveTo>
                    <a:pt x="416979" y="36439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14114" y="1931757"/>
              <a:ext cx="104851" cy="996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94326" y="2011097"/>
              <a:ext cx="325120" cy="395605"/>
            </a:xfrm>
            <a:custGeom>
              <a:avLst/>
              <a:gdLst/>
              <a:ahLst/>
              <a:cxnLst/>
              <a:rect l="l" t="t" r="r" b="b"/>
              <a:pathLst>
                <a:path w="325120" h="395605">
                  <a:moveTo>
                    <a:pt x="0" y="395117"/>
                  </a:moveTo>
                  <a:lnTo>
                    <a:pt x="32504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5552" y="1934810"/>
              <a:ext cx="98272" cy="1058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833296" y="3027468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6" y="2889"/>
                  </a:lnTo>
                  <a:lnTo>
                    <a:pt x="231706" y="25038"/>
                  </a:lnTo>
                  <a:lnTo>
                    <a:pt x="273015" y="66346"/>
                  </a:lnTo>
                  <a:lnTo>
                    <a:pt x="295163" y="119817"/>
                  </a:lnTo>
                  <a:lnTo>
                    <a:pt x="298053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3296" y="3027468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3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441680" y="3027468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3" y="43648"/>
                  </a:lnTo>
                  <a:lnTo>
                    <a:pt x="286708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050062" y="3027468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5" y="2889"/>
                  </a:lnTo>
                  <a:lnTo>
                    <a:pt x="231706" y="25038"/>
                  </a:lnTo>
                  <a:lnTo>
                    <a:pt x="273015" y="66346"/>
                  </a:lnTo>
                  <a:lnTo>
                    <a:pt x="295163" y="119817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050062" y="3027468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833296" y="3027468"/>
              <a:ext cx="2123440" cy="1075690"/>
            </a:xfrm>
            <a:custGeom>
              <a:avLst/>
              <a:gdLst/>
              <a:ahLst/>
              <a:cxnLst/>
              <a:rect l="l" t="t" r="r" b="b"/>
              <a:pathLst>
                <a:path w="2123440" h="1075689">
                  <a:moveTo>
                    <a:pt x="1825149" y="149026"/>
                  </a:moveTo>
                  <a:lnTo>
                    <a:pt x="1832747" y="101922"/>
                  </a:lnTo>
                  <a:lnTo>
                    <a:pt x="1853903" y="61013"/>
                  </a:lnTo>
                  <a:lnTo>
                    <a:pt x="1886163" y="28753"/>
                  </a:lnTo>
                  <a:lnTo>
                    <a:pt x="1927072" y="7597"/>
                  </a:lnTo>
                  <a:lnTo>
                    <a:pt x="1974176" y="0"/>
                  </a:lnTo>
                  <a:lnTo>
                    <a:pt x="2031206" y="11343"/>
                  </a:lnTo>
                  <a:lnTo>
                    <a:pt x="2079553" y="43648"/>
                  </a:lnTo>
                  <a:lnTo>
                    <a:pt x="2111858" y="91996"/>
                  </a:lnTo>
                  <a:lnTo>
                    <a:pt x="2123203" y="149026"/>
                  </a:lnTo>
                  <a:lnTo>
                    <a:pt x="2115605" y="196130"/>
                  </a:lnTo>
                  <a:lnTo>
                    <a:pt x="2094449" y="237039"/>
                  </a:lnTo>
                  <a:lnTo>
                    <a:pt x="2062189" y="269299"/>
                  </a:lnTo>
                  <a:lnTo>
                    <a:pt x="2021280" y="290455"/>
                  </a:lnTo>
                  <a:lnTo>
                    <a:pt x="1974176" y="298053"/>
                  </a:lnTo>
                  <a:lnTo>
                    <a:pt x="1927072" y="290455"/>
                  </a:lnTo>
                  <a:lnTo>
                    <a:pt x="1886163" y="269299"/>
                  </a:lnTo>
                  <a:lnTo>
                    <a:pt x="1853903" y="237039"/>
                  </a:lnTo>
                  <a:lnTo>
                    <a:pt x="1832747" y="196130"/>
                  </a:lnTo>
                  <a:lnTo>
                    <a:pt x="1825149" y="149026"/>
                  </a:lnTo>
                  <a:close/>
                </a:path>
                <a:path w="2123440" h="1075689">
                  <a:moveTo>
                    <a:pt x="0" y="926555"/>
                  </a:moveTo>
                  <a:lnTo>
                    <a:pt x="7597" y="879451"/>
                  </a:lnTo>
                  <a:lnTo>
                    <a:pt x="28753" y="838542"/>
                  </a:lnTo>
                  <a:lnTo>
                    <a:pt x="61013" y="806282"/>
                  </a:lnTo>
                  <a:lnTo>
                    <a:pt x="101922" y="785126"/>
                  </a:lnTo>
                  <a:lnTo>
                    <a:pt x="149026" y="777528"/>
                  </a:lnTo>
                  <a:lnTo>
                    <a:pt x="206056" y="788872"/>
                  </a:lnTo>
                  <a:lnTo>
                    <a:pt x="254404" y="821177"/>
                  </a:lnTo>
                  <a:lnTo>
                    <a:pt x="286709" y="869525"/>
                  </a:lnTo>
                  <a:lnTo>
                    <a:pt x="298053" y="926555"/>
                  </a:lnTo>
                  <a:lnTo>
                    <a:pt x="290455" y="973659"/>
                  </a:lnTo>
                  <a:lnTo>
                    <a:pt x="269299" y="1014568"/>
                  </a:lnTo>
                  <a:lnTo>
                    <a:pt x="237039" y="1046828"/>
                  </a:lnTo>
                  <a:lnTo>
                    <a:pt x="196130" y="1067984"/>
                  </a:lnTo>
                  <a:lnTo>
                    <a:pt x="149026" y="1075582"/>
                  </a:lnTo>
                  <a:lnTo>
                    <a:pt x="101922" y="1067984"/>
                  </a:lnTo>
                  <a:lnTo>
                    <a:pt x="61013" y="1046828"/>
                  </a:lnTo>
                  <a:lnTo>
                    <a:pt x="28753" y="1014568"/>
                  </a:lnTo>
                  <a:lnTo>
                    <a:pt x="7597" y="973659"/>
                  </a:lnTo>
                  <a:lnTo>
                    <a:pt x="0" y="92655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441680" y="3804997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5" y="2889"/>
                  </a:lnTo>
                  <a:lnTo>
                    <a:pt x="231706" y="25038"/>
                  </a:lnTo>
                  <a:lnTo>
                    <a:pt x="273014" y="66346"/>
                  </a:lnTo>
                  <a:lnTo>
                    <a:pt x="295162" y="119817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441680" y="3804997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3" y="43648"/>
                  </a:lnTo>
                  <a:lnTo>
                    <a:pt x="286708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050062" y="3804997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5" y="2889"/>
                  </a:lnTo>
                  <a:lnTo>
                    <a:pt x="231706" y="25038"/>
                  </a:lnTo>
                  <a:lnTo>
                    <a:pt x="273015" y="66346"/>
                  </a:lnTo>
                  <a:lnTo>
                    <a:pt x="295163" y="119817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050062" y="3804997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139922" y="2362565"/>
              <a:ext cx="1816735" cy="1740535"/>
            </a:xfrm>
            <a:custGeom>
              <a:avLst/>
              <a:gdLst/>
              <a:ahLst/>
              <a:cxnLst/>
              <a:rect l="l" t="t" r="r" b="b"/>
              <a:pathLst>
                <a:path w="1816734" h="1740535">
                  <a:moveTo>
                    <a:pt x="1518523" y="1591457"/>
                  </a:moveTo>
                  <a:lnTo>
                    <a:pt x="1526121" y="1544354"/>
                  </a:lnTo>
                  <a:lnTo>
                    <a:pt x="1547277" y="1503444"/>
                  </a:lnTo>
                  <a:lnTo>
                    <a:pt x="1579537" y="1471184"/>
                  </a:lnTo>
                  <a:lnTo>
                    <a:pt x="1620446" y="1450028"/>
                  </a:lnTo>
                  <a:lnTo>
                    <a:pt x="1667550" y="1442431"/>
                  </a:lnTo>
                  <a:lnTo>
                    <a:pt x="1724580" y="1453775"/>
                  </a:lnTo>
                  <a:lnTo>
                    <a:pt x="1772927" y="1486080"/>
                  </a:lnTo>
                  <a:lnTo>
                    <a:pt x="1805232" y="1534428"/>
                  </a:lnTo>
                  <a:lnTo>
                    <a:pt x="1816577" y="1591457"/>
                  </a:lnTo>
                  <a:lnTo>
                    <a:pt x="1808979" y="1638561"/>
                  </a:lnTo>
                  <a:lnTo>
                    <a:pt x="1787823" y="1679471"/>
                  </a:lnTo>
                  <a:lnTo>
                    <a:pt x="1755563" y="1711731"/>
                  </a:lnTo>
                  <a:lnTo>
                    <a:pt x="1714654" y="1732887"/>
                  </a:lnTo>
                  <a:lnTo>
                    <a:pt x="1667550" y="1740484"/>
                  </a:lnTo>
                  <a:lnTo>
                    <a:pt x="1620446" y="1732887"/>
                  </a:lnTo>
                  <a:lnTo>
                    <a:pt x="1579537" y="1711731"/>
                  </a:lnTo>
                  <a:lnTo>
                    <a:pt x="1547277" y="1679471"/>
                  </a:lnTo>
                  <a:lnTo>
                    <a:pt x="1526121" y="1638561"/>
                  </a:lnTo>
                  <a:lnTo>
                    <a:pt x="1518523" y="1591457"/>
                  </a:lnTo>
                  <a:close/>
                </a:path>
                <a:path w="1816734" h="1740535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7" y="11343"/>
                  </a:lnTo>
                  <a:lnTo>
                    <a:pt x="254404" y="43648"/>
                  </a:lnTo>
                  <a:lnTo>
                    <a:pt x="286709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748305" y="2362565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149026" y="298053"/>
                  </a:move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178235" y="2889"/>
                  </a:lnTo>
                  <a:lnTo>
                    <a:pt x="231706" y="25038"/>
                  </a:lnTo>
                  <a:lnTo>
                    <a:pt x="273014" y="66346"/>
                  </a:lnTo>
                  <a:lnTo>
                    <a:pt x="295163" y="119817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748305" y="2362565"/>
              <a:ext cx="298450" cy="298450"/>
            </a:xfrm>
            <a:custGeom>
              <a:avLst/>
              <a:gdLst/>
              <a:ahLst/>
              <a:cxnLst/>
              <a:rect l="l" t="t" r="r" b="b"/>
              <a:pathLst>
                <a:path w="298450" h="298450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3" y="43648"/>
                  </a:lnTo>
                  <a:lnTo>
                    <a:pt x="286708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748305" y="1668440"/>
              <a:ext cx="906780" cy="992505"/>
            </a:xfrm>
            <a:custGeom>
              <a:avLst/>
              <a:gdLst/>
              <a:ahLst/>
              <a:cxnLst/>
              <a:rect l="l" t="t" r="r" b="b"/>
              <a:pathLst>
                <a:path w="906779" h="992505">
                  <a:moveTo>
                    <a:pt x="608382" y="843151"/>
                  </a:moveTo>
                  <a:lnTo>
                    <a:pt x="615980" y="796047"/>
                  </a:lnTo>
                  <a:lnTo>
                    <a:pt x="637136" y="755138"/>
                  </a:lnTo>
                  <a:lnTo>
                    <a:pt x="669396" y="722878"/>
                  </a:lnTo>
                  <a:lnTo>
                    <a:pt x="710305" y="701722"/>
                  </a:lnTo>
                  <a:lnTo>
                    <a:pt x="757409" y="694124"/>
                  </a:lnTo>
                  <a:lnTo>
                    <a:pt x="814439" y="705468"/>
                  </a:lnTo>
                  <a:lnTo>
                    <a:pt x="862787" y="737773"/>
                  </a:lnTo>
                  <a:lnTo>
                    <a:pt x="895092" y="786121"/>
                  </a:lnTo>
                  <a:lnTo>
                    <a:pt x="906435" y="843151"/>
                  </a:lnTo>
                  <a:lnTo>
                    <a:pt x="898838" y="890255"/>
                  </a:lnTo>
                  <a:lnTo>
                    <a:pt x="877682" y="931164"/>
                  </a:lnTo>
                  <a:lnTo>
                    <a:pt x="845422" y="963424"/>
                  </a:lnTo>
                  <a:lnTo>
                    <a:pt x="804513" y="984580"/>
                  </a:lnTo>
                  <a:lnTo>
                    <a:pt x="757409" y="992177"/>
                  </a:lnTo>
                  <a:lnTo>
                    <a:pt x="710305" y="984580"/>
                  </a:lnTo>
                  <a:lnTo>
                    <a:pt x="669396" y="963424"/>
                  </a:lnTo>
                  <a:lnTo>
                    <a:pt x="637136" y="931164"/>
                  </a:lnTo>
                  <a:lnTo>
                    <a:pt x="615980" y="890255"/>
                  </a:lnTo>
                  <a:lnTo>
                    <a:pt x="608382" y="843151"/>
                  </a:lnTo>
                  <a:close/>
                </a:path>
                <a:path w="906779" h="992505">
                  <a:moveTo>
                    <a:pt x="0" y="149026"/>
                  </a:moveTo>
                  <a:lnTo>
                    <a:pt x="7597" y="101922"/>
                  </a:lnTo>
                  <a:lnTo>
                    <a:pt x="28753" y="61013"/>
                  </a:lnTo>
                  <a:lnTo>
                    <a:pt x="61013" y="28753"/>
                  </a:lnTo>
                  <a:lnTo>
                    <a:pt x="101922" y="7597"/>
                  </a:lnTo>
                  <a:lnTo>
                    <a:pt x="149026" y="0"/>
                  </a:lnTo>
                  <a:lnTo>
                    <a:pt x="206056" y="11343"/>
                  </a:lnTo>
                  <a:lnTo>
                    <a:pt x="254403" y="43648"/>
                  </a:lnTo>
                  <a:lnTo>
                    <a:pt x="286708" y="91996"/>
                  </a:lnTo>
                  <a:lnTo>
                    <a:pt x="298052" y="149026"/>
                  </a:lnTo>
                  <a:lnTo>
                    <a:pt x="290455" y="196130"/>
                  </a:lnTo>
                  <a:lnTo>
                    <a:pt x="269299" y="237039"/>
                  </a:lnTo>
                  <a:lnTo>
                    <a:pt x="237039" y="269299"/>
                  </a:lnTo>
                  <a:lnTo>
                    <a:pt x="196130" y="290455"/>
                  </a:lnTo>
                  <a:lnTo>
                    <a:pt x="149026" y="298053"/>
                  </a:lnTo>
                  <a:lnTo>
                    <a:pt x="101922" y="290455"/>
                  </a:lnTo>
                  <a:lnTo>
                    <a:pt x="61013" y="269299"/>
                  </a:lnTo>
                  <a:lnTo>
                    <a:pt x="28753" y="237039"/>
                  </a:lnTo>
                  <a:lnTo>
                    <a:pt x="7597" y="196130"/>
                  </a:lnTo>
                  <a:lnTo>
                    <a:pt x="0" y="1490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02904" y="2425358"/>
              <a:ext cx="183964" cy="18396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85582" y="3090822"/>
              <a:ext cx="183964" cy="18396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7095" y="3090822"/>
              <a:ext cx="183964" cy="1839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7095" y="3868242"/>
              <a:ext cx="183964" cy="18396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98712" y="3868242"/>
              <a:ext cx="183963" cy="18396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18099" y="193715"/>
            <a:ext cx="642704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dirty="0">
                <a:latin typeface="Arial"/>
                <a:cs typeface="Arial"/>
              </a:rPr>
              <a:t>Regularization:</a:t>
            </a:r>
            <a:r>
              <a:rPr sz="4800" spc="-120" dirty="0">
                <a:latin typeface="Arial"/>
                <a:cs typeface="Arial"/>
              </a:rPr>
              <a:t> </a:t>
            </a:r>
            <a:r>
              <a:rPr sz="4800" spc="-13" dirty="0">
                <a:latin typeface="Arial"/>
                <a:cs typeface="Arial"/>
              </a:rPr>
              <a:t>Dropout</a:t>
            </a:r>
            <a:endParaRPr sz="48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239817" y="378941"/>
            <a:ext cx="2319867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dirty="0">
                <a:latin typeface="Arial"/>
                <a:cs typeface="Arial"/>
              </a:rPr>
              <a:t>Example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forward </a:t>
            </a:r>
            <a:r>
              <a:rPr sz="2400" dirty="0">
                <a:latin typeface="Arial"/>
                <a:cs typeface="Arial"/>
              </a:rPr>
              <a:t>pass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spc="-67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6933" marR="209121"/>
            <a:r>
              <a:rPr sz="2400" dirty="0">
                <a:latin typeface="Arial"/>
                <a:cs typeface="Arial"/>
              </a:rPr>
              <a:t>3-layer</a:t>
            </a:r>
            <a:r>
              <a:rPr sz="2400" spc="-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network </a:t>
            </a:r>
            <a:r>
              <a:rPr sz="2400" dirty="0">
                <a:latin typeface="Arial"/>
                <a:cs typeface="Arial"/>
              </a:rPr>
              <a:t>using</a:t>
            </a:r>
            <a:r>
              <a:rPr sz="2400" spc="-33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dropout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6427047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120" dirty="0"/>
              <a:t> </a:t>
            </a:r>
            <a:r>
              <a:rPr spc="-13" dirty="0"/>
              <a:t>Dropout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099" y="933365"/>
            <a:ext cx="11554460" cy="16713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this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possibly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idea?</a:t>
            </a:r>
            <a:endParaRPr sz="3200">
              <a:latin typeface="Arial"/>
              <a:cs typeface="Arial"/>
            </a:endParaRPr>
          </a:p>
          <a:p>
            <a:pPr marL="4039346" marR="6773">
              <a:spcBef>
                <a:spcPts val="3300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Forces</a:t>
            </a: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network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have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redundant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representation;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Prevents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co-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adaptation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4283" y="2836117"/>
            <a:ext cx="1511300" cy="2855807"/>
            <a:chOff x="3783212" y="2127087"/>
            <a:chExt cx="1133475" cy="2141855"/>
          </a:xfrm>
        </p:grpSpPr>
        <p:sp>
          <p:nvSpPr>
            <p:cNvPr id="5" name="object 5"/>
            <p:cNvSpPr/>
            <p:nvPr/>
          </p:nvSpPr>
          <p:spPr>
            <a:xfrm>
              <a:off x="3787974" y="2131849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799" y="393599"/>
                  </a:moveTo>
                  <a:lnTo>
                    <a:pt x="151675" y="388402"/>
                  </a:lnTo>
                  <a:lnTo>
                    <a:pt x="110252" y="373597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2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7"/>
                  </a:lnTo>
                  <a:lnTo>
                    <a:pt x="241924" y="388402"/>
                  </a:lnTo>
                  <a:lnTo>
                    <a:pt x="196799" y="393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3787974" y="2131849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0" y="196799"/>
                  </a:move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2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7"/>
                  </a:lnTo>
                  <a:lnTo>
                    <a:pt x="241924" y="388402"/>
                  </a:lnTo>
                  <a:lnTo>
                    <a:pt x="196799" y="393599"/>
                  </a:lnTo>
                  <a:lnTo>
                    <a:pt x="151675" y="388402"/>
                  </a:lnTo>
                  <a:lnTo>
                    <a:pt x="110252" y="373597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3787974" y="2563449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799" y="393599"/>
                  </a:moveTo>
                  <a:lnTo>
                    <a:pt x="151675" y="388402"/>
                  </a:lnTo>
                  <a:lnTo>
                    <a:pt x="110252" y="373597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2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7"/>
                  </a:lnTo>
                  <a:lnTo>
                    <a:pt x="241924" y="388402"/>
                  </a:lnTo>
                  <a:lnTo>
                    <a:pt x="196799" y="393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3787974" y="2563449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0" y="196799"/>
                  </a:move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2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7"/>
                  </a:lnTo>
                  <a:lnTo>
                    <a:pt x="241924" y="388402"/>
                  </a:lnTo>
                  <a:lnTo>
                    <a:pt x="196799" y="393599"/>
                  </a:lnTo>
                  <a:lnTo>
                    <a:pt x="151675" y="388402"/>
                  </a:lnTo>
                  <a:lnTo>
                    <a:pt x="110252" y="373597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3787974" y="2995049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799" y="393599"/>
                  </a:moveTo>
                  <a:lnTo>
                    <a:pt x="151675" y="388402"/>
                  </a:lnTo>
                  <a:lnTo>
                    <a:pt x="110252" y="373596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2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6"/>
                  </a:lnTo>
                  <a:lnTo>
                    <a:pt x="241924" y="388402"/>
                  </a:lnTo>
                  <a:lnTo>
                    <a:pt x="196799" y="393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7974" y="2995049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0" y="196799"/>
                  </a:move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2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6"/>
                  </a:lnTo>
                  <a:lnTo>
                    <a:pt x="241924" y="388402"/>
                  </a:lnTo>
                  <a:lnTo>
                    <a:pt x="196799" y="393599"/>
                  </a:lnTo>
                  <a:lnTo>
                    <a:pt x="151675" y="388402"/>
                  </a:lnTo>
                  <a:lnTo>
                    <a:pt x="110252" y="373596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787974" y="3441662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799" y="393599"/>
                  </a:moveTo>
                  <a:lnTo>
                    <a:pt x="151675" y="388402"/>
                  </a:lnTo>
                  <a:lnTo>
                    <a:pt x="110252" y="373597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3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7"/>
                  </a:lnTo>
                  <a:lnTo>
                    <a:pt x="241924" y="388402"/>
                  </a:lnTo>
                  <a:lnTo>
                    <a:pt x="196799" y="393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87974" y="3441662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0" y="196799"/>
                  </a:move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3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7"/>
                  </a:lnTo>
                  <a:lnTo>
                    <a:pt x="241924" y="388402"/>
                  </a:lnTo>
                  <a:lnTo>
                    <a:pt x="196799" y="393599"/>
                  </a:lnTo>
                  <a:lnTo>
                    <a:pt x="151675" y="388402"/>
                  </a:lnTo>
                  <a:lnTo>
                    <a:pt x="110252" y="373597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7974" y="3870087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799" y="393599"/>
                  </a:moveTo>
                  <a:lnTo>
                    <a:pt x="151675" y="388402"/>
                  </a:lnTo>
                  <a:lnTo>
                    <a:pt x="110252" y="373597"/>
                  </a:lnTo>
                  <a:lnTo>
                    <a:pt x="73711" y="350365"/>
                  </a:lnTo>
                  <a:lnTo>
                    <a:pt x="43234" y="319888"/>
                  </a:lnTo>
                  <a:lnTo>
                    <a:pt x="20003" y="283347"/>
                  </a:lnTo>
                  <a:lnTo>
                    <a:pt x="5197" y="241924"/>
                  </a:lnTo>
                  <a:lnTo>
                    <a:pt x="0" y="196799"/>
                  </a:lnTo>
                  <a:lnTo>
                    <a:pt x="5197" y="151675"/>
                  </a:lnTo>
                  <a:lnTo>
                    <a:pt x="20003" y="110252"/>
                  </a:lnTo>
                  <a:lnTo>
                    <a:pt x="43234" y="73711"/>
                  </a:lnTo>
                  <a:lnTo>
                    <a:pt x="73711" y="43234"/>
                  </a:lnTo>
                  <a:lnTo>
                    <a:pt x="110252" y="20003"/>
                  </a:lnTo>
                  <a:lnTo>
                    <a:pt x="151675" y="5197"/>
                  </a:lnTo>
                  <a:lnTo>
                    <a:pt x="196799" y="0"/>
                  </a:lnTo>
                  <a:lnTo>
                    <a:pt x="235373" y="3816"/>
                  </a:lnTo>
                  <a:lnTo>
                    <a:pt x="272112" y="14980"/>
                  </a:lnTo>
                  <a:lnTo>
                    <a:pt x="305984" y="33064"/>
                  </a:lnTo>
                  <a:lnTo>
                    <a:pt x="335958" y="57641"/>
                  </a:lnTo>
                  <a:lnTo>
                    <a:pt x="360535" y="87615"/>
                  </a:lnTo>
                  <a:lnTo>
                    <a:pt x="378619" y="121487"/>
                  </a:lnTo>
                  <a:lnTo>
                    <a:pt x="389783" y="158226"/>
                  </a:lnTo>
                  <a:lnTo>
                    <a:pt x="393599" y="196799"/>
                  </a:lnTo>
                  <a:lnTo>
                    <a:pt x="388402" y="241924"/>
                  </a:lnTo>
                  <a:lnTo>
                    <a:pt x="373596" y="283347"/>
                  </a:lnTo>
                  <a:lnTo>
                    <a:pt x="350365" y="319888"/>
                  </a:lnTo>
                  <a:lnTo>
                    <a:pt x="319888" y="350365"/>
                  </a:lnTo>
                  <a:lnTo>
                    <a:pt x="283347" y="373597"/>
                  </a:lnTo>
                  <a:lnTo>
                    <a:pt x="241924" y="388402"/>
                  </a:lnTo>
                  <a:lnTo>
                    <a:pt x="196799" y="393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787974" y="2328649"/>
              <a:ext cx="1044575" cy="1935480"/>
            </a:xfrm>
            <a:custGeom>
              <a:avLst/>
              <a:gdLst/>
              <a:ahLst/>
              <a:cxnLst/>
              <a:rect l="l" t="t" r="r" b="b"/>
              <a:pathLst>
                <a:path w="1044575" h="1935479">
                  <a:moveTo>
                    <a:pt x="0" y="1738237"/>
                  </a:moveTo>
                  <a:lnTo>
                    <a:pt x="5197" y="1693113"/>
                  </a:lnTo>
                  <a:lnTo>
                    <a:pt x="20003" y="1651690"/>
                  </a:lnTo>
                  <a:lnTo>
                    <a:pt x="43234" y="1615149"/>
                  </a:lnTo>
                  <a:lnTo>
                    <a:pt x="73711" y="1584672"/>
                  </a:lnTo>
                  <a:lnTo>
                    <a:pt x="110252" y="1561440"/>
                  </a:lnTo>
                  <a:lnTo>
                    <a:pt x="151675" y="1546635"/>
                  </a:lnTo>
                  <a:lnTo>
                    <a:pt x="196799" y="1541437"/>
                  </a:lnTo>
                  <a:lnTo>
                    <a:pt x="235373" y="1545254"/>
                  </a:lnTo>
                  <a:lnTo>
                    <a:pt x="272112" y="1556418"/>
                  </a:lnTo>
                  <a:lnTo>
                    <a:pt x="305984" y="1574502"/>
                  </a:lnTo>
                  <a:lnTo>
                    <a:pt x="335958" y="1599079"/>
                  </a:lnTo>
                  <a:lnTo>
                    <a:pt x="360535" y="1629053"/>
                  </a:lnTo>
                  <a:lnTo>
                    <a:pt x="378619" y="1662925"/>
                  </a:lnTo>
                  <a:lnTo>
                    <a:pt x="389783" y="1699664"/>
                  </a:lnTo>
                  <a:lnTo>
                    <a:pt x="393599" y="1738237"/>
                  </a:lnTo>
                  <a:lnTo>
                    <a:pt x="388402" y="1783362"/>
                  </a:lnTo>
                  <a:lnTo>
                    <a:pt x="373596" y="1824785"/>
                  </a:lnTo>
                  <a:lnTo>
                    <a:pt x="350365" y="1861326"/>
                  </a:lnTo>
                  <a:lnTo>
                    <a:pt x="319888" y="1891803"/>
                  </a:lnTo>
                  <a:lnTo>
                    <a:pt x="283347" y="1915035"/>
                  </a:lnTo>
                  <a:lnTo>
                    <a:pt x="241924" y="1929840"/>
                  </a:lnTo>
                  <a:lnTo>
                    <a:pt x="196799" y="1935037"/>
                  </a:lnTo>
                  <a:lnTo>
                    <a:pt x="151675" y="1929840"/>
                  </a:lnTo>
                  <a:lnTo>
                    <a:pt x="110252" y="1915035"/>
                  </a:lnTo>
                  <a:lnTo>
                    <a:pt x="73711" y="1891803"/>
                  </a:lnTo>
                  <a:lnTo>
                    <a:pt x="43234" y="1861326"/>
                  </a:lnTo>
                  <a:lnTo>
                    <a:pt x="20003" y="1824785"/>
                  </a:lnTo>
                  <a:lnTo>
                    <a:pt x="5197" y="1783362"/>
                  </a:lnTo>
                  <a:lnTo>
                    <a:pt x="0" y="1738237"/>
                  </a:lnTo>
                  <a:close/>
                </a:path>
                <a:path w="1044575" h="1935479">
                  <a:moveTo>
                    <a:pt x="393599" y="0"/>
                  </a:moveTo>
                  <a:lnTo>
                    <a:pt x="1044149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832125" y="23129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832125" y="23129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8149" y="2760249"/>
              <a:ext cx="650875" cy="0"/>
            </a:xfrm>
            <a:custGeom>
              <a:avLst/>
              <a:gdLst/>
              <a:ahLst/>
              <a:cxnLst/>
              <a:rect l="l" t="t" r="r" b="b"/>
              <a:pathLst>
                <a:path w="650875">
                  <a:moveTo>
                    <a:pt x="0" y="0"/>
                  </a:moveTo>
                  <a:lnTo>
                    <a:pt x="650549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868700" y="27445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868700" y="27445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181574" y="3191849"/>
              <a:ext cx="650875" cy="0"/>
            </a:xfrm>
            <a:custGeom>
              <a:avLst/>
              <a:gdLst/>
              <a:ahLst/>
              <a:cxnLst/>
              <a:rect l="l" t="t" r="r" b="b"/>
              <a:pathLst>
                <a:path w="650875">
                  <a:moveTo>
                    <a:pt x="0" y="0"/>
                  </a:moveTo>
                  <a:lnTo>
                    <a:pt x="650549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2125" y="31761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832125" y="31761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181574" y="3638474"/>
              <a:ext cx="650875" cy="0"/>
            </a:xfrm>
            <a:custGeom>
              <a:avLst/>
              <a:gdLst/>
              <a:ahLst/>
              <a:cxnLst/>
              <a:rect l="l" t="t" r="r" b="b"/>
              <a:pathLst>
                <a:path w="650875">
                  <a:moveTo>
                    <a:pt x="0" y="0"/>
                  </a:moveTo>
                  <a:lnTo>
                    <a:pt x="650549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832125" y="36227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832125" y="36227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181574" y="4066899"/>
              <a:ext cx="650875" cy="0"/>
            </a:xfrm>
            <a:custGeom>
              <a:avLst/>
              <a:gdLst/>
              <a:ahLst/>
              <a:cxnLst/>
              <a:rect l="l" t="t" r="r" b="b"/>
              <a:pathLst>
                <a:path w="650875">
                  <a:moveTo>
                    <a:pt x="0" y="0"/>
                  </a:moveTo>
                  <a:lnTo>
                    <a:pt x="650549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832125" y="40511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832125" y="40511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15901" y="2873009"/>
            <a:ext cx="1711113" cy="31164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has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400" spc="-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ear</a:t>
            </a:r>
            <a:endParaRPr sz="2400">
              <a:latin typeface="Arial"/>
              <a:cs typeface="Arial"/>
            </a:endParaRPr>
          </a:p>
          <a:p>
            <a:pPr marL="16933" marR="345430">
              <a:lnSpc>
                <a:spcPct val="1667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has</a:t>
            </a:r>
            <a:r>
              <a:rPr sz="2400" spc="-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-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tail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furry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has</a:t>
            </a:r>
            <a:r>
              <a:rPr sz="2400" spc="-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claws</a:t>
            </a:r>
            <a:endParaRPr sz="2400">
              <a:latin typeface="Arial"/>
              <a:cs typeface="Arial"/>
            </a:endParaRPr>
          </a:p>
          <a:p>
            <a:pPr marL="16933" marR="6773">
              <a:spcBef>
                <a:spcPts val="1120"/>
              </a:spcBef>
            </a:pP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mischievous </a:t>
            </a:r>
            <a:r>
              <a:rPr sz="2400" spc="-27" dirty="0">
                <a:solidFill>
                  <a:srgbClr val="0000FF"/>
                </a:solidFill>
                <a:latin typeface="Arial"/>
                <a:cs typeface="Arial"/>
              </a:rPr>
              <a:t>look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826632" y="3094517"/>
            <a:ext cx="2203027" cy="1004993"/>
            <a:chOff x="6619974" y="2320887"/>
            <a:chExt cx="1652270" cy="753745"/>
          </a:xfrm>
        </p:grpSpPr>
        <p:sp>
          <p:nvSpPr>
            <p:cNvPr id="31" name="object 31"/>
            <p:cNvSpPr/>
            <p:nvPr/>
          </p:nvSpPr>
          <p:spPr>
            <a:xfrm>
              <a:off x="7329300" y="2325649"/>
              <a:ext cx="901700" cy="568960"/>
            </a:xfrm>
            <a:custGeom>
              <a:avLst/>
              <a:gdLst/>
              <a:ahLst/>
              <a:cxnLst/>
              <a:rect l="l" t="t" r="r" b="b"/>
              <a:pathLst>
                <a:path w="901700" h="568960">
                  <a:moveTo>
                    <a:pt x="0" y="0"/>
                  </a:moveTo>
                  <a:lnTo>
                    <a:pt x="901167" y="568603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222071" y="2880947"/>
              <a:ext cx="45085" cy="36830"/>
            </a:xfrm>
            <a:custGeom>
              <a:avLst/>
              <a:gdLst/>
              <a:ahLst/>
              <a:cxnLst/>
              <a:rect l="l" t="t" r="r" b="b"/>
              <a:pathLst>
                <a:path w="45084" h="36830">
                  <a:moveTo>
                    <a:pt x="44951" y="36371"/>
                  </a:moveTo>
                  <a:lnTo>
                    <a:pt x="0" y="26611"/>
                  </a:lnTo>
                  <a:lnTo>
                    <a:pt x="16790" y="0"/>
                  </a:lnTo>
                  <a:lnTo>
                    <a:pt x="44951" y="3637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22071" y="2880947"/>
              <a:ext cx="45085" cy="36830"/>
            </a:xfrm>
            <a:custGeom>
              <a:avLst/>
              <a:gdLst/>
              <a:ahLst/>
              <a:cxnLst/>
              <a:rect l="l" t="t" r="r" b="b"/>
              <a:pathLst>
                <a:path w="45084" h="36830">
                  <a:moveTo>
                    <a:pt x="0" y="26611"/>
                  </a:moveTo>
                  <a:lnTo>
                    <a:pt x="44951" y="36371"/>
                  </a:lnTo>
                  <a:lnTo>
                    <a:pt x="16790" y="0"/>
                  </a:lnTo>
                  <a:lnTo>
                    <a:pt x="0" y="26611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355724" y="2757290"/>
              <a:ext cx="799465" cy="297815"/>
            </a:xfrm>
            <a:custGeom>
              <a:avLst/>
              <a:gdLst/>
              <a:ahLst/>
              <a:cxnLst/>
              <a:rect l="l" t="t" r="r" b="b"/>
              <a:pathLst>
                <a:path w="799465" h="297814">
                  <a:moveTo>
                    <a:pt x="0" y="0"/>
                  </a:moveTo>
                  <a:lnTo>
                    <a:pt x="799040" y="297461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149277" y="3040008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45997" y="29824"/>
                  </a:moveTo>
                  <a:lnTo>
                    <a:pt x="0" y="29488"/>
                  </a:lnTo>
                  <a:lnTo>
                    <a:pt x="10977" y="0"/>
                  </a:lnTo>
                  <a:lnTo>
                    <a:pt x="45997" y="298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49277" y="3040008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0" y="29488"/>
                  </a:moveTo>
                  <a:lnTo>
                    <a:pt x="45997" y="29824"/>
                  </a:lnTo>
                  <a:lnTo>
                    <a:pt x="10977" y="0"/>
                  </a:lnTo>
                  <a:lnTo>
                    <a:pt x="0" y="29488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619974" y="2328649"/>
              <a:ext cx="744855" cy="431800"/>
            </a:xfrm>
            <a:custGeom>
              <a:avLst/>
              <a:gdLst/>
              <a:ahLst/>
              <a:cxnLst/>
              <a:rect l="l" t="t" r="r" b="b"/>
              <a:pathLst>
                <a:path w="744854" h="431800">
                  <a:moveTo>
                    <a:pt x="0" y="0"/>
                  </a:moveTo>
                  <a:lnTo>
                    <a:pt x="707699" y="0"/>
                  </a:lnTo>
                </a:path>
                <a:path w="744854" h="431800">
                  <a:moveTo>
                    <a:pt x="36574" y="431599"/>
                  </a:moveTo>
                  <a:lnTo>
                    <a:pt x="744274" y="43159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826633" y="4245591"/>
            <a:ext cx="2012527" cy="132927"/>
            <a:chOff x="6619974" y="3184193"/>
            <a:chExt cx="1509395" cy="99695"/>
          </a:xfrm>
        </p:grpSpPr>
        <p:sp>
          <p:nvSpPr>
            <p:cNvPr id="39" name="object 39"/>
            <p:cNvSpPr/>
            <p:nvPr/>
          </p:nvSpPr>
          <p:spPr>
            <a:xfrm>
              <a:off x="7311674" y="3188955"/>
              <a:ext cx="769620" cy="74295"/>
            </a:xfrm>
            <a:custGeom>
              <a:avLst/>
              <a:gdLst/>
              <a:ahLst/>
              <a:cxnLst/>
              <a:rect l="l" t="t" r="r" b="b"/>
              <a:pathLst>
                <a:path w="769620" h="74295">
                  <a:moveTo>
                    <a:pt x="0" y="0"/>
                  </a:moveTo>
                  <a:lnTo>
                    <a:pt x="769612" y="74028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079781" y="3247323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0" y="31320"/>
                  </a:moveTo>
                  <a:lnTo>
                    <a:pt x="3012" y="0"/>
                  </a:lnTo>
                  <a:lnTo>
                    <a:pt x="44532" y="19799"/>
                  </a:lnTo>
                  <a:lnTo>
                    <a:pt x="0" y="313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079781" y="3247323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0" y="31320"/>
                  </a:moveTo>
                  <a:lnTo>
                    <a:pt x="44532" y="19799"/>
                  </a:lnTo>
                  <a:lnTo>
                    <a:pt x="3012" y="0"/>
                  </a:lnTo>
                  <a:lnTo>
                    <a:pt x="0" y="3132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619974" y="3191849"/>
              <a:ext cx="708025" cy="0"/>
            </a:xfrm>
            <a:custGeom>
              <a:avLst/>
              <a:gdLst/>
              <a:ahLst/>
              <a:cxnLst/>
              <a:rect l="l" t="t" r="r" b="b"/>
              <a:pathLst>
                <a:path w="708025">
                  <a:moveTo>
                    <a:pt x="0" y="0"/>
                  </a:moveTo>
                  <a:lnTo>
                    <a:pt x="707699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826632" y="4594013"/>
            <a:ext cx="2072640" cy="839047"/>
            <a:chOff x="6619974" y="3445509"/>
            <a:chExt cx="1554480" cy="629285"/>
          </a:xfrm>
        </p:grpSpPr>
        <p:sp>
          <p:nvSpPr>
            <p:cNvPr id="44" name="object 44"/>
            <p:cNvSpPr/>
            <p:nvPr/>
          </p:nvSpPr>
          <p:spPr>
            <a:xfrm>
              <a:off x="7320474" y="3465641"/>
              <a:ext cx="788670" cy="172720"/>
            </a:xfrm>
            <a:custGeom>
              <a:avLst/>
              <a:gdLst/>
              <a:ahLst/>
              <a:cxnLst/>
              <a:rect l="l" t="t" r="r" b="b"/>
              <a:pathLst>
                <a:path w="788670" h="172720">
                  <a:moveTo>
                    <a:pt x="0" y="172574"/>
                  </a:moveTo>
                  <a:lnTo>
                    <a:pt x="788072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105182" y="3450272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6730" y="30737"/>
                  </a:moveTo>
                  <a:lnTo>
                    <a:pt x="0" y="0"/>
                  </a:lnTo>
                  <a:lnTo>
                    <a:pt x="45589" y="6121"/>
                  </a:lnTo>
                  <a:lnTo>
                    <a:pt x="6730" y="30737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105182" y="3450272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6730" y="30737"/>
                  </a:moveTo>
                  <a:lnTo>
                    <a:pt x="45589" y="6121"/>
                  </a:lnTo>
                  <a:lnTo>
                    <a:pt x="0" y="0"/>
                  </a:lnTo>
                  <a:lnTo>
                    <a:pt x="6730" y="30737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320474" y="3697162"/>
              <a:ext cx="810260" cy="372745"/>
            </a:xfrm>
            <a:custGeom>
              <a:avLst/>
              <a:gdLst/>
              <a:ahLst/>
              <a:cxnLst/>
              <a:rect l="l" t="t" r="r" b="b"/>
              <a:pathLst>
                <a:path w="810259" h="372745">
                  <a:moveTo>
                    <a:pt x="0" y="372703"/>
                  </a:moveTo>
                  <a:lnTo>
                    <a:pt x="809685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8123581" y="3679088"/>
              <a:ext cx="46355" cy="32384"/>
            </a:xfrm>
            <a:custGeom>
              <a:avLst/>
              <a:gdLst/>
              <a:ahLst/>
              <a:cxnLst/>
              <a:rect l="l" t="t" r="r" b="b"/>
              <a:pathLst>
                <a:path w="46354" h="32385">
                  <a:moveTo>
                    <a:pt x="13156" y="32365"/>
                  </a:moveTo>
                  <a:lnTo>
                    <a:pt x="0" y="3782"/>
                  </a:lnTo>
                  <a:lnTo>
                    <a:pt x="45843" y="0"/>
                  </a:lnTo>
                  <a:lnTo>
                    <a:pt x="13156" y="3236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123581" y="3679088"/>
              <a:ext cx="46355" cy="32384"/>
            </a:xfrm>
            <a:custGeom>
              <a:avLst/>
              <a:gdLst/>
              <a:ahLst/>
              <a:cxnLst/>
              <a:rect l="l" t="t" r="r" b="b"/>
              <a:pathLst>
                <a:path w="46354" h="32385">
                  <a:moveTo>
                    <a:pt x="13156" y="32365"/>
                  </a:moveTo>
                  <a:lnTo>
                    <a:pt x="45843" y="0"/>
                  </a:lnTo>
                  <a:lnTo>
                    <a:pt x="0" y="3782"/>
                  </a:lnTo>
                  <a:lnTo>
                    <a:pt x="13156" y="3236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6619974" y="3638474"/>
              <a:ext cx="708025" cy="428625"/>
            </a:xfrm>
            <a:custGeom>
              <a:avLst/>
              <a:gdLst/>
              <a:ahLst/>
              <a:cxnLst/>
              <a:rect l="l" t="t" r="r" b="b"/>
              <a:pathLst>
                <a:path w="708025" h="428625">
                  <a:moveTo>
                    <a:pt x="0" y="0"/>
                  </a:moveTo>
                  <a:lnTo>
                    <a:pt x="707699" y="0"/>
                  </a:lnTo>
                </a:path>
                <a:path w="708025" h="428625">
                  <a:moveTo>
                    <a:pt x="0" y="428424"/>
                  </a:moveTo>
                  <a:lnTo>
                    <a:pt x="707699" y="42842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1085799" y="4060041"/>
            <a:ext cx="77978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cat </a:t>
            </a:r>
            <a:r>
              <a:rPr sz="2400" spc="-13" dirty="0">
                <a:solidFill>
                  <a:srgbClr val="0000FF"/>
                </a:solidFill>
                <a:latin typeface="Arial"/>
                <a:cs typeface="Arial"/>
              </a:rPr>
              <a:t>score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01134" y="2917859"/>
            <a:ext cx="23791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67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39221" y="4021516"/>
            <a:ext cx="23791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67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150968" y="5200475"/>
            <a:ext cx="23791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67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1521" y="1928779"/>
            <a:ext cx="3352800" cy="3759200"/>
            <a:chOff x="211141" y="1446584"/>
            <a:chExt cx="2514600" cy="2819400"/>
          </a:xfrm>
        </p:grpSpPr>
        <p:sp>
          <p:nvSpPr>
            <p:cNvPr id="56" name="object 56"/>
            <p:cNvSpPr/>
            <p:nvPr/>
          </p:nvSpPr>
          <p:spPr>
            <a:xfrm>
              <a:off x="577841" y="3352783"/>
              <a:ext cx="1727200" cy="723900"/>
            </a:xfrm>
            <a:custGeom>
              <a:avLst/>
              <a:gdLst/>
              <a:ahLst/>
              <a:cxnLst/>
              <a:rect l="l" t="t" r="r" b="b"/>
              <a:pathLst>
                <a:path w="1727200" h="723900">
                  <a:moveTo>
                    <a:pt x="0" y="723563"/>
                  </a:moveTo>
                  <a:lnTo>
                    <a:pt x="1726695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2850" y="3309847"/>
              <a:ext cx="110944" cy="8148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26929" y="3401523"/>
              <a:ext cx="397510" cy="554990"/>
            </a:xfrm>
            <a:custGeom>
              <a:avLst/>
              <a:gdLst/>
              <a:ahLst/>
              <a:cxnLst/>
              <a:rect l="l" t="t" r="r" b="b"/>
              <a:pathLst>
                <a:path w="397509" h="554989">
                  <a:moveTo>
                    <a:pt x="0" y="554455"/>
                  </a:moveTo>
                  <a:lnTo>
                    <a:pt x="39726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92" y="3321724"/>
              <a:ext cx="94979" cy="10765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532870" y="3472763"/>
              <a:ext cx="0" cy="433705"/>
            </a:xfrm>
            <a:custGeom>
              <a:avLst/>
              <a:gdLst/>
              <a:ahLst/>
              <a:cxnLst/>
              <a:rect l="l" t="t" r="r" b="b"/>
              <a:pathLst>
                <a:path h="433704">
                  <a:moveTo>
                    <a:pt x="0" y="43335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1880" y="3376787"/>
              <a:ext cx="81980" cy="1055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336532" y="3363821"/>
              <a:ext cx="1073785" cy="592455"/>
            </a:xfrm>
            <a:custGeom>
              <a:avLst/>
              <a:gdLst/>
              <a:ahLst/>
              <a:cxnLst/>
              <a:rect l="l" t="t" r="r" b="b"/>
              <a:pathLst>
                <a:path w="1073785" h="592454">
                  <a:moveTo>
                    <a:pt x="1073425" y="59215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310" y="3312538"/>
              <a:ext cx="109945" cy="8835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254463" y="2686598"/>
              <a:ext cx="278765" cy="331470"/>
            </a:xfrm>
            <a:custGeom>
              <a:avLst/>
              <a:gdLst/>
              <a:ahLst/>
              <a:cxnLst/>
              <a:rect l="l" t="t" r="r" b="b"/>
              <a:pathLst>
                <a:path w="278764" h="331469">
                  <a:moveTo>
                    <a:pt x="278406" y="33138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9329" y="2610882"/>
              <a:ext cx="98751" cy="10548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92738" y="2586023"/>
              <a:ext cx="1417320" cy="481965"/>
            </a:xfrm>
            <a:custGeom>
              <a:avLst/>
              <a:gdLst/>
              <a:ahLst/>
              <a:cxnLst/>
              <a:rect l="l" t="t" r="r" b="b"/>
              <a:pathLst>
                <a:path w="1417320" h="481964">
                  <a:moveTo>
                    <a:pt x="1417219" y="48182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1363" y="2546707"/>
              <a:ext cx="111028" cy="7863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236547" y="2610243"/>
              <a:ext cx="725170" cy="457834"/>
            </a:xfrm>
            <a:custGeom>
              <a:avLst/>
              <a:gdLst/>
              <a:ahLst/>
              <a:cxnLst/>
              <a:rect l="l" t="t" r="r" b="b"/>
              <a:pathLst>
                <a:path w="725169" h="457835">
                  <a:moveTo>
                    <a:pt x="0" y="457600"/>
                  </a:moveTo>
                  <a:lnTo>
                    <a:pt x="724922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5149" y="2554572"/>
              <a:ext cx="108950" cy="9180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11868" y="2701642"/>
              <a:ext cx="179070" cy="366395"/>
            </a:xfrm>
            <a:custGeom>
              <a:avLst/>
              <a:gdLst/>
              <a:ahLst/>
              <a:cxnLst/>
              <a:rect l="l" t="t" r="r" b="b"/>
              <a:pathLst>
                <a:path w="179069" h="366394">
                  <a:moveTo>
                    <a:pt x="178853" y="366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404" y="2614436"/>
              <a:ext cx="85262" cy="11053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680988" y="1830674"/>
              <a:ext cx="500380" cy="427990"/>
            </a:xfrm>
            <a:custGeom>
              <a:avLst/>
              <a:gdLst/>
              <a:ahLst/>
              <a:cxnLst/>
              <a:rect l="l" t="t" r="r" b="b"/>
              <a:pathLst>
                <a:path w="500380" h="427989">
                  <a:moveTo>
                    <a:pt x="499912" y="42782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5781" y="1764939"/>
              <a:ext cx="105190" cy="9916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84577" y="1843727"/>
              <a:ext cx="390525" cy="464820"/>
            </a:xfrm>
            <a:custGeom>
              <a:avLst/>
              <a:gdLst/>
              <a:ahLst/>
              <a:cxnLst/>
              <a:rect l="l" t="t" r="r" b="b"/>
              <a:pathLst>
                <a:path w="390525" h="464819">
                  <a:moveTo>
                    <a:pt x="0" y="464631"/>
                  </a:moveTo>
                  <a:lnTo>
                    <a:pt x="390318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1277" y="1768008"/>
              <a:ext cx="98749" cy="10548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30191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599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230191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939809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1649427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1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599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8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6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1649428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1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6" y="49857"/>
                  </a:lnTo>
                  <a:lnTo>
                    <a:pt x="334417" y="105083"/>
                  </a:lnTo>
                  <a:lnTo>
                    <a:pt x="347648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6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1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230191" y="3017986"/>
              <a:ext cx="2476500" cy="1228725"/>
            </a:xfrm>
            <a:custGeom>
              <a:avLst/>
              <a:gdLst/>
              <a:ahLst/>
              <a:cxnLst/>
              <a:rect l="l" t="t" r="r" b="b"/>
              <a:pathLst>
                <a:path w="2476500" h="1228725">
                  <a:moveTo>
                    <a:pt x="2128853" y="170225"/>
                  </a:moveTo>
                  <a:lnTo>
                    <a:pt x="2135063" y="124973"/>
                  </a:lnTo>
                  <a:lnTo>
                    <a:pt x="2152586" y="84309"/>
                  </a:lnTo>
                  <a:lnTo>
                    <a:pt x="2179766" y="49858"/>
                  </a:lnTo>
                  <a:lnTo>
                    <a:pt x="2214945" y="23240"/>
                  </a:lnTo>
                  <a:lnTo>
                    <a:pt x="2256469" y="6080"/>
                  </a:lnTo>
                  <a:lnTo>
                    <a:pt x="2302678" y="0"/>
                  </a:lnTo>
                  <a:lnTo>
                    <a:pt x="2369198" y="12957"/>
                  </a:lnTo>
                  <a:lnTo>
                    <a:pt x="2425591" y="49857"/>
                  </a:lnTo>
                  <a:lnTo>
                    <a:pt x="2463271" y="105083"/>
                  </a:lnTo>
                  <a:lnTo>
                    <a:pt x="2476503" y="170225"/>
                  </a:lnTo>
                  <a:lnTo>
                    <a:pt x="2470293" y="215478"/>
                  </a:lnTo>
                  <a:lnTo>
                    <a:pt x="2452770" y="256142"/>
                  </a:lnTo>
                  <a:lnTo>
                    <a:pt x="2425591" y="290593"/>
                  </a:lnTo>
                  <a:lnTo>
                    <a:pt x="2390411" y="317211"/>
                  </a:lnTo>
                  <a:lnTo>
                    <a:pt x="2348887" y="334371"/>
                  </a:lnTo>
                  <a:lnTo>
                    <a:pt x="2302678" y="340451"/>
                  </a:lnTo>
                  <a:lnTo>
                    <a:pt x="2256469" y="334371"/>
                  </a:lnTo>
                  <a:lnTo>
                    <a:pt x="2214945" y="317211"/>
                  </a:lnTo>
                  <a:lnTo>
                    <a:pt x="2179766" y="290593"/>
                  </a:lnTo>
                  <a:lnTo>
                    <a:pt x="2152586" y="256142"/>
                  </a:lnTo>
                  <a:lnTo>
                    <a:pt x="2135063" y="215478"/>
                  </a:lnTo>
                  <a:lnTo>
                    <a:pt x="2128853" y="170225"/>
                  </a:lnTo>
                  <a:close/>
                </a:path>
                <a:path w="2476500" h="1228725">
                  <a:moveTo>
                    <a:pt x="0" y="1058360"/>
                  </a:moveTo>
                  <a:lnTo>
                    <a:pt x="6209" y="1013107"/>
                  </a:lnTo>
                  <a:lnTo>
                    <a:pt x="23732" y="972443"/>
                  </a:lnTo>
                  <a:lnTo>
                    <a:pt x="50912" y="937992"/>
                  </a:lnTo>
                  <a:lnTo>
                    <a:pt x="86091" y="911375"/>
                  </a:lnTo>
                  <a:lnTo>
                    <a:pt x="127615" y="894214"/>
                  </a:lnTo>
                  <a:lnTo>
                    <a:pt x="173824" y="888134"/>
                  </a:lnTo>
                  <a:lnTo>
                    <a:pt x="240344" y="901091"/>
                  </a:lnTo>
                  <a:lnTo>
                    <a:pt x="296737" y="937992"/>
                  </a:lnTo>
                  <a:lnTo>
                    <a:pt x="334417" y="993217"/>
                  </a:lnTo>
                  <a:lnTo>
                    <a:pt x="347649" y="1058360"/>
                  </a:lnTo>
                  <a:lnTo>
                    <a:pt x="341439" y="1103612"/>
                  </a:lnTo>
                  <a:lnTo>
                    <a:pt x="323916" y="1144276"/>
                  </a:lnTo>
                  <a:lnTo>
                    <a:pt x="296737" y="1178728"/>
                  </a:lnTo>
                  <a:lnTo>
                    <a:pt x="261557" y="1205345"/>
                  </a:lnTo>
                  <a:lnTo>
                    <a:pt x="220034" y="1222505"/>
                  </a:lnTo>
                  <a:lnTo>
                    <a:pt x="173824" y="1228586"/>
                  </a:lnTo>
                  <a:lnTo>
                    <a:pt x="127615" y="1222505"/>
                  </a:lnTo>
                  <a:lnTo>
                    <a:pt x="86091" y="1205345"/>
                  </a:lnTo>
                  <a:lnTo>
                    <a:pt x="50912" y="1178728"/>
                  </a:lnTo>
                  <a:lnTo>
                    <a:pt x="23732" y="1144276"/>
                  </a:lnTo>
                  <a:lnTo>
                    <a:pt x="6209" y="1103612"/>
                  </a:lnTo>
                  <a:lnTo>
                    <a:pt x="0" y="105836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939809" y="390612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599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939809" y="390612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649427" y="390612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1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1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599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8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6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649428" y="390612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1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6" y="49857"/>
                  </a:lnTo>
                  <a:lnTo>
                    <a:pt x="334417" y="105083"/>
                  </a:lnTo>
                  <a:lnTo>
                    <a:pt x="347648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6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1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587840" y="2258500"/>
              <a:ext cx="2118995" cy="1988185"/>
            </a:xfrm>
            <a:custGeom>
              <a:avLst/>
              <a:gdLst/>
              <a:ahLst/>
              <a:cxnLst/>
              <a:rect l="l" t="t" r="r" b="b"/>
              <a:pathLst>
                <a:path w="2118995" h="1988185">
                  <a:moveTo>
                    <a:pt x="1771205" y="1817846"/>
                  </a:moveTo>
                  <a:lnTo>
                    <a:pt x="1777414" y="1772593"/>
                  </a:lnTo>
                  <a:lnTo>
                    <a:pt x="1794937" y="1731930"/>
                  </a:lnTo>
                  <a:lnTo>
                    <a:pt x="1822117" y="1697478"/>
                  </a:lnTo>
                  <a:lnTo>
                    <a:pt x="1857297" y="1670861"/>
                  </a:lnTo>
                  <a:lnTo>
                    <a:pt x="1898820" y="1653701"/>
                  </a:lnTo>
                  <a:lnTo>
                    <a:pt x="1945030" y="1647620"/>
                  </a:lnTo>
                  <a:lnTo>
                    <a:pt x="2011549" y="1660578"/>
                  </a:lnTo>
                  <a:lnTo>
                    <a:pt x="2067942" y="1697478"/>
                  </a:lnTo>
                  <a:lnTo>
                    <a:pt x="2105623" y="1752703"/>
                  </a:lnTo>
                  <a:lnTo>
                    <a:pt x="2118854" y="1817846"/>
                  </a:lnTo>
                  <a:lnTo>
                    <a:pt x="2112645" y="1863099"/>
                  </a:lnTo>
                  <a:lnTo>
                    <a:pt x="2095122" y="1903762"/>
                  </a:lnTo>
                  <a:lnTo>
                    <a:pt x="2067942" y="1938214"/>
                  </a:lnTo>
                  <a:lnTo>
                    <a:pt x="2032762" y="1964831"/>
                  </a:lnTo>
                  <a:lnTo>
                    <a:pt x="1991239" y="1981991"/>
                  </a:lnTo>
                  <a:lnTo>
                    <a:pt x="1945030" y="1988072"/>
                  </a:lnTo>
                  <a:lnTo>
                    <a:pt x="1898820" y="1981991"/>
                  </a:lnTo>
                  <a:lnTo>
                    <a:pt x="1857297" y="1964831"/>
                  </a:lnTo>
                  <a:lnTo>
                    <a:pt x="1822117" y="1938214"/>
                  </a:lnTo>
                  <a:lnTo>
                    <a:pt x="1794937" y="1903762"/>
                  </a:lnTo>
                  <a:lnTo>
                    <a:pt x="1777414" y="1863099"/>
                  </a:lnTo>
                  <a:lnTo>
                    <a:pt x="1771205" y="1817846"/>
                  </a:lnTo>
                  <a:close/>
                </a:path>
                <a:path w="2118995" h="198818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7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1297458" y="225850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4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600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297458" y="225850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4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1297458" y="1465634"/>
              <a:ext cx="1057275" cy="1133475"/>
            </a:xfrm>
            <a:custGeom>
              <a:avLst/>
              <a:gdLst/>
              <a:ahLst/>
              <a:cxnLst/>
              <a:rect l="l" t="t" r="r" b="b"/>
              <a:pathLst>
                <a:path w="1057275" h="1133475">
                  <a:moveTo>
                    <a:pt x="709617" y="963091"/>
                  </a:moveTo>
                  <a:lnTo>
                    <a:pt x="715827" y="917838"/>
                  </a:lnTo>
                  <a:lnTo>
                    <a:pt x="733350" y="877175"/>
                  </a:lnTo>
                  <a:lnTo>
                    <a:pt x="760530" y="842723"/>
                  </a:lnTo>
                  <a:lnTo>
                    <a:pt x="795709" y="816106"/>
                  </a:lnTo>
                  <a:lnTo>
                    <a:pt x="837233" y="798946"/>
                  </a:lnTo>
                  <a:lnTo>
                    <a:pt x="883442" y="792865"/>
                  </a:lnTo>
                  <a:lnTo>
                    <a:pt x="949962" y="805823"/>
                  </a:lnTo>
                  <a:lnTo>
                    <a:pt x="1006355" y="842723"/>
                  </a:lnTo>
                  <a:lnTo>
                    <a:pt x="1044035" y="897948"/>
                  </a:lnTo>
                  <a:lnTo>
                    <a:pt x="1057267" y="963091"/>
                  </a:lnTo>
                  <a:lnTo>
                    <a:pt x="1051057" y="1008344"/>
                  </a:lnTo>
                  <a:lnTo>
                    <a:pt x="1033534" y="1049007"/>
                  </a:lnTo>
                  <a:lnTo>
                    <a:pt x="1006355" y="1083459"/>
                  </a:lnTo>
                  <a:lnTo>
                    <a:pt x="971175" y="1110076"/>
                  </a:lnTo>
                  <a:lnTo>
                    <a:pt x="929651" y="1127236"/>
                  </a:lnTo>
                  <a:lnTo>
                    <a:pt x="883442" y="1133317"/>
                  </a:lnTo>
                  <a:lnTo>
                    <a:pt x="837233" y="1127236"/>
                  </a:lnTo>
                  <a:lnTo>
                    <a:pt x="795709" y="1110076"/>
                  </a:lnTo>
                  <a:lnTo>
                    <a:pt x="760530" y="1083459"/>
                  </a:lnTo>
                  <a:lnTo>
                    <a:pt x="733350" y="1049007"/>
                  </a:lnTo>
                  <a:lnTo>
                    <a:pt x="715827" y="1008344"/>
                  </a:lnTo>
                  <a:lnTo>
                    <a:pt x="709617" y="963091"/>
                  </a:lnTo>
                  <a:close/>
                </a:path>
                <a:path w="1057275" h="113347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8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0" name="object 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1142" y="2330226"/>
              <a:ext cx="214576" cy="21013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178" y="3090354"/>
              <a:ext cx="214576" cy="21013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5951" y="3090354"/>
              <a:ext cx="214575" cy="21013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5951" y="3978363"/>
              <a:ext cx="214575" cy="21013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6333" y="3978363"/>
              <a:ext cx="214576" cy="210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6427047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120" dirty="0"/>
              <a:t> </a:t>
            </a:r>
            <a:r>
              <a:rPr spc="-13" dirty="0"/>
              <a:t>Dropout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1521" y="1928779"/>
            <a:ext cx="3352800" cy="3759200"/>
            <a:chOff x="211141" y="1446584"/>
            <a:chExt cx="2514600" cy="2819400"/>
          </a:xfrm>
        </p:grpSpPr>
        <p:sp>
          <p:nvSpPr>
            <p:cNvPr id="4" name="object 4"/>
            <p:cNvSpPr/>
            <p:nvPr/>
          </p:nvSpPr>
          <p:spPr>
            <a:xfrm>
              <a:off x="577841" y="3352783"/>
              <a:ext cx="1727200" cy="723900"/>
            </a:xfrm>
            <a:custGeom>
              <a:avLst/>
              <a:gdLst/>
              <a:ahLst/>
              <a:cxnLst/>
              <a:rect l="l" t="t" r="r" b="b"/>
              <a:pathLst>
                <a:path w="1727200" h="723900">
                  <a:moveTo>
                    <a:pt x="0" y="723563"/>
                  </a:moveTo>
                  <a:lnTo>
                    <a:pt x="1726695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2850" y="3309847"/>
              <a:ext cx="110944" cy="814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6929" y="3401523"/>
              <a:ext cx="397510" cy="554990"/>
            </a:xfrm>
            <a:custGeom>
              <a:avLst/>
              <a:gdLst/>
              <a:ahLst/>
              <a:cxnLst/>
              <a:rect l="l" t="t" r="r" b="b"/>
              <a:pathLst>
                <a:path w="397509" h="554989">
                  <a:moveTo>
                    <a:pt x="0" y="554455"/>
                  </a:moveTo>
                  <a:lnTo>
                    <a:pt x="39726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92" y="3321724"/>
              <a:ext cx="94979" cy="1076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2870" y="3472763"/>
              <a:ext cx="0" cy="433705"/>
            </a:xfrm>
            <a:custGeom>
              <a:avLst/>
              <a:gdLst/>
              <a:ahLst/>
              <a:cxnLst/>
              <a:rect l="l" t="t" r="r" b="b"/>
              <a:pathLst>
                <a:path h="433704">
                  <a:moveTo>
                    <a:pt x="0" y="43335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1880" y="3376787"/>
              <a:ext cx="81980" cy="105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6532" y="3363821"/>
              <a:ext cx="1073785" cy="592455"/>
            </a:xfrm>
            <a:custGeom>
              <a:avLst/>
              <a:gdLst/>
              <a:ahLst/>
              <a:cxnLst/>
              <a:rect l="l" t="t" r="r" b="b"/>
              <a:pathLst>
                <a:path w="1073785" h="592454">
                  <a:moveTo>
                    <a:pt x="1073425" y="59215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310" y="3312538"/>
              <a:ext cx="109945" cy="883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54463" y="2686598"/>
              <a:ext cx="278765" cy="331470"/>
            </a:xfrm>
            <a:custGeom>
              <a:avLst/>
              <a:gdLst/>
              <a:ahLst/>
              <a:cxnLst/>
              <a:rect l="l" t="t" r="r" b="b"/>
              <a:pathLst>
                <a:path w="278764" h="331469">
                  <a:moveTo>
                    <a:pt x="278406" y="33138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9329" y="2610882"/>
              <a:ext cx="98751" cy="1054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92738" y="2586023"/>
              <a:ext cx="1417320" cy="481965"/>
            </a:xfrm>
            <a:custGeom>
              <a:avLst/>
              <a:gdLst/>
              <a:ahLst/>
              <a:cxnLst/>
              <a:rect l="l" t="t" r="r" b="b"/>
              <a:pathLst>
                <a:path w="1417320" h="481964">
                  <a:moveTo>
                    <a:pt x="1417219" y="48182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1363" y="2546707"/>
              <a:ext cx="111028" cy="786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36547" y="2610243"/>
              <a:ext cx="725170" cy="457834"/>
            </a:xfrm>
            <a:custGeom>
              <a:avLst/>
              <a:gdLst/>
              <a:ahLst/>
              <a:cxnLst/>
              <a:rect l="l" t="t" r="r" b="b"/>
              <a:pathLst>
                <a:path w="725169" h="457835">
                  <a:moveTo>
                    <a:pt x="0" y="457600"/>
                  </a:moveTo>
                  <a:lnTo>
                    <a:pt x="724922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5149" y="2554572"/>
              <a:ext cx="108950" cy="918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1868" y="2701642"/>
              <a:ext cx="179070" cy="366395"/>
            </a:xfrm>
            <a:custGeom>
              <a:avLst/>
              <a:gdLst/>
              <a:ahLst/>
              <a:cxnLst/>
              <a:rect l="l" t="t" r="r" b="b"/>
              <a:pathLst>
                <a:path w="179069" h="366394">
                  <a:moveTo>
                    <a:pt x="178853" y="366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404" y="2614436"/>
              <a:ext cx="85262" cy="1105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80988" y="1830674"/>
              <a:ext cx="500380" cy="427990"/>
            </a:xfrm>
            <a:custGeom>
              <a:avLst/>
              <a:gdLst/>
              <a:ahLst/>
              <a:cxnLst/>
              <a:rect l="l" t="t" r="r" b="b"/>
              <a:pathLst>
                <a:path w="500380" h="427989">
                  <a:moveTo>
                    <a:pt x="499912" y="42782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5781" y="1764939"/>
              <a:ext cx="105190" cy="9916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4577" y="1843727"/>
              <a:ext cx="390525" cy="464820"/>
            </a:xfrm>
            <a:custGeom>
              <a:avLst/>
              <a:gdLst/>
              <a:ahLst/>
              <a:cxnLst/>
              <a:rect l="l" t="t" r="r" b="b"/>
              <a:pathLst>
                <a:path w="390525" h="464819">
                  <a:moveTo>
                    <a:pt x="0" y="464631"/>
                  </a:moveTo>
                  <a:lnTo>
                    <a:pt x="390318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1277" y="1768008"/>
              <a:ext cx="98749" cy="1054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0191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599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30191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39809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9427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1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599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8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6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49428" y="3017986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1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6" y="49857"/>
                  </a:lnTo>
                  <a:lnTo>
                    <a:pt x="334417" y="105083"/>
                  </a:lnTo>
                  <a:lnTo>
                    <a:pt x="347648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6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1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30191" y="3017986"/>
              <a:ext cx="2476500" cy="1228725"/>
            </a:xfrm>
            <a:custGeom>
              <a:avLst/>
              <a:gdLst/>
              <a:ahLst/>
              <a:cxnLst/>
              <a:rect l="l" t="t" r="r" b="b"/>
              <a:pathLst>
                <a:path w="2476500" h="1228725">
                  <a:moveTo>
                    <a:pt x="2128853" y="170225"/>
                  </a:moveTo>
                  <a:lnTo>
                    <a:pt x="2135063" y="124973"/>
                  </a:lnTo>
                  <a:lnTo>
                    <a:pt x="2152586" y="84309"/>
                  </a:lnTo>
                  <a:lnTo>
                    <a:pt x="2179766" y="49858"/>
                  </a:lnTo>
                  <a:lnTo>
                    <a:pt x="2214945" y="23240"/>
                  </a:lnTo>
                  <a:lnTo>
                    <a:pt x="2256469" y="6080"/>
                  </a:lnTo>
                  <a:lnTo>
                    <a:pt x="2302678" y="0"/>
                  </a:lnTo>
                  <a:lnTo>
                    <a:pt x="2369198" y="12957"/>
                  </a:lnTo>
                  <a:lnTo>
                    <a:pt x="2425591" y="49857"/>
                  </a:lnTo>
                  <a:lnTo>
                    <a:pt x="2463271" y="105083"/>
                  </a:lnTo>
                  <a:lnTo>
                    <a:pt x="2476503" y="170225"/>
                  </a:lnTo>
                  <a:lnTo>
                    <a:pt x="2470293" y="215478"/>
                  </a:lnTo>
                  <a:lnTo>
                    <a:pt x="2452770" y="256142"/>
                  </a:lnTo>
                  <a:lnTo>
                    <a:pt x="2425591" y="290593"/>
                  </a:lnTo>
                  <a:lnTo>
                    <a:pt x="2390411" y="317211"/>
                  </a:lnTo>
                  <a:lnTo>
                    <a:pt x="2348887" y="334371"/>
                  </a:lnTo>
                  <a:lnTo>
                    <a:pt x="2302678" y="340451"/>
                  </a:lnTo>
                  <a:lnTo>
                    <a:pt x="2256469" y="334371"/>
                  </a:lnTo>
                  <a:lnTo>
                    <a:pt x="2214945" y="317211"/>
                  </a:lnTo>
                  <a:lnTo>
                    <a:pt x="2179766" y="290593"/>
                  </a:lnTo>
                  <a:lnTo>
                    <a:pt x="2152586" y="256142"/>
                  </a:lnTo>
                  <a:lnTo>
                    <a:pt x="2135063" y="215478"/>
                  </a:lnTo>
                  <a:lnTo>
                    <a:pt x="2128853" y="170225"/>
                  </a:lnTo>
                  <a:close/>
                </a:path>
                <a:path w="2476500" h="1228725">
                  <a:moveTo>
                    <a:pt x="0" y="1058360"/>
                  </a:moveTo>
                  <a:lnTo>
                    <a:pt x="6209" y="1013107"/>
                  </a:lnTo>
                  <a:lnTo>
                    <a:pt x="23732" y="972443"/>
                  </a:lnTo>
                  <a:lnTo>
                    <a:pt x="50912" y="937992"/>
                  </a:lnTo>
                  <a:lnTo>
                    <a:pt x="86091" y="911375"/>
                  </a:lnTo>
                  <a:lnTo>
                    <a:pt x="127615" y="894214"/>
                  </a:lnTo>
                  <a:lnTo>
                    <a:pt x="173824" y="888134"/>
                  </a:lnTo>
                  <a:lnTo>
                    <a:pt x="240344" y="901091"/>
                  </a:lnTo>
                  <a:lnTo>
                    <a:pt x="296737" y="937992"/>
                  </a:lnTo>
                  <a:lnTo>
                    <a:pt x="334417" y="993217"/>
                  </a:lnTo>
                  <a:lnTo>
                    <a:pt x="347649" y="1058360"/>
                  </a:lnTo>
                  <a:lnTo>
                    <a:pt x="341439" y="1103612"/>
                  </a:lnTo>
                  <a:lnTo>
                    <a:pt x="323916" y="1144276"/>
                  </a:lnTo>
                  <a:lnTo>
                    <a:pt x="296737" y="1178728"/>
                  </a:lnTo>
                  <a:lnTo>
                    <a:pt x="261557" y="1205345"/>
                  </a:lnTo>
                  <a:lnTo>
                    <a:pt x="220034" y="1222505"/>
                  </a:lnTo>
                  <a:lnTo>
                    <a:pt x="173824" y="1228586"/>
                  </a:lnTo>
                  <a:lnTo>
                    <a:pt x="127615" y="1222505"/>
                  </a:lnTo>
                  <a:lnTo>
                    <a:pt x="86091" y="1205345"/>
                  </a:lnTo>
                  <a:lnTo>
                    <a:pt x="50912" y="1178728"/>
                  </a:lnTo>
                  <a:lnTo>
                    <a:pt x="23732" y="1144276"/>
                  </a:lnTo>
                  <a:lnTo>
                    <a:pt x="6209" y="1103612"/>
                  </a:lnTo>
                  <a:lnTo>
                    <a:pt x="0" y="105836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39809" y="390612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599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39809" y="390612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649427" y="390612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1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1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599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8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6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9428" y="390612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1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6" y="49857"/>
                  </a:lnTo>
                  <a:lnTo>
                    <a:pt x="334417" y="105083"/>
                  </a:lnTo>
                  <a:lnTo>
                    <a:pt x="347648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6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1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87840" y="2258500"/>
              <a:ext cx="2118995" cy="1988185"/>
            </a:xfrm>
            <a:custGeom>
              <a:avLst/>
              <a:gdLst/>
              <a:ahLst/>
              <a:cxnLst/>
              <a:rect l="l" t="t" r="r" b="b"/>
              <a:pathLst>
                <a:path w="2118995" h="1988185">
                  <a:moveTo>
                    <a:pt x="1771205" y="1817846"/>
                  </a:moveTo>
                  <a:lnTo>
                    <a:pt x="1777414" y="1772593"/>
                  </a:lnTo>
                  <a:lnTo>
                    <a:pt x="1794937" y="1731930"/>
                  </a:lnTo>
                  <a:lnTo>
                    <a:pt x="1822117" y="1697478"/>
                  </a:lnTo>
                  <a:lnTo>
                    <a:pt x="1857297" y="1670861"/>
                  </a:lnTo>
                  <a:lnTo>
                    <a:pt x="1898820" y="1653701"/>
                  </a:lnTo>
                  <a:lnTo>
                    <a:pt x="1945030" y="1647620"/>
                  </a:lnTo>
                  <a:lnTo>
                    <a:pt x="2011549" y="1660578"/>
                  </a:lnTo>
                  <a:lnTo>
                    <a:pt x="2067942" y="1697478"/>
                  </a:lnTo>
                  <a:lnTo>
                    <a:pt x="2105623" y="1752703"/>
                  </a:lnTo>
                  <a:lnTo>
                    <a:pt x="2118854" y="1817846"/>
                  </a:lnTo>
                  <a:lnTo>
                    <a:pt x="2112645" y="1863099"/>
                  </a:lnTo>
                  <a:lnTo>
                    <a:pt x="2095122" y="1903762"/>
                  </a:lnTo>
                  <a:lnTo>
                    <a:pt x="2067942" y="1938214"/>
                  </a:lnTo>
                  <a:lnTo>
                    <a:pt x="2032762" y="1964831"/>
                  </a:lnTo>
                  <a:lnTo>
                    <a:pt x="1991239" y="1981991"/>
                  </a:lnTo>
                  <a:lnTo>
                    <a:pt x="1945030" y="1988072"/>
                  </a:lnTo>
                  <a:lnTo>
                    <a:pt x="1898820" y="1981991"/>
                  </a:lnTo>
                  <a:lnTo>
                    <a:pt x="1857297" y="1964831"/>
                  </a:lnTo>
                  <a:lnTo>
                    <a:pt x="1822117" y="1938214"/>
                  </a:lnTo>
                  <a:lnTo>
                    <a:pt x="1794937" y="1903762"/>
                  </a:lnTo>
                  <a:lnTo>
                    <a:pt x="1777414" y="1863099"/>
                  </a:lnTo>
                  <a:lnTo>
                    <a:pt x="1771205" y="1817846"/>
                  </a:lnTo>
                  <a:close/>
                </a:path>
                <a:path w="2118995" h="198818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7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4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97458" y="225850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4">
                  <a:moveTo>
                    <a:pt x="173824" y="340451"/>
                  </a:move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7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07894" y="3301"/>
                  </a:lnTo>
                  <a:lnTo>
                    <a:pt x="270262" y="28600"/>
                  </a:lnTo>
                  <a:lnTo>
                    <a:pt x="318444" y="75784"/>
                  </a:lnTo>
                  <a:lnTo>
                    <a:pt x="344278" y="136861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97458" y="2258500"/>
              <a:ext cx="347980" cy="340995"/>
            </a:xfrm>
            <a:custGeom>
              <a:avLst/>
              <a:gdLst/>
              <a:ahLst/>
              <a:cxnLst/>
              <a:rect l="l" t="t" r="r" b="b"/>
              <a:pathLst>
                <a:path w="347980" h="340994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7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97458" y="1465634"/>
              <a:ext cx="1057275" cy="1133475"/>
            </a:xfrm>
            <a:custGeom>
              <a:avLst/>
              <a:gdLst/>
              <a:ahLst/>
              <a:cxnLst/>
              <a:rect l="l" t="t" r="r" b="b"/>
              <a:pathLst>
                <a:path w="1057275" h="1133475">
                  <a:moveTo>
                    <a:pt x="709617" y="963091"/>
                  </a:moveTo>
                  <a:lnTo>
                    <a:pt x="715827" y="917838"/>
                  </a:lnTo>
                  <a:lnTo>
                    <a:pt x="733350" y="877175"/>
                  </a:lnTo>
                  <a:lnTo>
                    <a:pt x="760530" y="842723"/>
                  </a:lnTo>
                  <a:lnTo>
                    <a:pt x="795709" y="816106"/>
                  </a:lnTo>
                  <a:lnTo>
                    <a:pt x="837233" y="798946"/>
                  </a:lnTo>
                  <a:lnTo>
                    <a:pt x="883442" y="792865"/>
                  </a:lnTo>
                  <a:lnTo>
                    <a:pt x="949962" y="805823"/>
                  </a:lnTo>
                  <a:lnTo>
                    <a:pt x="1006355" y="842723"/>
                  </a:lnTo>
                  <a:lnTo>
                    <a:pt x="1044035" y="897948"/>
                  </a:lnTo>
                  <a:lnTo>
                    <a:pt x="1057267" y="963091"/>
                  </a:lnTo>
                  <a:lnTo>
                    <a:pt x="1051057" y="1008344"/>
                  </a:lnTo>
                  <a:lnTo>
                    <a:pt x="1033534" y="1049007"/>
                  </a:lnTo>
                  <a:lnTo>
                    <a:pt x="1006355" y="1083459"/>
                  </a:lnTo>
                  <a:lnTo>
                    <a:pt x="971175" y="1110076"/>
                  </a:lnTo>
                  <a:lnTo>
                    <a:pt x="929651" y="1127236"/>
                  </a:lnTo>
                  <a:lnTo>
                    <a:pt x="883442" y="1133317"/>
                  </a:lnTo>
                  <a:lnTo>
                    <a:pt x="837233" y="1127236"/>
                  </a:lnTo>
                  <a:lnTo>
                    <a:pt x="795709" y="1110076"/>
                  </a:lnTo>
                  <a:lnTo>
                    <a:pt x="760530" y="1083459"/>
                  </a:lnTo>
                  <a:lnTo>
                    <a:pt x="733350" y="1049007"/>
                  </a:lnTo>
                  <a:lnTo>
                    <a:pt x="715827" y="1008344"/>
                  </a:lnTo>
                  <a:lnTo>
                    <a:pt x="709617" y="963091"/>
                  </a:lnTo>
                  <a:close/>
                </a:path>
                <a:path w="1057275" h="1133475">
                  <a:moveTo>
                    <a:pt x="0" y="170225"/>
                  </a:moveTo>
                  <a:lnTo>
                    <a:pt x="6209" y="124973"/>
                  </a:lnTo>
                  <a:lnTo>
                    <a:pt x="23732" y="84309"/>
                  </a:lnTo>
                  <a:lnTo>
                    <a:pt x="50912" y="49858"/>
                  </a:lnTo>
                  <a:lnTo>
                    <a:pt x="86091" y="23240"/>
                  </a:lnTo>
                  <a:lnTo>
                    <a:pt x="127615" y="6080"/>
                  </a:lnTo>
                  <a:lnTo>
                    <a:pt x="173824" y="0"/>
                  </a:lnTo>
                  <a:lnTo>
                    <a:pt x="240344" y="12957"/>
                  </a:lnTo>
                  <a:lnTo>
                    <a:pt x="296737" y="49858"/>
                  </a:lnTo>
                  <a:lnTo>
                    <a:pt x="334417" y="105083"/>
                  </a:lnTo>
                  <a:lnTo>
                    <a:pt x="347649" y="170225"/>
                  </a:lnTo>
                  <a:lnTo>
                    <a:pt x="341439" y="215478"/>
                  </a:lnTo>
                  <a:lnTo>
                    <a:pt x="323916" y="256142"/>
                  </a:lnTo>
                  <a:lnTo>
                    <a:pt x="296737" y="290593"/>
                  </a:lnTo>
                  <a:lnTo>
                    <a:pt x="261557" y="317211"/>
                  </a:lnTo>
                  <a:lnTo>
                    <a:pt x="220033" y="334371"/>
                  </a:lnTo>
                  <a:lnTo>
                    <a:pt x="173824" y="340451"/>
                  </a:lnTo>
                  <a:lnTo>
                    <a:pt x="127615" y="334371"/>
                  </a:lnTo>
                  <a:lnTo>
                    <a:pt x="86091" y="317211"/>
                  </a:lnTo>
                  <a:lnTo>
                    <a:pt x="50912" y="290593"/>
                  </a:lnTo>
                  <a:lnTo>
                    <a:pt x="23732" y="256142"/>
                  </a:lnTo>
                  <a:lnTo>
                    <a:pt x="6209" y="215478"/>
                  </a:lnTo>
                  <a:lnTo>
                    <a:pt x="0" y="17022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1142" y="2330226"/>
              <a:ext cx="214576" cy="21013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178" y="3090354"/>
              <a:ext cx="214576" cy="21013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5951" y="3090354"/>
              <a:ext cx="214575" cy="21013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5951" y="3978363"/>
              <a:ext cx="214575" cy="21013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6333" y="3978363"/>
              <a:ext cx="214576" cy="21013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01165" y="716104"/>
            <a:ext cx="11384280" cy="5485476"/>
          </a:xfrm>
          <a:prstGeom prst="rect">
            <a:avLst/>
          </a:prstGeom>
        </p:spPr>
        <p:txBody>
          <a:bodyPr vert="horz" wrap="square" lIns="0" tIns="233680" rIns="0" bIns="0" rtlCol="0">
            <a:spAutoFit/>
          </a:bodyPr>
          <a:lstStyle/>
          <a:p>
            <a:pPr marL="33866">
              <a:spcBef>
                <a:spcPts val="1840"/>
              </a:spcBef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this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possibly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idea?</a:t>
            </a:r>
            <a:endParaRPr sz="3200">
              <a:latin typeface="Arial"/>
              <a:cs typeface="Arial"/>
            </a:endParaRPr>
          </a:p>
          <a:p>
            <a:pPr marL="4848739">
              <a:spcBef>
                <a:spcPts val="1573"/>
              </a:spcBef>
            </a:pP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Another</a:t>
            </a:r>
            <a:r>
              <a:rPr sz="2933" spc="-1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0000FF"/>
                </a:solidFill>
                <a:latin typeface="Arial"/>
                <a:cs typeface="Arial"/>
              </a:rPr>
              <a:t>interpretation:</a:t>
            </a:r>
            <a:endParaRPr sz="2933">
              <a:latin typeface="Arial"/>
              <a:cs typeface="Arial"/>
            </a:endParaRPr>
          </a:p>
          <a:p>
            <a:pPr>
              <a:spcBef>
                <a:spcPts val="140"/>
              </a:spcBef>
            </a:pPr>
            <a:endParaRPr sz="2933">
              <a:latin typeface="Arial"/>
              <a:cs typeface="Arial"/>
            </a:endParaRPr>
          </a:p>
          <a:p>
            <a:pPr marL="4848739" marR="23706">
              <a:spcBef>
                <a:spcPts val="7"/>
              </a:spcBef>
            </a:pP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Dropout</a:t>
            </a:r>
            <a:r>
              <a:rPr sz="2933" spc="-10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2933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training</a:t>
            </a:r>
            <a:r>
              <a:rPr sz="2933" spc="-10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933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large</a:t>
            </a:r>
            <a:r>
              <a:rPr sz="2933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b="1" dirty="0">
                <a:solidFill>
                  <a:srgbClr val="0000FF"/>
                </a:solidFill>
                <a:latin typeface="Arial"/>
                <a:cs typeface="Arial"/>
              </a:rPr>
              <a:t>ensemble</a:t>
            </a:r>
            <a:r>
              <a:rPr sz="2933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spc="-33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models</a:t>
            </a:r>
            <a:r>
              <a:rPr sz="2933" spc="-10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(that</a:t>
            </a:r>
            <a:r>
              <a:rPr sz="2933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share</a:t>
            </a:r>
            <a:r>
              <a:rPr sz="2933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0000FF"/>
                </a:solidFill>
                <a:latin typeface="Arial"/>
                <a:cs typeface="Arial"/>
              </a:rPr>
              <a:t>parameters).</a:t>
            </a:r>
            <a:endParaRPr sz="2933">
              <a:latin typeface="Arial"/>
              <a:cs typeface="Arial"/>
            </a:endParaRPr>
          </a:p>
          <a:p>
            <a:pPr>
              <a:spcBef>
                <a:spcPts val="140"/>
              </a:spcBef>
            </a:pPr>
            <a:endParaRPr sz="2933">
              <a:latin typeface="Arial"/>
              <a:cs typeface="Arial"/>
            </a:endParaRPr>
          </a:p>
          <a:p>
            <a:pPr marL="4848739">
              <a:spcBef>
                <a:spcPts val="7"/>
              </a:spcBef>
            </a:pP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Each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binary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mask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one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0000FF"/>
                </a:solidFill>
                <a:latin typeface="Arial"/>
                <a:cs typeface="Arial"/>
              </a:rPr>
              <a:t>model</a:t>
            </a:r>
            <a:endParaRPr sz="2933">
              <a:latin typeface="Arial"/>
              <a:cs typeface="Arial"/>
            </a:endParaRPr>
          </a:p>
          <a:p>
            <a:pPr>
              <a:spcBef>
                <a:spcPts val="140"/>
              </a:spcBef>
            </a:pPr>
            <a:endParaRPr sz="2933">
              <a:latin typeface="Arial"/>
              <a:cs typeface="Arial"/>
            </a:endParaRPr>
          </a:p>
          <a:p>
            <a:pPr marL="4848739" marR="1266582">
              <a:spcBef>
                <a:spcPts val="7"/>
              </a:spcBef>
            </a:pP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933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FC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layer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4096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units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spc="-33" dirty="0">
                <a:solidFill>
                  <a:srgbClr val="0000FF"/>
                </a:solidFill>
                <a:latin typeface="Arial"/>
                <a:cs typeface="Arial"/>
              </a:rPr>
              <a:t>has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900" baseline="30651" dirty="0">
                <a:solidFill>
                  <a:srgbClr val="0000FF"/>
                </a:solidFill>
                <a:latin typeface="Arial"/>
                <a:cs typeface="Arial"/>
              </a:rPr>
              <a:t>4096</a:t>
            </a:r>
            <a:r>
              <a:rPr sz="2900" spc="289" baseline="306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~</a:t>
            </a:r>
            <a:r>
              <a:rPr sz="2933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sz="2900" baseline="30651" dirty="0">
                <a:solidFill>
                  <a:srgbClr val="0000FF"/>
                </a:solidFill>
                <a:latin typeface="Arial"/>
                <a:cs typeface="Arial"/>
              </a:rPr>
              <a:t>1233</a:t>
            </a:r>
            <a:r>
              <a:rPr sz="2900" spc="-80" baseline="306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possible</a:t>
            </a:r>
            <a:r>
              <a:rPr sz="2933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0000FF"/>
                </a:solidFill>
                <a:latin typeface="Arial"/>
                <a:cs typeface="Arial"/>
              </a:rPr>
              <a:t>masks!</a:t>
            </a:r>
            <a:endParaRPr sz="2933">
              <a:latin typeface="Arial"/>
              <a:cs typeface="Arial"/>
            </a:endParaRPr>
          </a:p>
          <a:p>
            <a:pPr marL="4848739"/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Only</a:t>
            </a:r>
            <a:r>
              <a:rPr sz="2933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~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sz="2900" baseline="30651" dirty="0">
                <a:solidFill>
                  <a:srgbClr val="0000FF"/>
                </a:solidFill>
                <a:latin typeface="Arial"/>
                <a:cs typeface="Arial"/>
              </a:rPr>
              <a:t>82</a:t>
            </a:r>
            <a:r>
              <a:rPr sz="2900" spc="329" baseline="306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atoms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2933" spc="-5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933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933" spc="-13" dirty="0">
                <a:solidFill>
                  <a:srgbClr val="0000FF"/>
                </a:solidFill>
                <a:latin typeface="Arial"/>
                <a:cs typeface="Arial"/>
              </a:rPr>
              <a:t>universe...</a:t>
            </a:r>
            <a:endParaRPr sz="29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49966" y="24175"/>
            <a:ext cx="162560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Activation</a:t>
            </a:r>
            <a:r>
              <a:rPr spc="-67" dirty="0"/>
              <a:t> </a:t>
            </a:r>
            <a:r>
              <a:rPr spc="-13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034" y="1097343"/>
            <a:ext cx="1634913" cy="21920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latin typeface="Arial"/>
                <a:cs typeface="Arial"/>
              </a:rPr>
              <a:t>Sigmoid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spcBef>
                <a:spcPts val="1560"/>
              </a:spcBef>
            </a:pPr>
            <a:endParaRPr sz="3200">
              <a:latin typeface="Arial"/>
              <a:cs typeface="Arial"/>
            </a:endParaRPr>
          </a:p>
          <a:p>
            <a:pPr marL="16933"/>
            <a:r>
              <a:rPr sz="3200" b="1" spc="-27" dirty="0">
                <a:latin typeface="Arial"/>
                <a:cs typeface="Arial"/>
              </a:rPr>
              <a:t>tanh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033" y="4438078"/>
            <a:ext cx="109558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27" dirty="0">
                <a:latin typeface="Arial"/>
                <a:cs typeface="Arial"/>
              </a:rPr>
              <a:t>ReLU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2201" y="1014645"/>
            <a:ext cx="23596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Leaky</a:t>
            </a:r>
            <a:r>
              <a:rPr sz="3200" b="1" spc="-127" dirty="0">
                <a:latin typeface="Arial"/>
                <a:cs typeface="Arial"/>
              </a:rPr>
              <a:t> </a:t>
            </a:r>
            <a:r>
              <a:rPr sz="3200" b="1" spc="-27" dirty="0">
                <a:latin typeface="Arial"/>
                <a:cs typeface="Arial"/>
              </a:rPr>
              <a:t>ReLU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3765" y="2889745"/>
            <a:ext cx="14562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latin typeface="Arial"/>
                <a:cs typeface="Arial"/>
              </a:rPr>
              <a:t>Maxout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3832" y="4336777"/>
            <a:ext cx="8466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33" dirty="0">
                <a:latin typeface="Arial"/>
                <a:cs typeface="Arial"/>
              </a:rPr>
              <a:t>ELU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600" y="1713601"/>
            <a:ext cx="2200099" cy="5101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601" y="3292048"/>
            <a:ext cx="1436740" cy="4666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600" y="5012133"/>
            <a:ext cx="1780635" cy="4666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6464" y="1548201"/>
            <a:ext cx="2200099" cy="4331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2615" y="4859267"/>
            <a:ext cx="2530232" cy="9499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62595" y="3378134"/>
            <a:ext cx="3952399" cy="40818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22403" y="1055167"/>
            <a:ext cx="1855359" cy="141730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22417" y="2731850"/>
            <a:ext cx="1855345" cy="141358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86927" y="4313227"/>
            <a:ext cx="1773400" cy="146085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88917" y="1029398"/>
            <a:ext cx="1855345" cy="144671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88921" y="4314593"/>
            <a:ext cx="1855345" cy="144305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717000"/>
            <a:ext cx="36576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fld id="{81D60167-4931-47E6-BA6A-407CBD079E47}" type="slidenum">
              <a:rPr spc="-33" dirty="0"/>
              <a:pPr marL="16933">
                <a:lnSpc>
                  <a:spcPts val="3080"/>
                </a:lnSpc>
              </a:pPr>
              <a:t>8</a:t>
            </a:fld>
            <a:endParaRPr spc="-33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32000" y="0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Dropout:</a:t>
            </a:r>
            <a:r>
              <a:rPr spc="-233" dirty="0"/>
              <a:t> </a:t>
            </a:r>
            <a:r>
              <a:rPr spc="-87" dirty="0"/>
              <a:t>Test</a:t>
            </a:r>
            <a:r>
              <a:rPr spc="-160" dirty="0"/>
              <a:t> </a:t>
            </a:r>
            <a:r>
              <a:rPr spc="-27" dirty="0"/>
              <a:t>time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185" y="1379900"/>
            <a:ext cx="10960967" cy="18374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567" y="3579144"/>
            <a:ext cx="10385212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latin typeface="Arial"/>
                <a:cs typeface="Arial"/>
              </a:rPr>
              <a:t>At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time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neurons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active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always</a:t>
            </a:r>
            <a:endParaRPr sz="3200">
              <a:latin typeface="Arial"/>
              <a:cs typeface="Arial"/>
            </a:endParaRPr>
          </a:p>
          <a:p>
            <a:pPr marL="16933" marR="6773"/>
            <a:r>
              <a:rPr sz="3200" dirty="0">
                <a:latin typeface="Arial"/>
                <a:cs typeface="Arial"/>
              </a:rPr>
              <a:t>=&gt;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must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scale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activations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each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neuron: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output</a:t>
            </a:r>
            <a:r>
              <a:rPr sz="3200" u="heavy" spc="-8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sz="3200" u="heavy" spc="-8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test</a:t>
            </a:r>
            <a:r>
              <a:rPr sz="3200" u="heavy" spc="-8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time</a:t>
            </a:r>
            <a:r>
              <a:rPr sz="3200" spc="-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expected</a:t>
            </a:r>
            <a:r>
              <a:rPr sz="32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output</a:t>
            </a:r>
            <a:r>
              <a:rPr sz="3200" u="heavy" spc="-8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sz="3200" u="heavy" spc="-8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training</a:t>
            </a:r>
            <a:r>
              <a:rPr sz="32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2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5" y="127001"/>
            <a:ext cx="7720753" cy="5698913"/>
            <a:chOff x="155448" y="95250"/>
            <a:chExt cx="5790565" cy="4274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8" y="95250"/>
              <a:ext cx="5588599" cy="42741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7675" y="1693950"/>
              <a:ext cx="5659120" cy="887730"/>
            </a:xfrm>
            <a:custGeom>
              <a:avLst/>
              <a:gdLst/>
              <a:ahLst/>
              <a:cxnLst/>
              <a:rect l="l" t="t" r="r" b="b"/>
              <a:pathLst>
                <a:path w="5659120" h="887730">
                  <a:moveTo>
                    <a:pt x="0" y="0"/>
                  </a:moveTo>
                  <a:lnTo>
                    <a:pt x="5658599" y="0"/>
                  </a:lnTo>
                  <a:lnTo>
                    <a:pt x="5658599" y="393599"/>
                  </a:lnTo>
                  <a:lnTo>
                    <a:pt x="0" y="393599"/>
                  </a:lnTo>
                  <a:lnTo>
                    <a:pt x="0" y="0"/>
                  </a:lnTo>
                  <a:close/>
                </a:path>
                <a:path w="5659120" h="887730">
                  <a:moveTo>
                    <a:pt x="0" y="529549"/>
                  </a:moveTo>
                  <a:lnTo>
                    <a:pt x="5658599" y="529549"/>
                  </a:lnTo>
                  <a:lnTo>
                    <a:pt x="5658599" y="887149"/>
                  </a:lnTo>
                  <a:lnTo>
                    <a:pt x="0" y="887149"/>
                  </a:lnTo>
                  <a:lnTo>
                    <a:pt x="0" y="529549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3144900" y="3706100"/>
              <a:ext cx="2792095" cy="487680"/>
            </a:xfrm>
            <a:custGeom>
              <a:avLst/>
              <a:gdLst/>
              <a:ahLst/>
              <a:cxnLst/>
              <a:rect l="l" t="t" r="r" b="b"/>
              <a:pathLst>
                <a:path w="2792095" h="487679">
                  <a:moveTo>
                    <a:pt x="0" y="0"/>
                  </a:moveTo>
                  <a:lnTo>
                    <a:pt x="2791499" y="0"/>
                  </a:lnTo>
                  <a:lnTo>
                    <a:pt x="2791499" y="487199"/>
                  </a:lnTo>
                  <a:lnTo>
                    <a:pt x="0" y="4871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57701" y="120514"/>
            <a:ext cx="415290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dirty="0">
                <a:latin typeface="Arial"/>
                <a:cs typeface="Arial"/>
              </a:rPr>
              <a:t>Dropout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Summary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50867" y="2528311"/>
            <a:ext cx="305900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drop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train</a:t>
            </a:r>
            <a:r>
              <a:rPr sz="3200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7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4300" y="4962578"/>
            <a:ext cx="30801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scale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3200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test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7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515291" y="51403"/>
            <a:ext cx="13222581" cy="692985"/>
          </a:xfrm>
          <a:prstGeom prst="rect">
            <a:avLst/>
          </a:prstGeom>
        </p:spPr>
        <p:txBody>
          <a:bodyPr vert="horz" wrap="square" lIns="0" tIns="76683" rIns="0" bIns="0" rtlCol="0" anchor="ctr">
            <a:spAutoFit/>
          </a:bodyPr>
          <a:lstStyle/>
          <a:p>
            <a:pPr marL="367444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More</a:t>
            </a:r>
            <a:r>
              <a:rPr sz="4000" spc="-60" dirty="0"/>
              <a:t> </a:t>
            </a:r>
            <a:r>
              <a:rPr sz="4000" dirty="0"/>
              <a:t>common:</a:t>
            </a:r>
            <a:r>
              <a:rPr sz="4000" spc="-47" dirty="0"/>
              <a:t> </a:t>
            </a:r>
            <a:r>
              <a:rPr sz="4000" dirty="0"/>
              <a:t>“Inverted</a:t>
            </a:r>
            <a:r>
              <a:rPr sz="4000" spc="-40" dirty="0"/>
              <a:t> </a:t>
            </a:r>
            <a:r>
              <a:rPr sz="4000" spc="-13" dirty="0"/>
              <a:t>dropout”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38332" y="970718"/>
            <a:ext cx="7386320" cy="4916593"/>
            <a:chOff x="478749" y="728038"/>
            <a:chExt cx="5539740" cy="3687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749" y="728038"/>
              <a:ext cx="5539148" cy="36874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49578" y="3351200"/>
              <a:ext cx="1898650" cy="380365"/>
            </a:xfrm>
            <a:custGeom>
              <a:avLst/>
              <a:gdLst/>
              <a:ahLst/>
              <a:cxnLst/>
              <a:rect l="l" t="t" r="r" b="b"/>
              <a:pathLst>
                <a:path w="1898650" h="380364">
                  <a:moveTo>
                    <a:pt x="1898521" y="0"/>
                  </a:moveTo>
                  <a:lnTo>
                    <a:pt x="0" y="379874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5282" y="3690695"/>
              <a:ext cx="109994" cy="80757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39028" y="2199266"/>
          <a:ext cx="7385472" cy="1215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  <a:lnR w="1905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FF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  <a:lnR w="1905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  <a:lnR w="1905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65767" y="4179145"/>
            <a:ext cx="420793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test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r>
              <a:rPr sz="3200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3200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Arial"/>
                <a:cs typeface="Arial"/>
              </a:rPr>
              <a:t>unchanged!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0B84F8-7B44-630A-86AC-772543722887}"/>
              </a:ext>
            </a:extLst>
          </p:cNvPr>
          <p:cNvSpPr/>
          <p:nvPr/>
        </p:nvSpPr>
        <p:spPr>
          <a:xfrm>
            <a:off x="0" y="0"/>
            <a:ext cx="1220992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6441D-889D-3D6B-0C6D-F478EBDA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2806224"/>
          </a:xfrm>
        </p:spPr>
        <p:txBody>
          <a:bodyPr>
            <a:normAutofit/>
          </a:bodyPr>
          <a:lstStyle/>
          <a:p>
            <a:r>
              <a:rPr lang="en-US" dirty="0"/>
              <a:t>Notebook activity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Training Dynamics </a:t>
            </a:r>
            <a:r>
              <a:rPr lang="en-US" dirty="0" err="1"/>
              <a:t>Colab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4EE7E-F0EC-D246-5DF8-0E7B8BE3E307}"/>
              </a:ext>
            </a:extLst>
          </p:cNvPr>
          <p:cNvSpPr txBox="1"/>
          <p:nvPr/>
        </p:nvSpPr>
        <p:spPr>
          <a:xfrm>
            <a:off x="4210875" y="3167390"/>
            <a:ext cx="380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http://bit.ly/training-dyn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7834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24043" y="97402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3" dirty="0"/>
              <a:t>Regularization:</a:t>
            </a:r>
            <a:r>
              <a:rPr spc="-267" dirty="0"/>
              <a:t> </a:t>
            </a:r>
            <a:r>
              <a:rPr dirty="0"/>
              <a:t>A</a:t>
            </a:r>
            <a:r>
              <a:rPr spc="-253" dirty="0"/>
              <a:t> </a:t>
            </a:r>
            <a:r>
              <a:rPr dirty="0"/>
              <a:t>common</a:t>
            </a:r>
            <a:r>
              <a:rPr spc="27" dirty="0"/>
              <a:t> </a:t>
            </a:r>
            <a:r>
              <a:rPr spc="-13" dirty="0"/>
              <a:t>pattern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341" y="2256435"/>
            <a:ext cx="3089728" cy="6758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5901" y="1236611"/>
            <a:ext cx="730419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27" dirty="0">
                <a:latin typeface="Arial"/>
                <a:cs typeface="Arial"/>
              </a:rPr>
              <a:t>Training</a:t>
            </a:r>
            <a:r>
              <a:rPr sz="3200" spc="-27" dirty="0">
                <a:latin typeface="Arial"/>
                <a:cs typeface="Arial"/>
              </a:rPr>
              <a:t>: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kind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randomness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399" y="3721713"/>
            <a:ext cx="1090252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33" dirty="0">
                <a:latin typeface="Arial"/>
                <a:cs typeface="Arial"/>
              </a:rPr>
              <a:t>Testing:</a:t>
            </a:r>
            <a:r>
              <a:rPr sz="3200" b="1" spc="-1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Average</a:t>
            </a:r>
            <a:r>
              <a:rPr sz="3200" spc="-2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randomness</a:t>
            </a:r>
            <a:r>
              <a:rPr sz="3200" spc="-12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(sometimes</a:t>
            </a:r>
            <a:r>
              <a:rPr sz="3200" spc="-12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approximate)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055" y="4640067"/>
            <a:ext cx="7315039" cy="975347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32000" y="65546"/>
            <a:ext cx="162560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3" dirty="0"/>
              <a:t>Regularization:</a:t>
            </a:r>
            <a:r>
              <a:rPr spc="-267" dirty="0"/>
              <a:t> </a:t>
            </a:r>
            <a:r>
              <a:rPr dirty="0"/>
              <a:t>A</a:t>
            </a:r>
            <a:r>
              <a:rPr spc="-253" dirty="0"/>
              <a:t> </a:t>
            </a:r>
            <a:r>
              <a:rPr dirty="0"/>
              <a:t>common</a:t>
            </a:r>
            <a:r>
              <a:rPr spc="27" dirty="0"/>
              <a:t> </a:t>
            </a:r>
            <a:r>
              <a:rPr spc="-13" dirty="0"/>
              <a:t>pattern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620" y="2474819"/>
            <a:ext cx="3089728" cy="6758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5900" y="1236611"/>
            <a:ext cx="450426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b="1" spc="-27" dirty="0">
                <a:latin typeface="Arial"/>
                <a:cs typeface="Arial"/>
              </a:rPr>
              <a:t>Training</a:t>
            </a:r>
            <a:r>
              <a:rPr sz="3200" spc="-27" dirty="0">
                <a:latin typeface="Arial"/>
                <a:cs typeface="Arial"/>
              </a:rPr>
              <a:t>: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Add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27" dirty="0">
                <a:latin typeface="Arial"/>
                <a:cs typeface="Arial"/>
              </a:rPr>
              <a:t>kind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3" dirty="0">
                <a:latin typeface="Arial"/>
                <a:cs typeface="Arial"/>
              </a:rPr>
              <a:t> randomness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400" y="3721712"/>
            <a:ext cx="620606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3200" b="1" spc="-33" dirty="0">
                <a:latin typeface="Arial"/>
                <a:cs typeface="Arial"/>
              </a:rPr>
              <a:t>Testing:</a:t>
            </a:r>
            <a:r>
              <a:rPr sz="3200" b="1" spc="-1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Average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randomness </a:t>
            </a:r>
            <a:r>
              <a:rPr sz="3200" dirty="0">
                <a:latin typeface="Arial"/>
                <a:cs typeface="Arial"/>
              </a:rPr>
              <a:t>(sometimes</a:t>
            </a:r>
            <a:r>
              <a:rPr sz="3200" spc="-17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approximate)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534" y="4684497"/>
            <a:ext cx="7654665" cy="11320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46601" y="1179445"/>
            <a:ext cx="3367193" cy="49928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403850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Example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Batch Normalization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160"/>
              </a:spcBef>
            </a:pPr>
            <a:endParaRPr sz="3200">
              <a:latin typeface="Arial"/>
              <a:cs typeface="Arial"/>
            </a:endParaRPr>
          </a:p>
          <a:p>
            <a:pPr marL="16933" marR="65192"/>
            <a:r>
              <a:rPr sz="3200" b="1" spc="-13" dirty="0">
                <a:latin typeface="Arial"/>
                <a:cs typeface="Arial"/>
              </a:rPr>
              <a:t>Training</a:t>
            </a:r>
            <a:r>
              <a:rPr sz="3200" spc="-13" dirty="0">
                <a:latin typeface="Arial"/>
                <a:cs typeface="Arial"/>
              </a:rPr>
              <a:t>: </a:t>
            </a:r>
            <a:r>
              <a:rPr sz="3200" dirty="0">
                <a:latin typeface="Arial"/>
                <a:cs typeface="Arial"/>
              </a:rPr>
              <a:t>Normalize</a:t>
            </a:r>
            <a:r>
              <a:rPr sz="3200" spc="-20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using </a:t>
            </a:r>
            <a:r>
              <a:rPr sz="3200" dirty="0">
                <a:latin typeface="Arial"/>
                <a:cs typeface="Arial"/>
              </a:rPr>
              <a:t>stats</a:t>
            </a:r>
            <a:r>
              <a:rPr sz="3200" spc="-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-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random minibatches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160"/>
              </a:spcBef>
            </a:pPr>
            <a:endParaRPr sz="3200">
              <a:latin typeface="Arial"/>
              <a:cs typeface="Arial"/>
            </a:endParaRPr>
          </a:p>
          <a:p>
            <a:pPr marL="16933" marR="6773"/>
            <a:r>
              <a:rPr sz="3200" b="1" spc="-13" dirty="0">
                <a:latin typeface="Arial"/>
                <a:cs typeface="Arial"/>
              </a:rPr>
              <a:t>Testing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fixed </a:t>
            </a:r>
            <a:r>
              <a:rPr sz="3200" dirty="0">
                <a:latin typeface="Arial"/>
                <a:cs typeface="Arial"/>
              </a:rPr>
              <a:t>stats</a:t>
            </a:r>
            <a:r>
              <a:rPr sz="3200" spc="-2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normalize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5384800" y="8717000"/>
            <a:ext cx="5486400" cy="3975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3080"/>
              </a:lnSpc>
            </a:pPr>
            <a:r>
              <a:rPr dirty="0"/>
              <a:t>April</a:t>
            </a:r>
            <a:r>
              <a:rPr spc="-60" dirty="0"/>
              <a:t> </a:t>
            </a:r>
            <a:r>
              <a:rPr dirty="0"/>
              <a:t>25,</a:t>
            </a:r>
            <a:r>
              <a:rPr spc="-53" dirty="0"/>
              <a:t> </a:t>
            </a:r>
            <a:r>
              <a:rPr spc="-27" dirty="0"/>
              <a:t>2023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1117600" y="8556700"/>
            <a:ext cx="3657600" cy="7181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ts val="2787"/>
              </a:lnSpc>
            </a:pPr>
            <a:r>
              <a:rPr spc="-13" dirty="0"/>
              <a:t>Fei-</a:t>
            </a:r>
            <a:r>
              <a:rPr dirty="0"/>
              <a:t>Fei</a:t>
            </a:r>
            <a:r>
              <a:rPr spc="-53" dirty="0"/>
              <a:t> </a:t>
            </a:r>
            <a:r>
              <a:rPr dirty="0"/>
              <a:t>Li,</a:t>
            </a:r>
            <a:r>
              <a:rPr spc="-73" dirty="0"/>
              <a:t> </a:t>
            </a:r>
            <a:r>
              <a:rPr spc="-13" dirty="0"/>
              <a:t>Yunzhu</a:t>
            </a:r>
            <a:r>
              <a:rPr spc="-33" dirty="0"/>
              <a:t> </a:t>
            </a:r>
            <a:r>
              <a:rPr dirty="0"/>
              <a:t>Li,</a:t>
            </a:r>
            <a:r>
              <a:rPr spc="-33" dirty="0"/>
              <a:t> </a:t>
            </a:r>
            <a:r>
              <a:rPr dirty="0"/>
              <a:t>Ruohan</a:t>
            </a:r>
            <a:r>
              <a:rPr spc="-33" dirty="0"/>
              <a:t> Gao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5467" y="3328999"/>
            <a:ext cx="1451187" cy="1169247"/>
            <a:chOff x="461600" y="2496749"/>
            <a:chExt cx="1088390" cy="876935"/>
          </a:xfrm>
        </p:grpSpPr>
        <p:sp>
          <p:nvSpPr>
            <p:cNvPr id="3" name="object 3"/>
            <p:cNvSpPr/>
            <p:nvPr/>
          </p:nvSpPr>
          <p:spPr>
            <a:xfrm>
              <a:off x="471125" y="2613449"/>
              <a:ext cx="1069340" cy="750570"/>
            </a:xfrm>
            <a:custGeom>
              <a:avLst/>
              <a:gdLst/>
              <a:ahLst/>
              <a:cxnLst/>
              <a:rect l="l" t="t" r="r" b="b"/>
              <a:pathLst>
                <a:path w="1069340" h="750570">
                  <a:moveTo>
                    <a:pt x="534599" y="750224"/>
                  </a:moveTo>
                  <a:lnTo>
                    <a:pt x="462057" y="749246"/>
                  </a:lnTo>
                  <a:lnTo>
                    <a:pt x="392482" y="746396"/>
                  </a:lnTo>
                  <a:lnTo>
                    <a:pt x="326509" y="741802"/>
                  </a:lnTo>
                  <a:lnTo>
                    <a:pt x="264777" y="735592"/>
                  </a:lnTo>
                  <a:lnTo>
                    <a:pt x="207921" y="727893"/>
                  </a:lnTo>
                  <a:lnTo>
                    <a:pt x="156580" y="718834"/>
                  </a:lnTo>
                  <a:lnTo>
                    <a:pt x="111390" y="708541"/>
                  </a:lnTo>
                  <a:lnTo>
                    <a:pt x="72988" y="697143"/>
                  </a:lnTo>
                  <a:lnTo>
                    <a:pt x="19096" y="671541"/>
                  </a:lnTo>
                  <a:lnTo>
                    <a:pt x="0" y="643049"/>
                  </a:lnTo>
                  <a:lnTo>
                    <a:pt x="0" y="0"/>
                  </a:lnTo>
                  <a:lnTo>
                    <a:pt x="4880" y="14543"/>
                  </a:lnTo>
                  <a:lnTo>
                    <a:pt x="19096" y="28491"/>
                  </a:lnTo>
                  <a:lnTo>
                    <a:pt x="72988" y="54093"/>
                  </a:lnTo>
                  <a:lnTo>
                    <a:pt x="111390" y="65491"/>
                  </a:lnTo>
                  <a:lnTo>
                    <a:pt x="156580" y="75784"/>
                  </a:lnTo>
                  <a:lnTo>
                    <a:pt x="207921" y="84843"/>
                  </a:lnTo>
                  <a:lnTo>
                    <a:pt x="264777" y="92542"/>
                  </a:lnTo>
                  <a:lnTo>
                    <a:pt x="326509" y="98752"/>
                  </a:lnTo>
                  <a:lnTo>
                    <a:pt x="392482" y="103346"/>
                  </a:lnTo>
                  <a:lnTo>
                    <a:pt x="462057" y="106196"/>
                  </a:lnTo>
                  <a:lnTo>
                    <a:pt x="534599" y="107174"/>
                  </a:lnTo>
                  <a:lnTo>
                    <a:pt x="607142" y="106196"/>
                  </a:lnTo>
                  <a:lnTo>
                    <a:pt x="676717" y="103346"/>
                  </a:lnTo>
                  <a:lnTo>
                    <a:pt x="742690" y="98752"/>
                  </a:lnTo>
                  <a:lnTo>
                    <a:pt x="804422" y="92542"/>
                  </a:lnTo>
                  <a:lnTo>
                    <a:pt x="861278" y="84843"/>
                  </a:lnTo>
                  <a:lnTo>
                    <a:pt x="912619" y="75784"/>
                  </a:lnTo>
                  <a:lnTo>
                    <a:pt x="957809" y="65491"/>
                  </a:lnTo>
                  <a:lnTo>
                    <a:pt x="996211" y="54093"/>
                  </a:lnTo>
                  <a:lnTo>
                    <a:pt x="1050103" y="28491"/>
                  </a:lnTo>
                  <a:lnTo>
                    <a:pt x="1069199" y="0"/>
                  </a:lnTo>
                  <a:lnTo>
                    <a:pt x="1069199" y="643049"/>
                  </a:lnTo>
                  <a:lnTo>
                    <a:pt x="1027188" y="684767"/>
                  </a:lnTo>
                  <a:lnTo>
                    <a:pt x="957809" y="708541"/>
                  </a:lnTo>
                  <a:lnTo>
                    <a:pt x="912619" y="718834"/>
                  </a:lnTo>
                  <a:lnTo>
                    <a:pt x="861278" y="727893"/>
                  </a:lnTo>
                  <a:lnTo>
                    <a:pt x="804422" y="735592"/>
                  </a:lnTo>
                  <a:lnTo>
                    <a:pt x="742690" y="741802"/>
                  </a:lnTo>
                  <a:lnTo>
                    <a:pt x="676717" y="746396"/>
                  </a:lnTo>
                  <a:lnTo>
                    <a:pt x="607142" y="749246"/>
                  </a:lnTo>
                  <a:lnTo>
                    <a:pt x="534599" y="75022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471125" y="2506274"/>
              <a:ext cx="1069340" cy="214629"/>
            </a:xfrm>
            <a:custGeom>
              <a:avLst/>
              <a:gdLst/>
              <a:ahLst/>
              <a:cxnLst/>
              <a:rect l="l" t="t" r="r" b="b"/>
              <a:pathLst>
                <a:path w="1069340" h="214630">
                  <a:moveTo>
                    <a:pt x="534599" y="214349"/>
                  </a:moveTo>
                  <a:lnTo>
                    <a:pt x="462057" y="213371"/>
                  </a:lnTo>
                  <a:lnTo>
                    <a:pt x="392482" y="210521"/>
                  </a:lnTo>
                  <a:lnTo>
                    <a:pt x="326509" y="205927"/>
                  </a:lnTo>
                  <a:lnTo>
                    <a:pt x="264777" y="199717"/>
                  </a:lnTo>
                  <a:lnTo>
                    <a:pt x="207921" y="192018"/>
                  </a:lnTo>
                  <a:lnTo>
                    <a:pt x="156580" y="182959"/>
                  </a:lnTo>
                  <a:lnTo>
                    <a:pt x="111390" y="172666"/>
                  </a:lnTo>
                  <a:lnTo>
                    <a:pt x="72988" y="161268"/>
                  </a:lnTo>
                  <a:lnTo>
                    <a:pt x="19096" y="135666"/>
                  </a:lnTo>
                  <a:lnTo>
                    <a:pt x="0" y="107174"/>
                  </a:lnTo>
                  <a:lnTo>
                    <a:pt x="4880" y="92631"/>
                  </a:lnTo>
                  <a:lnTo>
                    <a:pt x="42011" y="65457"/>
                  </a:lnTo>
                  <a:lnTo>
                    <a:pt x="111390" y="41683"/>
                  </a:lnTo>
                  <a:lnTo>
                    <a:pt x="156580" y="31390"/>
                  </a:lnTo>
                  <a:lnTo>
                    <a:pt x="207921" y="22331"/>
                  </a:lnTo>
                  <a:lnTo>
                    <a:pt x="264777" y="14632"/>
                  </a:lnTo>
                  <a:lnTo>
                    <a:pt x="326509" y="8422"/>
                  </a:lnTo>
                  <a:lnTo>
                    <a:pt x="392482" y="3828"/>
                  </a:lnTo>
                  <a:lnTo>
                    <a:pt x="462057" y="978"/>
                  </a:lnTo>
                  <a:lnTo>
                    <a:pt x="534599" y="0"/>
                  </a:lnTo>
                  <a:lnTo>
                    <a:pt x="607142" y="978"/>
                  </a:lnTo>
                  <a:lnTo>
                    <a:pt x="676717" y="3828"/>
                  </a:lnTo>
                  <a:lnTo>
                    <a:pt x="742690" y="8422"/>
                  </a:lnTo>
                  <a:lnTo>
                    <a:pt x="804422" y="14632"/>
                  </a:lnTo>
                  <a:lnTo>
                    <a:pt x="861278" y="22331"/>
                  </a:lnTo>
                  <a:lnTo>
                    <a:pt x="912619" y="31390"/>
                  </a:lnTo>
                  <a:lnTo>
                    <a:pt x="957809" y="41683"/>
                  </a:lnTo>
                  <a:lnTo>
                    <a:pt x="996211" y="53081"/>
                  </a:lnTo>
                  <a:lnTo>
                    <a:pt x="1050103" y="78683"/>
                  </a:lnTo>
                  <a:lnTo>
                    <a:pt x="1069199" y="107174"/>
                  </a:lnTo>
                  <a:lnTo>
                    <a:pt x="1064319" y="121718"/>
                  </a:lnTo>
                  <a:lnTo>
                    <a:pt x="1027188" y="148892"/>
                  </a:lnTo>
                  <a:lnTo>
                    <a:pt x="957809" y="172666"/>
                  </a:lnTo>
                  <a:lnTo>
                    <a:pt x="912619" y="182959"/>
                  </a:lnTo>
                  <a:lnTo>
                    <a:pt x="861278" y="192018"/>
                  </a:lnTo>
                  <a:lnTo>
                    <a:pt x="804422" y="199717"/>
                  </a:lnTo>
                  <a:lnTo>
                    <a:pt x="742690" y="205927"/>
                  </a:lnTo>
                  <a:lnTo>
                    <a:pt x="676717" y="210521"/>
                  </a:lnTo>
                  <a:lnTo>
                    <a:pt x="607142" y="213371"/>
                  </a:lnTo>
                  <a:lnTo>
                    <a:pt x="534599" y="214349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471125" y="2506274"/>
              <a:ext cx="1069340" cy="857885"/>
            </a:xfrm>
            <a:custGeom>
              <a:avLst/>
              <a:gdLst/>
              <a:ahLst/>
              <a:cxnLst/>
              <a:rect l="l" t="t" r="r" b="b"/>
              <a:pathLst>
                <a:path w="1069340" h="857885">
                  <a:moveTo>
                    <a:pt x="1069199" y="107174"/>
                  </a:moveTo>
                  <a:lnTo>
                    <a:pt x="1064319" y="121718"/>
                  </a:lnTo>
                  <a:lnTo>
                    <a:pt x="1050103" y="135666"/>
                  </a:lnTo>
                  <a:lnTo>
                    <a:pt x="996211" y="161268"/>
                  </a:lnTo>
                  <a:lnTo>
                    <a:pt x="957809" y="172666"/>
                  </a:lnTo>
                  <a:lnTo>
                    <a:pt x="912619" y="182959"/>
                  </a:lnTo>
                  <a:lnTo>
                    <a:pt x="861278" y="192018"/>
                  </a:lnTo>
                  <a:lnTo>
                    <a:pt x="804422" y="199717"/>
                  </a:lnTo>
                  <a:lnTo>
                    <a:pt x="742690" y="205927"/>
                  </a:lnTo>
                  <a:lnTo>
                    <a:pt x="676717" y="210521"/>
                  </a:lnTo>
                  <a:lnTo>
                    <a:pt x="607142" y="213371"/>
                  </a:lnTo>
                  <a:lnTo>
                    <a:pt x="534599" y="214349"/>
                  </a:lnTo>
                  <a:lnTo>
                    <a:pt x="462057" y="213371"/>
                  </a:lnTo>
                  <a:lnTo>
                    <a:pt x="392482" y="210521"/>
                  </a:lnTo>
                  <a:lnTo>
                    <a:pt x="326509" y="205927"/>
                  </a:lnTo>
                  <a:lnTo>
                    <a:pt x="264777" y="199717"/>
                  </a:lnTo>
                  <a:lnTo>
                    <a:pt x="207921" y="192018"/>
                  </a:lnTo>
                  <a:lnTo>
                    <a:pt x="156580" y="182959"/>
                  </a:lnTo>
                  <a:lnTo>
                    <a:pt x="111390" y="172666"/>
                  </a:lnTo>
                  <a:lnTo>
                    <a:pt x="72988" y="161268"/>
                  </a:lnTo>
                  <a:lnTo>
                    <a:pt x="19096" y="135666"/>
                  </a:lnTo>
                  <a:lnTo>
                    <a:pt x="0" y="107174"/>
                  </a:lnTo>
                  <a:lnTo>
                    <a:pt x="42011" y="65457"/>
                  </a:lnTo>
                  <a:lnTo>
                    <a:pt x="111390" y="41683"/>
                  </a:lnTo>
                  <a:lnTo>
                    <a:pt x="156580" y="31390"/>
                  </a:lnTo>
                  <a:lnTo>
                    <a:pt x="207921" y="22331"/>
                  </a:lnTo>
                  <a:lnTo>
                    <a:pt x="264777" y="14632"/>
                  </a:lnTo>
                  <a:lnTo>
                    <a:pt x="326509" y="8422"/>
                  </a:lnTo>
                  <a:lnTo>
                    <a:pt x="392482" y="3828"/>
                  </a:lnTo>
                  <a:lnTo>
                    <a:pt x="462057" y="978"/>
                  </a:lnTo>
                  <a:lnTo>
                    <a:pt x="534599" y="0"/>
                  </a:lnTo>
                  <a:lnTo>
                    <a:pt x="607142" y="978"/>
                  </a:lnTo>
                  <a:lnTo>
                    <a:pt x="676717" y="3828"/>
                  </a:lnTo>
                  <a:lnTo>
                    <a:pt x="742690" y="8422"/>
                  </a:lnTo>
                  <a:lnTo>
                    <a:pt x="804422" y="14632"/>
                  </a:lnTo>
                  <a:lnTo>
                    <a:pt x="861278" y="22331"/>
                  </a:lnTo>
                  <a:lnTo>
                    <a:pt x="912619" y="31390"/>
                  </a:lnTo>
                  <a:lnTo>
                    <a:pt x="957809" y="41683"/>
                  </a:lnTo>
                  <a:lnTo>
                    <a:pt x="996211" y="53081"/>
                  </a:lnTo>
                  <a:lnTo>
                    <a:pt x="1050103" y="78683"/>
                  </a:lnTo>
                  <a:lnTo>
                    <a:pt x="1069199" y="107174"/>
                  </a:lnTo>
                  <a:lnTo>
                    <a:pt x="1069199" y="750224"/>
                  </a:lnTo>
                  <a:lnTo>
                    <a:pt x="1027188" y="791942"/>
                  </a:lnTo>
                  <a:lnTo>
                    <a:pt x="957809" y="815716"/>
                  </a:lnTo>
                  <a:lnTo>
                    <a:pt x="912619" y="826009"/>
                  </a:lnTo>
                  <a:lnTo>
                    <a:pt x="861278" y="835068"/>
                  </a:lnTo>
                  <a:lnTo>
                    <a:pt x="804422" y="842767"/>
                  </a:lnTo>
                  <a:lnTo>
                    <a:pt x="742690" y="848977"/>
                  </a:lnTo>
                  <a:lnTo>
                    <a:pt x="676717" y="853571"/>
                  </a:lnTo>
                  <a:lnTo>
                    <a:pt x="607142" y="856421"/>
                  </a:lnTo>
                  <a:lnTo>
                    <a:pt x="534599" y="857399"/>
                  </a:lnTo>
                  <a:lnTo>
                    <a:pt x="462057" y="856421"/>
                  </a:lnTo>
                  <a:lnTo>
                    <a:pt x="392482" y="853571"/>
                  </a:lnTo>
                  <a:lnTo>
                    <a:pt x="326509" y="848977"/>
                  </a:lnTo>
                  <a:lnTo>
                    <a:pt x="264777" y="842767"/>
                  </a:lnTo>
                  <a:lnTo>
                    <a:pt x="207921" y="835068"/>
                  </a:lnTo>
                  <a:lnTo>
                    <a:pt x="156580" y="826009"/>
                  </a:lnTo>
                  <a:lnTo>
                    <a:pt x="111390" y="815716"/>
                  </a:lnTo>
                  <a:lnTo>
                    <a:pt x="72988" y="804318"/>
                  </a:lnTo>
                  <a:lnTo>
                    <a:pt x="19096" y="778716"/>
                  </a:lnTo>
                  <a:lnTo>
                    <a:pt x="0" y="750224"/>
                  </a:lnTo>
                  <a:lnTo>
                    <a:pt x="0" y="107174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38832" y="3857119"/>
            <a:ext cx="968587" cy="164252"/>
            <a:chOff x="1754124" y="2892839"/>
            <a:chExt cx="726440" cy="123189"/>
          </a:xfrm>
        </p:grpSpPr>
        <p:sp>
          <p:nvSpPr>
            <p:cNvPr id="7" name="object 7"/>
            <p:cNvSpPr/>
            <p:nvPr/>
          </p:nvSpPr>
          <p:spPr>
            <a:xfrm>
              <a:off x="1754124" y="2954325"/>
              <a:ext cx="582295" cy="0"/>
            </a:xfrm>
            <a:custGeom>
              <a:avLst/>
              <a:gdLst/>
              <a:ahLst/>
              <a:cxnLst/>
              <a:rect l="l" t="t" r="r" b="b"/>
              <a:pathLst>
                <a:path w="582294">
                  <a:moveTo>
                    <a:pt x="0" y="0"/>
                  </a:moveTo>
                  <a:lnTo>
                    <a:pt x="582149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1987" y="2892839"/>
              <a:ext cx="158251" cy="1229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21599" y="2235050"/>
            <a:ext cx="1272540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dirty="0">
                <a:latin typeface="Arial"/>
                <a:cs typeface="Arial"/>
              </a:rPr>
              <a:t>Load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image </a:t>
            </a:r>
            <a:r>
              <a:rPr sz="1867" dirty="0">
                <a:latin typeface="Arial"/>
                <a:cs typeface="Arial"/>
              </a:rPr>
              <a:t>and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label</a:t>
            </a:r>
            <a:endParaRPr sz="18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6900" y="1904585"/>
            <a:ext cx="711200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spc="-13" dirty="0">
                <a:latin typeface="Arial"/>
                <a:cs typeface="Arial"/>
              </a:rPr>
              <a:t>“cat”</a:t>
            </a:r>
            <a:endParaRPr sz="2667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855574" y="3097924"/>
            <a:ext cx="1496060" cy="1683173"/>
            <a:chOff x="5891680" y="2323443"/>
            <a:chExt cx="1122045" cy="1262380"/>
          </a:xfrm>
        </p:grpSpPr>
        <p:sp>
          <p:nvSpPr>
            <p:cNvPr id="12" name="object 12"/>
            <p:cNvSpPr/>
            <p:nvPr/>
          </p:nvSpPr>
          <p:spPr>
            <a:xfrm>
              <a:off x="5896442" y="2328205"/>
              <a:ext cx="1112520" cy="1252855"/>
            </a:xfrm>
            <a:custGeom>
              <a:avLst/>
              <a:gdLst/>
              <a:ahLst/>
              <a:cxnLst/>
              <a:rect l="l" t="t" r="r" b="b"/>
              <a:pathLst>
                <a:path w="1112520" h="1252854">
                  <a:moveTo>
                    <a:pt x="299" y="1252500"/>
                  </a:moveTo>
                  <a:lnTo>
                    <a:pt x="0" y="0"/>
                  </a:lnTo>
                  <a:lnTo>
                    <a:pt x="1111866" y="277683"/>
                  </a:lnTo>
                  <a:lnTo>
                    <a:pt x="1112033" y="974283"/>
                  </a:lnTo>
                  <a:lnTo>
                    <a:pt x="299" y="125250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6442" y="2328205"/>
              <a:ext cx="1112520" cy="1252855"/>
            </a:xfrm>
            <a:custGeom>
              <a:avLst/>
              <a:gdLst/>
              <a:ahLst/>
              <a:cxnLst/>
              <a:rect l="l" t="t" r="r" b="b"/>
              <a:pathLst>
                <a:path w="1112520" h="1252854">
                  <a:moveTo>
                    <a:pt x="0" y="0"/>
                  </a:moveTo>
                  <a:lnTo>
                    <a:pt x="1111866" y="277683"/>
                  </a:lnTo>
                  <a:lnTo>
                    <a:pt x="1112033" y="974283"/>
                  </a:lnTo>
                  <a:lnTo>
                    <a:pt x="299" y="12525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252084" y="2092426"/>
            <a:ext cx="5098627" cy="2999740"/>
            <a:chOff x="1689063" y="1569319"/>
            <a:chExt cx="3823970" cy="2249805"/>
          </a:xfrm>
        </p:grpSpPr>
        <p:sp>
          <p:nvSpPr>
            <p:cNvPr id="15" name="object 15"/>
            <p:cNvSpPr/>
            <p:nvPr/>
          </p:nvSpPr>
          <p:spPr>
            <a:xfrm>
              <a:off x="1703351" y="1649514"/>
              <a:ext cx="1486535" cy="877569"/>
            </a:xfrm>
            <a:custGeom>
              <a:avLst/>
              <a:gdLst/>
              <a:ahLst/>
              <a:cxnLst/>
              <a:rect l="l" t="t" r="r" b="b"/>
              <a:pathLst>
                <a:path w="1486535" h="877569">
                  <a:moveTo>
                    <a:pt x="0" y="877060"/>
                  </a:moveTo>
                  <a:lnTo>
                    <a:pt x="1486145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1220" y="1569319"/>
              <a:ext cx="164241" cy="13513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80475" y="2934975"/>
              <a:ext cx="1588135" cy="0"/>
            </a:xfrm>
            <a:custGeom>
              <a:avLst/>
              <a:gdLst/>
              <a:ahLst/>
              <a:cxnLst/>
              <a:rect l="l" t="t" r="r" b="b"/>
              <a:pathLst>
                <a:path w="1588135">
                  <a:moveTo>
                    <a:pt x="0" y="0"/>
                  </a:moveTo>
                  <a:lnTo>
                    <a:pt x="1588049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4237" y="2873489"/>
              <a:ext cx="158251" cy="1229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3350" y="2152784"/>
              <a:ext cx="1201499" cy="166623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101506" y="2787321"/>
            <a:ext cx="3908213" cy="14151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16230" marR="6773">
              <a:spcBef>
                <a:spcPts val="133"/>
              </a:spcBef>
            </a:pPr>
            <a:r>
              <a:rPr sz="2667" spc="-13" dirty="0">
                <a:latin typeface="Arial"/>
                <a:cs typeface="Arial"/>
              </a:rPr>
              <a:t>Compute </a:t>
            </a:r>
            <a:r>
              <a:rPr sz="2667" spc="-27" dirty="0">
                <a:latin typeface="Arial"/>
                <a:cs typeface="Arial"/>
              </a:rPr>
              <a:t>loss</a:t>
            </a:r>
            <a:endParaRPr sz="2667">
              <a:latin typeface="Arial"/>
              <a:cs typeface="Arial"/>
            </a:endParaRPr>
          </a:p>
          <a:p>
            <a:pPr marL="16933">
              <a:spcBef>
                <a:spcPts val="1259"/>
              </a:spcBef>
            </a:pPr>
            <a:r>
              <a:rPr sz="2667" spc="-33" dirty="0">
                <a:latin typeface="Arial"/>
                <a:cs typeface="Arial"/>
              </a:rPr>
              <a:t>CNN</a:t>
            </a:r>
            <a:endParaRPr sz="2667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01685" y="2064117"/>
            <a:ext cx="4790439" cy="911860"/>
            <a:chOff x="4051263" y="1548087"/>
            <a:chExt cx="3592829" cy="683895"/>
          </a:xfrm>
        </p:grpSpPr>
        <p:sp>
          <p:nvSpPr>
            <p:cNvPr id="22" name="object 22"/>
            <p:cNvSpPr/>
            <p:nvPr/>
          </p:nvSpPr>
          <p:spPr>
            <a:xfrm>
              <a:off x="4065551" y="1562374"/>
              <a:ext cx="3435985" cy="608965"/>
            </a:xfrm>
            <a:custGeom>
              <a:avLst/>
              <a:gdLst/>
              <a:ahLst/>
              <a:cxnLst/>
              <a:rect l="l" t="t" r="r" b="b"/>
              <a:pathLst>
                <a:path w="3435984" h="608964">
                  <a:moveTo>
                    <a:pt x="0" y="0"/>
                  </a:moveTo>
                  <a:lnTo>
                    <a:pt x="3435976" y="608501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9009" y="2110114"/>
              <a:ext cx="164495" cy="12152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474783" y="3554794"/>
            <a:ext cx="662940" cy="199813"/>
            <a:chOff x="7106087" y="2666095"/>
            <a:chExt cx="497205" cy="149860"/>
          </a:xfrm>
        </p:grpSpPr>
        <p:sp>
          <p:nvSpPr>
            <p:cNvPr id="25" name="object 25"/>
            <p:cNvSpPr/>
            <p:nvPr/>
          </p:nvSpPr>
          <p:spPr>
            <a:xfrm>
              <a:off x="7120374" y="2726481"/>
              <a:ext cx="342265" cy="75565"/>
            </a:xfrm>
            <a:custGeom>
              <a:avLst/>
              <a:gdLst/>
              <a:ahLst/>
              <a:cxnLst/>
              <a:rect l="l" t="t" r="r" b="b"/>
              <a:pathLst>
                <a:path w="342265" h="75564">
                  <a:moveTo>
                    <a:pt x="0" y="75093"/>
                  </a:moveTo>
                  <a:lnTo>
                    <a:pt x="341647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7602" y="2666095"/>
              <a:ext cx="165359" cy="12077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-2032000" y="22741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93" dirty="0"/>
              <a:t> </a:t>
            </a:r>
            <a:r>
              <a:rPr dirty="0"/>
              <a:t>Data</a:t>
            </a:r>
            <a:r>
              <a:rPr spc="-320" dirty="0"/>
              <a:t> </a:t>
            </a:r>
            <a:r>
              <a:rPr spc="-13" dirty="0"/>
              <a:t>Augmentation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36895" y="5095515"/>
            <a:ext cx="12065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8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"/>
                <a:cs typeface="Arial"/>
                <a:hlinkClick r:id="rId7"/>
              </a:rPr>
              <a:t>This</a:t>
            </a:r>
            <a:r>
              <a:rPr sz="800" u="sng" spc="-4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8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"/>
                <a:cs typeface="Arial"/>
                <a:hlinkClick r:id="rId7"/>
              </a:rPr>
              <a:t>image</a:t>
            </a:r>
            <a:r>
              <a:rPr sz="800" spc="-33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by</a:t>
            </a:r>
            <a:r>
              <a:rPr sz="800" spc="-27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"/>
                <a:cs typeface="Arial"/>
                <a:hlinkClick r:id="rId8"/>
              </a:rPr>
              <a:t>Nikita</a:t>
            </a:r>
            <a:r>
              <a:rPr sz="800" spc="-33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800" spc="-33" dirty="0">
                <a:solidFill>
                  <a:srgbClr val="999999"/>
                </a:solidFill>
                <a:latin typeface="Arial"/>
                <a:cs typeface="Arial"/>
              </a:rPr>
              <a:t>is</a:t>
            </a:r>
            <a:r>
              <a:rPr sz="800" spc="667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13" dirty="0">
                <a:solidFill>
                  <a:srgbClr val="999999"/>
                </a:solidFill>
                <a:latin typeface="Arial"/>
                <a:cs typeface="Arial"/>
              </a:rPr>
              <a:t>licensed</a:t>
            </a:r>
            <a:r>
              <a:rPr sz="800" spc="-2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under</a:t>
            </a:r>
            <a:r>
              <a:rPr sz="800" spc="-7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u="sng" spc="-13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"/>
                <a:cs typeface="Arial"/>
                <a:hlinkClick r:id="rId9"/>
              </a:rPr>
              <a:t>CC-</a:t>
            </a:r>
            <a:r>
              <a:rPr sz="8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"/>
                <a:cs typeface="Arial"/>
                <a:hlinkClick r:id="rId9"/>
              </a:rPr>
              <a:t>BY</a:t>
            </a:r>
            <a:r>
              <a:rPr sz="800" u="sng" spc="-27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800" u="sng" spc="-33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"/>
                <a:cs typeface="Arial"/>
                <a:hlinkClick r:id="rId9"/>
              </a:rPr>
              <a:t>2.0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5" y="453962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93" dirty="0"/>
              <a:t> </a:t>
            </a:r>
            <a:r>
              <a:rPr dirty="0"/>
              <a:t>Data</a:t>
            </a:r>
            <a:r>
              <a:rPr spc="-320" dirty="0"/>
              <a:t> </a:t>
            </a:r>
            <a:r>
              <a:rPr spc="-13" dirty="0"/>
              <a:t>Augmentation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5467" y="3328999"/>
            <a:ext cx="1451187" cy="1169247"/>
            <a:chOff x="461600" y="2496749"/>
            <a:chExt cx="1088390" cy="876935"/>
          </a:xfrm>
        </p:grpSpPr>
        <p:sp>
          <p:nvSpPr>
            <p:cNvPr id="4" name="object 4"/>
            <p:cNvSpPr/>
            <p:nvPr/>
          </p:nvSpPr>
          <p:spPr>
            <a:xfrm>
              <a:off x="471125" y="2613449"/>
              <a:ext cx="1069340" cy="750570"/>
            </a:xfrm>
            <a:custGeom>
              <a:avLst/>
              <a:gdLst/>
              <a:ahLst/>
              <a:cxnLst/>
              <a:rect l="l" t="t" r="r" b="b"/>
              <a:pathLst>
                <a:path w="1069340" h="750570">
                  <a:moveTo>
                    <a:pt x="534599" y="750224"/>
                  </a:moveTo>
                  <a:lnTo>
                    <a:pt x="462057" y="749246"/>
                  </a:lnTo>
                  <a:lnTo>
                    <a:pt x="392482" y="746396"/>
                  </a:lnTo>
                  <a:lnTo>
                    <a:pt x="326509" y="741802"/>
                  </a:lnTo>
                  <a:lnTo>
                    <a:pt x="264777" y="735592"/>
                  </a:lnTo>
                  <a:lnTo>
                    <a:pt x="207921" y="727893"/>
                  </a:lnTo>
                  <a:lnTo>
                    <a:pt x="156580" y="718834"/>
                  </a:lnTo>
                  <a:lnTo>
                    <a:pt x="111390" y="708541"/>
                  </a:lnTo>
                  <a:lnTo>
                    <a:pt x="72988" y="697143"/>
                  </a:lnTo>
                  <a:lnTo>
                    <a:pt x="19096" y="671541"/>
                  </a:lnTo>
                  <a:lnTo>
                    <a:pt x="0" y="643049"/>
                  </a:lnTo>
                  <a:lnTo>
                    <a:pt x="0" y="0"/>
                  </a:lnTo>
                  <a:lnTo>
                    <a:pt x="4880" y="14543"/>
                  </a:lnTo>
                  <a:lnTo>
                    <a:pt x="19096" y="28491"/>
                  </a:lnTo>
                  <a:lnTo>
                    <a:pt x="72988" y="54093"/>
                  </a:lnTo>
                  <a:lnTo>
                    <a:pt x="111390" y="65491"/>
                  </a:lnTo>
                  <a:lnTo>
                    <a:pt x="156580" y="75784"/>
                  </a:lnTo>
                  <a:lnTo>
                    <a:pt x="207921" y="84843"/>
                  </a:lnTo>
                  <a:lnTo>
                    <a:pt x="264777" y="92542"/>
                  </a:lnTo>
                  <a:lnTo>
                    <a:pt x="326509" y="98752"/>
                  </a:lnTo>
                  <a:lnTo>
                    <a:pt x="392482" y="103346"/>
                  </a:lnTo>
                  <a:lnTo>
                    <a:pt x="462057" y="106196"/>
                  </a:lnTo>
                  <a:lnTo>
                    <a:pt x="534599" y="107174"/>
                  </a:lnTo>
                  <a:lnTo>
                    <a:pt x="607142" y="106196"/>
                  </a:lnTo>
                  <a:lnTo>
                    <a:pt x="676717" y="103346"/>
                  </a:lnTo>
                  <a:lnTo>
                    <a:pt x="742690" y="98752"/>
                  </a:lnTo>
                  <a:lnTo>
                    <a:pt x="804422" y="92542"/>
                  </a:lnTo>
                  <a:lnTo>
                    <a:pt x="861278" y="84843"/>
                  </a:lnTo>
                  <a:lnTo>
                    <a:pt x="912619" y="75784"/>
                  </a:lnTo>
                  <a:lnTo>
                    <a:pt x="957809" y="65491"/>
                  </a:lnTo>
                  <a:lnTo>
                    <a:pt x="996211" y="54093"/>
                  </a:lnTo>
                  <a:lnTo>
                    <a:pt x="1050103" y="28491"/>
                  </a:lnTo>
                  <a:lnTo>
                    <a:pt x="1069199" y="0"/>
                  </a:lnTo>
                  <a:lnTo>
                    <a:pt x="1069199" y="643049"/>
                  </a:lnTo>
                  <a:lnTo>
                    <a:pt x="1027188" y="684767"/>
                  </a:lnTo>
                  <a:lnTo>
                    <a:pt x="957809" y="708541"/>
                  </a:lnTo>
                  <a:lnTo>
                    <a:pt x="912619" y="718834"/>
                  </a:lnTo>
                  <a:lnTo>
                    <a:pt x="861278" y="727893"/>
                  </a:lnTo>
                  <a:lnTo>
                    <a:pt x="804422" y="735592"/>
                  </a:lnTo>
                  <a:lnTo>
                    <a:pt x="742690" y="741802"/>
                  </a:lnTo>
                  <a:lnTo>
                    <a:pt x="676717" y="746396"/>
                  </a:lnTo>
                  <a:lnTo>
                    <a:pt x="607142" y="749246"/>
                  </a:lnTo>
                  <a:lnTo>
                    <a:pt x="534599" y="75022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471125" y="2506274"/>
              <a:ext cx="1069340" cy="214629"/>
            </a:xfrm>
            <a:custGeom>
              <a:avLst/>
              <a:gdLst/>
              <a:ahLst/>
              <a:cxnLst/>
              <a:rect l="l" t="t" r="r" b="b"/>
              <a:pathLst>
                <a:path w="1069340" h="214630">
                  <a:moveTo>
                    <a:pt x="534599" y="214349"/>
                  </a:moveTo>
                  <a:lnTo>
                    <a:pt x="462057" y="213371"/>
                  </a:lnTo>
                  <a:lnTo>
                    <a:pt x="392482" y="210521"/>
                  </a:lnTo>
                  <a:lnTo>
                    <a:pt x="326509" y="205927"/>
                  </a:lnTo>
                  <a:lnTo>
                    <a:pt x="264777" y="199717"/>
                  </a:lnTo>
                  <a:lnTo>
                    <a:pt x="207921" y="192018"/>
                  </a:lnTo>
                  <a:lnTo>
                    <a:pt x="156580" y="182959"/>
                  </a:lnTo>
                  <a:lnTo>
                    <a:pt x="111390" y="172666"/>
                  </a:lnTo>
                  <a:lnTo>
                    <a:pt x="72988" y="161268"/>
                  </a:lnTo>
                  <a:lnTo>
                    <a:pt x="19096" y="135666"/>
                  </a:lnTo>
                  <a:lnTo>
                    <a:pt x="0" y="107174"/>
                  </a:lnTo>
                  <a:lnTo>
                    <a:pt x="4880" y="92631"/>
                  </a:lnTo>
                  <a:lnTo>
                    <a:pt x="42011" y="65457"/>
                  </a:lnTo>
                  <a:lnTo>
                    <a:pt x="111390" y="41683"/>
                  </a:lnTo>
                  <a:lnTo>
                    <a:pt x="156580" y="31390"/>
                  </a:lnTo>
                  <a:lnTo>
                    <a:pt x="207921" y="22331"/>
                  </a:lnTo>
                  <a:lnTo>
                    <a:pt x="264777" y="14632"/>
                  </a:lnTo>
                  <a:lnTo>
                    <a:pt x="326509" y="8422"/>
                  </a:lnTo>
                  <a:lnTo>
                    <a:pt x="392482" y="3828"/>
                  </a:lnTo>
                  <a:lnTo>
                    <a:pt x="462057" y="978"/>
                  </a:lnTo>
                  <a:lnTo>
                    <a:pt x="534599" y="0"/>
                  </a:lnTo>
                  <a:lnTo>
                    <a:pt x="607142" y="978"/>
                  </a:lnTo>
                  <a:lnTo>
                    <a:pt x="676717" y="3828"/>
                  </a:lnTo>
                  <a:lnTo>
                    <a:pt x="742690" y="8422"/>
                  </a:lnTo>
                  <a:lnTo>
                    <a:pt x="804422" y="14632"/>
                  </a:lnTo>
                  <a:lnTo>
                    <a:pt x="861278" y="22331"/>
                  </a:lnTo>
                  <a:lnTo>
                    <a:pt x="912619" y="31390"/>
                  </a:lnTo>
                  <a:lnTo>
                    <a:pt x="957809" y="41683"/>
                  </a:lnTo>
                  <a:lnTo>
                    <a:pt x="996211" y="53081"/>
                  </a:lnTo>
                  <a:lnTo>
                    <a:pt x="1050103" y="78683"/>
                  </a:lnTo>
                  <a:lnTo>
                    <a:pt x="1069199" y="107174"/>
                  </a:lnTo>
                  <a:lnTo>
                    <a:pt x="1064319" y="121718"/>
                  </a:lnTo>
                  <a:lnTo>
                    <a:pt x="1027188" y="148892"/>
                  </a:lnTo>
                  <a:lnTo>
                    <a:pt x="957809" y="172666"/>
                  </a:lnTo>
                  <a:lnTo>
                    <a:pt x="912619" y="182959"/>
                  </a:lnTo>
                  <a:lnTo>
                    <a:pt x="861278" y="192018"/>
                  </a:lnTo>
                  <a:lnTo>
                    <a:pt x="804422" y="199717"/>
                  </a:lnTo>
                  <a:lnTo>
                    <a:pt x="742690" y="205927"/>
                  </a:lnTo>
                  <a:lnTo>
                    <a:pt x="676717" y="210521"/>
                  </a:lnTo>
                  <a:lnTo>
                    <a:pt x="607142" y="213371"/>
                  </a:lnTo>
                  <a:lnTo>
                    <a:pt x="534599" y="214349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471125" y="2506274"/>
              <a:ext cx="1069340" cy="857885"/>
            </a:xfrm>
            <a:custGeom>
              <a:avLst/>
              <a:gdLst/>
              <a:ahLst/>
              <a:cxnLst/>
              <a:rect l="l" t="t" r="r" b="b"/>
              <a:pathLst>
                <a:path w="1069340" h="857885">
                  <a:moveTo>
                    <a:pt x="1069199" y="107174"/>
                  </a:moveTo>
                  <a:lnTo>
                    <a:pt x="1064319" y="121718"/>
                  </a:lnTo>
                  <a:lnTo>
                    <a:pt x="1050103" y="135666"/>
                  </a:lnTo>
                  <a:lnTo>
                    <a:pt x="996211" y="161268"/>
                  </a:lnTo>
                  <a:lnTo>
                    <a:pt x="957809" y="172666"/>
                  </a:lnTo>
                  <a:lnTo>
                    <a:pt x="912619" y="182959"/>
                  </a:lnTo>
                  <a:lnTo>
                    <a:pt x="861278" y="192018"/>
                  </a:lnTo>
                  <a:lnTo>
                    <a:pt x="804422" y="199717"/>
                  </a:lnTo>
                  <a:lnTo>
                    <a:pt x="742690" y="205927"/>
                  </a:lnTo>
                  <a:lnTo>
                    <a:pt x="676717" y="210521"/>
                  </a:lnTo>
                  <a:lnTo>
                    <a:pt x="607142" y="213371"/>
                  </a:lnTo>
                  <a:lnTo>
                    <a:pt x="534599" y="214349"/>
                  </a:lnTo>
                  <a:lnTo>
                    <a:pt x="462057" y="213371"/>
                  </a:lnTo>
                  <a:lnTo>
                    <a:pt x="392482" y="210521"/>
                  </a:lnTo>
                  <a:lnTo>
                    <a:pt x="326509" y="205927"/>
                  </a:lnTo>
                  <a:lnTo>
                    <a:pt x="264777" y="199717"/>
                  </a:lnTo>
                  <a:lnTo>
                    <a:pt x="207921" y="192018"/>
                  </a:lnTo>
                  <a:lnTo>
                    <a:pt x="156580" y="182959"/>
                  </a:lnTo>
                  <a:lnTo>
                    <a:pt x="111390" y="172666"/>
                  </a:lnTo>
                  <a:lnTo>
                    <a:pt x="72988" y="161268"/>
                  </a:lnTo>
                  <a:lnTo>
                    <a:pt x="19096" y="135666"/>
                  </a:lnTo>
                  <a:lnTo>
                    <a:pt x="0" y="107174"/>
                  </a:lnTo>
                  <a:lnTo>
                    <a:pt x="42011" y="65457"/>
                  </a:lnTo>
                  <a:lnTo>
                    <a:pt x="111390" y="41683"/>
                  </a:lnTo>
                  <a:lnTo>
                    <a:pt x="156580" y="31390"/>
                  </a:lnTo>
                  <a:lnTo>
                    <a:pt x="207921" y="22331"/>
                  </a:lnTo>
                  <a:lnTo>
                    <a:pt x="264777" y="14632"/>
                  </a:lnTo>
                  <a:lnTo>
                    <a:pt x="326509" y="8422"/>
                  </a:lnTo>
                  <a:lnTo>
                    <a:pt x="392482" y="3828"/>
                  </a:lnTo>
                  <a:lnTo>
                    <a:pt x="462057" y="978"/>
                  </a:lnTo>
                  <a:lnTo>
                    <a:pt x="534599" y="0"/>
                  </a:lnTo>
                  <a:lnTo>
                    <a:pt x="607142" y="978"/>
                  </a:lnTo>
                  <a:lnTo>
                    <a:pt x="676717" y="3828"/>
                  </a:lnTo>
                  <a:lnTo>
                    <a:pt x="742690" y="8422"/>
                  </a:lnTo>
                  <a:lnTo>
                    <a:pt x="804422" y="14632"/>
                  </a:lnTo>
                  <a:lnTo>
                    <a:pt x="861278" y="22331"/>
                  </a:lnTo>
                  <a:lnTo>
                    <a:pt x="912619" y="31390"/>
                  </a:lnTo>
                  <a:lnTo>
                    <a:pt x="957809" y="41683"/>
                  </a:lnTo>
                  <a:lnTo>
                    <a:pt x="996211" y="53081"/>
                  </a:lnTo>
                  <a:lnTo>
                    <a:pt x="1050103" y="78683"/>
                  </a:lnTo>
                  <a:lnTo>
                    <a:pt x="1069199" y="107174"/>
                  </a:lnTo>
                  <a:lnTo>
                    <a:pt x="1069199" y="750224"/>
                  </a:lnTo>
                  <a:lnTo>
                    <a:pt x="1027188" y="791942"/>
                  </a:lnTo>
                  <a:lnTo>
                    <a:pt x="957809" y="815716"/>
                  </a:lnTo>
                  <a:lnTo>
                    <a:pt x="912619" y="826009"/>
                  </a:lnTo>
                  <a:lnTo>
                    <a:pt x="861278" y="835068"/>
                  </a:lnTo>
                  <a:lnTo>
                    <a:pt x="804422" y="842767"/>
                  </a:lnTo>
                  <a:lnTo>
                    <a:pt x="742690" y="848977"/>
                  </a:lnTo>
                  <a:lnTo>
                    <a:pt x="676717" y="853571"/>
                  </a:lnTo>
                  <a:lnTo>
                    <a:pt x="607142" y="856421"/>
                  </a:lnTo>
                  <a:lnTo>
                    <a:pt x="534599" y="857399"/>
                  </a:lnTo>
                  <a:lnTo>
                    <a:pt x="462057" y="856421"/>
                  </a:lnTo>
                  <a:lnTo>
                    <a:pt x="392482" y="853571"/>
                  </a:lnTo>
                  <a:lnTo>
                    <a:pt x="326509" y="848977"/>
                  </a:lnTo>
                  <a:lnTo>
                    <a:pt x="264777" y="842767"/>
                  </a:lnTo>
                  <a:lnTo>
                    <a:pt x="207921" y="835068"/>
                  </a:lnTo>
                  <a:lnTo>
                    <a:pt x="156580" y="826009"/>
                  </a:lnTo>
                  <a:lnTo>
                    <a:pt x="111390" y="815716"/>
                  </a:lnTo>
                  <a:lnTo>
                    <a:pt x="72988" y="804318"/>
                  </a:lnTo>
                  <a:lnTo>
                    <a:pt x="19096" y="778716"/>
                  </a:lnTo>
                  <a:lnTo>
                    <a:pt x="0" y="750224"/>
                  </a:lnTo>
                  <a:lnTo>
                    <a:pt x="0" y="107174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38832" y="3857119"/>
            <a:ext cx="968587" cy="164252"/>
            <a:chOff x="1754124" y="2892839"/>
            <a:chExt cx="726440" cy="123189"/>
          </a:xfrm>
        </p:grpSpPr>
        <p:sp>
          <p:nvSpPr>
            <p:cNvPr id="8" name="object 8"/>
            <p:cNvSpPr/>
            <p:nvPr/>
          </p:nvSpPr>
          <p:spPr>
            <a:xfrm>
              <a:off x="1754124" y="2954325"/>
              <a:ext cx="582295" cy="0"/>
            </a:xfrm>
            <a:custGeom>
              <a:avLst/>
              <a:gdLst/>
              <a:ahLst/>
              <a:cxnLst/>
              <a:rect l="l" t="t" r="r" b="b"/>
              <a:pathLst>
                <a:path w="582294">
                  <a:moveTo>
                    <a:pt x="0" y="0"/>
                  </a:moveTo>
                  <a:lnTo>
                    <a:pt x="582149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1987" y="2892839"/>
              <a:ext cx="158251" cy="12297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21599" y="2235050"/>
            <a:ext cx="1272540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dirty="0">
                <a:latin typeface="Arial"/>
                <a:cs typeface="Arial"/>
              </a:rPr>
              <a:t>Load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image </a:t>
            </a:r>
            <a:r>
              <a:rPr sz="1867" dirty="0">
                <a:latin typeface="Arial"/>
                <a:cs typeface="Arial"/>
              </a:rPr>
              <a:t>and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label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6900" y="1904585"/>
            <a:ext cx="711200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spc="-13" dirty="0">
                <a:latin typeface="Arial"/>
                <a:cs typeface="Arial"/>
              </a:rPr>
              <a:t>“cat”</a:t>
            </a:r>
            <a:endParaRPr sz="2667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55574" y="3097924"/>
            <a:ext cx="1496060" cy="1683173"/>
            <a:chOff x="5891680" y="2323443"/>
            <a:chExt cx="1122045" cy="1262380"/>
          </a:xfrm>
        </p:grpSpPr>
        <p:sp>
          <p:nvSpPr>
            <p:cNvPr id="13" name="object 13"/>
            <p:cNvSpPr/>
            <p:nvPr/>
          </p:nvSpPr>
          <p:spPr>
            <a:xfrm>
              <a:off x="5896442" y="2328205"/>
              <a:ext cx="1112520" cy="1252855"/>
            </a:xfrm>
            <a:custGeom>
              <a:avLst/>
              <a:gdLst/>
              <a:ahLst/>
              <a:cxnLst/>
              <a:rect l="l" t="t" r="r" b="b"/>
              <a:pathLst>
                <a:path w="1112520" h="1252854">
                  <a:moveTo>
                    <a:pt x="299" y="1252500"/>
                  </a:moveTo>
                  <a:lnTo>
                    <a:pt x="0" y="0"/>
                  </a:lnTo>
                  <a:lnTo>
                    <a:pt x="1111866" y="277683"/>
                  </a:lnTo>
                  <a:lnTo>
                    <a:pt x="1112033" y="974283"/>
                  </a:lnTo>
                  <a:lnTo>
                    <a:pt x="299" y="125250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896442" y="2328205"/>
              <a:ext cx="1112520" cy="1252855"/>
            </a:xfrm>
            <a:custGeom>
              <a:avLst/>
              <a:gdLst/>
              <a:ahLst/>
              <a:cxnLst/>
              <a:rect l="l" t="t" r="r" b="b"/>
              <a:pathLst>
                <a:path w="1112520" h="1252854">
                  <a:moveTo>
                    <a:pt x="0" y="0"/>
                  </a:moveTo>
                  <a:lnTo>
                    <a:pt x="1111866" y="277683"/>
                  </a:lnTo>
                  <a:lnTo>
                    <a:pt x="1112033" y="974283"/>
                  </a:lnTo>
                  <a:lnTo>
                    <a:pt x="299" y="12525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52085" y="2092426"/>
            <a:ext cx="4083473" cy="3145367"/>
            <a:chOff x="1689063" y="1569319"/>
            <a:chExt cx="3062605" cy="2359025"/>
          </a:xfrm>
        </p:grpSpPr>
        <p:sp>
          <p:nvSpPr>
            <p:cNvPr id="16" name="object 16"/>
            <p:cNvSpPr/>
            <p:nvPr/>
          </p:nvSpPr>
          <p:spPr>
            <a:xfrm>
              <a:off x="1703351" y="1649514"/>
              <a:ext cx="1486535" cy="877569"/>
            </a:xfrm>
            <a:custGeom>
              <a:avLst/>
              <a:gdLst/>
              <a:ahLst/>
              <a:cxnLst/>
              <a:rect l="l" t="t" r="r" b="b"/>
              <a:pathLst>
                <a:path w="1486535" h="877569">
                  <a:moveTo>
                    <a:pt x="0" y="877060"/>
                  </a:moveTo>
                  <a:lnTo>
                    <a:pt x="1486145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1220" y="1569319"/>
              <a:ext cx="164241" cy="1351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99850" y="3675794"/>
              <a:ext cx="1044575" cy="238125"/>
            </a:xfrm>
            <a:custGeom>
              <a:avLst/>
              <a:gdLst/>
              <a:ahLst/>
              <a:cxnLst/>
              <a:rect l="l" t="t" r="r" b="b"/>
              <a:pathLst>
                <a:path w="1044575" h="238125">
                  <a:moveTo>
                    <a:pt x="0" y="0"/>
                  </a:moveTo>
                  <a:lnTo>
                    <a:pt x="16845" y="50677"/>
                  </a:lnTo>
                  <a:lnTo>
                    <a:pt x="64012" y="99266"/>
                  </a:lnTo>
                  <a:lnTo>
                    <a:pt x="97387" y="122127"/>
                  </a:lnTo>
                  <a:lnTo>
                    <a:pt x="136448" y="143688"/>
                  </a:lnTo>
                  <a:lnTo>
                    <a:pt x="180562" y="163687"/>
                  </a:lnTo>
                  <a:lnTo>
                    <a:pt x="229098" y="181864"/>
                  </a:lnTo>
                  <a:lnTo>
                    <a:pt x="281424" y="197961"/>
                  </a:lnTo>
                  <a:lnTo>
                    <a:pt x="336909" y="211716"/>
                  </a:lnTo>
                  <a:lnTo>
                    <a:pt x="394921" y="222871"/>
                  </a:lnTo>
                  <a:lnTo>
                    <a:pt x="454827" y="231165"/>
                  </a:lnTo>
                  <a:lnTo>
                    <a:pt x="515998" y="236338"/>
                  </a:lnTo>
                  <a:lnTo>
                    <a:pt x="577799" y="238131"/>
                  </a:lnTo>
                  <a:lnTo>
                    <a:pt x="631898" y="236780"/>
                  </a:lnTo>
                  <a:lnTo>
                    <a:pt x="685573" y="232817"/>
                  </a:lnTo>
                  <a:lnTo>
                    <a:pt x="738401" y="226415"/>
                  </a:lnTo>
                  <a:lnTo>
                    <a:pt x="789960" y="217749"/>
                  </a:lnTo>
                  <a:lnTo>
                    <a:pt x="839827" y="206994"/>
                  </a:lnTo>
                  <a:lnTo>
                    <a:pt x="887577" y="194322"/>
                  </a:lnTo>
                  <a:lnTo>
                    <a:pt x="932788" y="179910"/>
                  </a:lnTo>
                  <a:lnTo>
                    <a:pt x="975037" y="163930"/>
                  </a:lnTo>
                  <a:lnTo>
                    <a:pt x="1013900" y="146558"/>
                  </a:lnTo>
                  <a:lnTo>
                    <a:pt x="1031930" y="137404"/>
                  </a:lnTo>
                  <a:lnTo>
                    <a:pt x="1034852" y="135854"/>
                  </a:lnTo>
                  <a:lnTo>
                    <a:pt x="1037733" y="134293"/>
                  </a:lnTo>
                  <a:lnTo>
                    <a:pt x="1040571" y="132720"/>
                  </a:lnTo>
                  <a:lnTo>
                    <a:pt x="1044030" y="130781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3754" y="3693825"/>
              <a:ext cx="148798" cy="1577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4175" y="2300994"/>
              <a:ext cx="991349" cy="137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9729" y="2301000"/>
              <a:ext cx="991349" cy="137479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737733" y="3831319"/>
            <a:ext cx="612987" cy="164252"/>
            <a:chOff x="5053300" y="2873489"/>
            <a:chExt cx="459740" cy="123189"/>
          </a:xfrm>
        </p:grpSpPr>
        <p:sp>
          <p:nvSpPr>
            <p:cNvPr id="23" name="object 23"/>
            <p:cNvSpPr/>
            <p:nvPr/>
          </p:nvSpPr>
          <p:spPr>
            <a:xfrm>
              <a:off x="5053300" y="2934975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5">
                  <a:moveTo>
                    <a:pt x="0" y="0"/>
                  </a:moveTo>
                  <a:lnTo>
                    <a:pt x="315149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4162" y="2873489"/>
              <a:ext cx="158251" cy="12297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101506" y="2787321"/>
            <a:ext cx="3908213" cy="14151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16230" marR="6773">
              <a:spcBef>
                <a:spcPts val="133"/>
              </a:spcBef>
            </a:pPr>
            <a:r>
              <a:rPr sz="2667" spc="-13" dirty="0">
                <a:latin typeface="Arial"/>
                <a:cs typeface="Arial"/>
              </a:rPr>
              <a:t>Compute </a:t>
            </a:r>
            <a:r>
              <a:rPr sz="2667" spc="-27" dirty="0">
                <a:latin typeface="Arial"/>
                <a:cs typeface="Arial"/>
              </a:rPr>
              <a:t>loss</a:t>
            </a:r>
            <a:endParaRPr sz="2667">
              <a:latin typeface="Arial"/>
              <a:cs typeface="Arial"/>
            </a:endParaRPr>
          </a:p>
          <a:p>
            <a:pPr marL="16933">
              <a:spcBef>
                <a:spcPts val="1259"/>
              </a:spcBef>
            </a:pPr>
            <a:r>
              <a:rPr sz="2667" spc="-33" dirty="0">
                <a:latin typeface="Arial"/>
                <a:cs typeface="Arial"/>
              </a:rPr>
              <a:t>CNN</a:t>
            </a:r>
            <a:endParaRPr sz="2667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01685" y="2064117"/>
            <a:ext cx="4790439" cy="911860"/>
            <a:chOff x="4051263" y="1548087"/>
            <a:chExt cx="3592829" cy="683895"/>
          </a:xfrm>
        </p:grpSpPr>
        <p:sp>
          <p:nvSpPr>
            <p:cNvPr id="27" name="object 27"/>
            <p:cNvSpPr/>
            <p:nvPr/>
          </p:nvSpPr>
          <p:spPr>
            <a:xfrm>
              <a:off x="4065551" y="1562374"/>
              <a:ext cx="3435985" cy="608965"/>
            </a:xfrm>
            <a:custGeom>
              <a:avLst/>
              <a:gdLst/>
              <a:ahLst/>
              <a:cxnLst/>
              <a:rect l="l" t="t" r="r" b="b"/>
              <a:pathLst>
                <a:path w="3435984" h="608964">
                  <a:moveTo>
                    <a:pt x="0" y="0"/>
                  </a:moveTo>
                  <a:lnTo>
                    <a:pt x="3435976" y="608501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9009" y="2110114"/>
              <a:ext cx="164495" cy="12152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9474783" y="3554794"/>
            <a:ext cx="662940" cy="199813"/>
            <a:chOff x="7106087" y="2666095"/>
            <a:chExt cx="497205" cy="149860"/>
          </a:xfrm>
        </p:grpSpPr>
        <p:sp>
          <p:nvSpPr>
            <p:cNvPr id="30" name="object 30"/>
            <p:cNvSpPr/>
            <p:nvPr/>
          </p:nvSpPr>
          <p:spPr>
            <a:xfrm>
              <a:off x="7120374" y="2726481"/>
              <a:ext cx="342265" cy="75565"/>
            </a:xfrm>
            <a:custGeom>
              <a:avLst/>
              <a:gdLst/>
              <a:ahLst/>
              <a:cxnLst/>
              <a:rect l="l" t="t" r="r" b="b"/>
              <a:pathLst>
                <a:path w="342265" h="75564">
                  <a:moveTo>
                    <a:pt x="0" y="75093"/>
                  </a:moveTo>
                  <a:lnTo>
                    <a:pt x="341647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7602" y="2666095"/>
              <a:ext cx="165359" cy="12077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074465" y="5568918"/>
            <a:ext cx="181694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latin typeface="Arial"/>
                <a:cs typeface="Arial"/>
              </a:rPr>
              <a:t>Transform</a:t>
            </a:r>
            <a:r>
              <a:rPr sz="1867" spc="-80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image</a:t>
            </a:r>
            <a:endParaRPr sz="1867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08982" y="6382521"/>
            <a:ext cx="49530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87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8445"/>
            <a:ext cx="5217160" cy="130976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Data</a:t>
            </a:r>
            <a:r>
              <a:rPr spc="-293" dirty="0"/>
              <a:t> </a:t>
            </a:r>
            <a:r>
              <a:rPr spc="-13" dirty="0"/>
              <a:t>Augmentation</a:t>
            </a:r>
          </a:p>
          <a:p>
            <a:pPr marL="16933">
              <a:lnSpc>
                <a:spcPct val="100000"/>
              </a:lnSpc>
              <a:spcBef>
                <a:spcPts val="33"/>
              </a:spcBef>
            </a:pPr>
            <a:r>
              <a:rPr sz="4000" dirty="0"/>
              <a:t>Horizontal</a:t>
            </a:r>
            <a:r>
              <a:rPr sz="4000" spc="-67" dirty="0"/>
              <a:t> </a:t>
            </a:r>
            <a:r>
              <a:rPr sz="4000" spc="-13" dirty="0"/>
              <a:t>Flips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3867" y="1916015"/>
            <a:ext cx="2768084" cy="38387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0949" y="2026818"/>
            <a:ext cx="2768084" cy="383878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360984" y="3810919"/>
            <a:ext cx="883073" cy="164252"/>
            <a:chOff x="4020737" y="2858189"/>
            <a:chExt cx="662305" cy="123189"/>
          </a:xfrm>
        </p:grpSpPr>
        <p:sp>
          <p:nvSpPr>
            <p:cNvPr id="6" name="object 6"/>
            <p:cNvSpPr/>
            <p:nvPr/>
          </p:nvSpPr>
          <p:spPr>
            <a:xfrm>
              <a:off x="4020737" y="2919675"/>
              <a:ext cx="518795" cy="0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0" y="0"/>
                  </a:moveTo>
                  <a:lnTo>
                    <a:pt x="518249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4700" y="2858189"/>
              <a:ext cx="158250" cy="1229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08982" y="6382521"/>
            <a:ext cx="49530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88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0734" y="893217"/>
            <a:ext cx="2308860" cy="3502660"/>
            <a:chOff x="6863050" y="669912"/>
            <a:chExt cx="1731645" cy="2626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2575" y="679425"/>
              <a:ext cx="1699724" cy="26074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72575" y="679437"/>
              <a:ext cx="1712595" cy="2607945"/>
            </a:xfrm>
            <a:custGeom>
              <a:avLst/>
              <a:gdLst/>
              <a:ahLst/>
              <a:cxnLst/>
              <a:rect l="l" t="t" r="r" b="b"/>
              <a:pathLst>
                <a:path w="1712595" h="2607945">
                  <a:moveTo>
                    <a:pt x="76199" y="109987"/>
                  </a:moveTo>
                  <a:lnTo>
                    <a:pt x="1585499" y="109987"/>
                  </a:lnTo>
                  <a:lnTo>
                    <a:pt x="1585499" y="1803787"/>
                  </a:lnTo>
                  <a:lnTo>
                    <a:pt x="76199" y="1803787"/>
                  </a:lnTo>
                  <a:lnTo>
                    <a:pt x="76199" y="109987"/>
                  </a:lnTo>
                  <a:close/>
                </a:path>
                <a:path w="1712595" h="2607945">
                  <a:moveTo>
                    <a:pt x="203152" y="0"/>
                  </a:moveTo>
                  <a:lnTo>
                    <a:pt x="1712452" y="0"/>
                  </a:lnTo>
                  <a:lnTo>
                    <a:pt x="1712452" y="1693799"/>
                  </a:lnTo>
                  <a:lnTo>
                    <a:pt x="203152" y="1693799"/>
                  </a:lnTo>
                  <a:lnTo>
                    <a:pt x="203152" y="0"/>
                  </a:lnTo>
                  <a:close/>
                </a:path>
                <a:path w="1712595" h="2607945">
                  <a:moveTo>
                    <a:pt x="152399" y="169364"/>
                  </a:moveTo>
                  <a:lnTo>
                    <a:pt x="1661699" y="169364"/>
                  </a:lnTo>
                  <a:lnTo>
                    <a:pt x="1661699" y="1863164"/>
                  </a:lnTo>
                  <a:lnTo>
                    <a:pt x="152399" y="1863164"/>
                  </a:lnTo>
                  <a:lnTo>
                    <a:pt x="152399" y="169364"/>
                  </a:lnTo>
                  <a:close/>
                </a:path>
                <a:path w="1712595" h="2607945">
                  <a:moveTo>
                    <a:pt x="0" y="93164"/>
                  </a:moveTo>
                  <a:lnTo>
                    <a:pt x="1509299" y="93164"/>
                  </a:lnTo>
                  <a:lnTo>
                    <a:pt x="1509299" y="1786964"/>
                  </a:lnTo>
                  <a:lnTo>
                    <a:pt x="0" y="1786964"/>
                  </a:lnTo>
                  <a:lnTo>
                    <a:pt x="0" y="93164"/>
                  </a:lnTo>
                  <a:close/>
                </a:path>
                <a:path w="1712595" h="2607945">
                  <a:moveTo>
                    <a:pt x="152392" y="913641"/>
                  </a:moveTo>
                  <a:lnTo>
                    <a:pt x="1661692" y="913641"/>
                  </a:lnTo>
                  <a:lnTo>
                    <a:pt x="1661692" y="2607441"/>
                  </a:lnTo>
                  <a:lnTo>
                    <a:pt x="152392" y="2607441"/>
                  </a:lnTo>
                  <a:lnTo>
                    <a:pt x="152392" y="913641"/>
                  </a:lnTo>
                  <a:close/>
                </a:path>
                <a:path w="1712595" h="2607945">
                  <a:moveTo>
                    <a:pt x="20144" y="982112"/>
                  </a:moveTo>
                  <a:lnTo>
                    <a:pt x="1348544" y="982112"/>
                  </a:lnTo>
                  <a:lnTo>
                    <a:pt x="1348544" y="2472812"/>
                  </a:lnTo>
                  <a:lnTo>
                    <a:pt x="20144" y="2472812"/>
                  </a:lnTo>
                  <a:lnTo>
                    <a:pt x="20144" y="982112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521716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Data</a:t>
            </a:r>
            <a:r>
              <a:rPr spc="-293" dirty="0"/>
              <a:t> </a:t>
            </a:r>
            <a:r>
              <a:rPr spc="-13" dirty="0"/>
              <a:t>Augmentation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89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6" name="object 6"/>
          <p:cNvSpPr txBox="1"/>
          <p:nvPr/>
        </p:nvSpPr>
        <p:spPr>
          <a:xfrm>
            <a:off x="218100" y="731411"/>
            <a:ext cx="7624233" cy="3119914"/>
          </a:xfrm>
          <a:prstGeom prst="rect">
            <a:avLst/>
          </a:prstGeom>
        </p:spPr>
        <p:txBody>
          <a:bodyPr vert="horz" wrap="square" lIns="0" tIns="214207" rIns="0" bIns="0" rtlCol="0">
            <a:spAutoFit/>
          </a:bodyPr>
          <a:lstStyle/>
          <a:p>
            <a:pPr marL="16933">
              <a:spcBef>
                <a:spcPts val="1687"/>
              </a:spcBef>
            </a:pPr>
            <a:r>
              <a:rPr sz="4000" dirty="0">
                <a:latin typeface="Arial"/>
                <a:cs typeface="Arial"/>
              </a:rPr>
              <a:t>Random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crops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and</a:t>
            </a:r>
            <a:r>
              <a:rPr sz="4000" spc="-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scales</a:t>
            </a:r>
            <a:endParaRPr sz="4000">
              <a:latin typeface="Arial"/>
              <a:cs typeface="Arial"/>
            </a:endParaRPr>
          </a:p>
          <a:p>
            <a:pPr marL="404697">
              <a:spcBef>
                <a:spcPts val="1247"/>
              </a:spcBef>
            </a:pPr>
            <a:r>
              <a:rPr sz="3200" b="1" dirty="0">
                <a:latin typeface="Arial"/>
                <a:cs typeface="Arial"/>
              </a:rPr>
              <a:t>Training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sample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random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crops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/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scales</a:t>
            </a:r>
            <a:endParaRPr sz="3200">
              <a:latin typeface="Arial"/>
              <a:cs typeface="Arial"/>
            </a:endParaRPr>
          </a:p>
          <a:p>
            <a:pPr marL="404697">
              <a:spcBef>
                <a:spcPts val="27"/>
              </a:spcBef>
            </a:pPr>
            <a:r>
              <a:rPr sz="2667" spc="-13" dirty="0">
                <a:latin typeface="Arial"/>
                <a:cs typeface="Arial"/>
              </a:rPr>
              <a:t>ResNet:</a:t>
            </a:r>
            <a:endParaRPr sz="2667">
              <a:latin typeface="Arial"/>
              <a:cs typeface="Arial"/>
            </a:endParaRPr>
          </a:p>
          <a:p>
            <a:pPr marL="1014281" indent="-586725">
              <a:buAutoNum type="arabicPeriod"/>
              <a:tabLst>
                <a:tab pos="1014281" algn="l"/>
              </a:tabLst>
            </a:pPr>
            <a:r>
              <a:rPr sz="2667" dirty="0">
                <a:latin typeface="Arial"/>
                <a:cs typeface="Arial"/>
              </a:rPr>
              <a:t>Pick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random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L</a:t>
            </a:r>
            <a:r>
              <a:rPr sz="2667" spc="-1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in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range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[256,</a:t>
            </a:r>
            <a:r>
              <a:rPr sz="2667" spc="-27" dirty="0">
                <a:latin typeface="Arial"/>
                <a:cs typeface="Arial"/>
              </a:rPr>
              <a:t> 480]</a:t>
            </a:r>
            <a:endParaRPr sz="2667">
              <a:latin typeface="Arial"/>
              <a:cs typeface="Arial"/>
            </a:endParaRPr>
          </a:p>
          <a:p>
            <a:pPr marL="1014281" indent="-586725">
              <a:buAutoNum type="arabicPeriod"/>
              <a:tabLst>
                <a:tab pos="1014281" algn="l"/>
              </a:tabLst>
            </a:pPr>
            <a:r>
              <a:rPr sz="2667" dirty="0">
                <a:latin typeface="Arial"/>
                <a:cs typeface="Arial"/>
              </a:rPr>
              <a:t>Resize</a:t>
            </a:r>
            <a:r>
              <a:rPr sz="2667" spc="-7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training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image,</a:t>
            </a:r>
            <a:r>
              <a:rPr sz="2667" spc="-7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short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side</a:t>
            </a:r>
            <a:r>
              <a:rPr sz="2667" spc="-7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=</a:t>
            </a:r>
            <a:r>
              <a:rPr sz="2667" spc="-67" dirty="0">
                <a:latin typeface="Arial"/>
                <a:cs typeface="Arial"/>
              </a:rPr>
              <a:t> L</a:t>
            </a:r>
            <a:endParaRPr sz="2667">
              <a:latin typeface="Arial"/>
              <a:cs typeface="Arial"/>
            </a:endParaRPr>
          </a:p>
          <a:p>
            <a:pPr marL="1014281" indent="-586725">
              <a:buAutoNum type="arabicPeriod"/>
              <a:tabLst>
                <a:tab pos="1014281" algn="l"/>
              </a:tabLst>
            </a:pPr>
            <a:r>
              <a:rPr sz="2667" dirty="0">
                <a:latin typeface="Arial"/>
                <a:cs typeface="Arial"/>
              </a:rPr>
              <a:t>Sample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random</a:t>
            </a:r>
            <a:r>
              <a:rPr sz="2667" spc="-5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224</a:t>
            </a:r>
            <a:r>
              <a:rPr sz="2667" spc="-5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x</a:t>
            </a:r>
            <a:r>
              <a:rPr sz="2667" spc="-5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224</a:t>
            </a:r>
            <a:r>
              <a:rPr sz="2667" spc="-53" dirty="0">
                <a:latin typeface="Arial"/>
                <a:cs typeface="Arial"/>
              </a:rPr>
              <a:t> </a:t>
            </a:r>
            <a:r>
              <a:rPr sz="2667" spc="-27" dirty="0">
                <a:latin typeface="Arial"/>
                <a:cs typeface="Arial"/>
              </a:rPr>
              <a:t>patch</a:t>
            </a:r>
            <a:endParaRPr sz="26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32000" y="27216"/>
            <a:ext cx="16256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dirty="0"/>
              <a:t>Activation</a:t>
            </a:r>
            <a:r>
              <a:rPr sz="4000" spc="-67" dirty="0"/>
              <a:t> </a:t>
            </a:r>
            <a:r>
              <a:rPr sz="4000" spc="-13" dirty="0"/>
              <a:t>Functions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061068" y="4962676"/>
            <a:ext cx="16349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latin typeface="Arial"/>
                <a:cs typeface="Arial"/>
              </a:rPr>
              <a:t>Sigmoid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3943" y="864144"/>
            <a:ext cx="3564113" cy="603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882234" y="2147225"/>
            <a:ext cx="7991643" cy="18688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5671" indent="-417396">
              <a:lnSpc>
                <a:spcPct val="100000"/>
              </a:lnSpc>
              <a:spcBef>
                <a:spcPts val="133"/>
              </a:spcBef>
              <a:buChar char="-"/>
              <a:tabLst>
                <a:tab pos="626518" algn="l"/>
              </a:tabLst>
            </a:pPr>
            <a:r>
              <a:rPr dirty="0"/>
              <a:t>Squashes</a:t>
            </a:r>
            <a:r>
              <a:rPr spc="-47" dirty="0"/>
              <a:t> </a:t>
            </a:r>
            <a:r>
              <a:rPr dirty="0"/>
              <a:t>numbers</a:t>
            </a:r>
            <a:r>
              <a:rPr spc="-47" dirty="0"/>
              <a:t> </a:t>
            </a:r>
            <a:r>
              <a:rPr dirty="0"/>
              <a:t>to</a:t>
            </a:r>
            <a:r>
              <a:rPr spc="-47" dirty="0"/>
              <a:t> </a:t>
            </a:r>
            <a:r>
              <a:rPr dirty="0"/>
              <a:t>range</a:t>
            </a:r>
            <a:r>
              <a:rPr spc="-40" dirty="0"/>
              <a:t> </a:t>
            </a:r>
            <a:r>
              <a:rPr spc="-13" dirty="0"/>
              <a:t>[0,1]</a:t>
            </a:r>
          </a:p>
          <a:p>
            <a:pPr marL="625671" marR="6773" indent="-418243">
              <a:lnSpc>
                <a:spcPct val="100000"/>
              </a:lnSpc>
              <a:buChar char="-"/>
              <a:tabLst>
                <a:tab pos="626518" algn="l"/>
              </a:tabLst>
            </a:pPr>
            <a:r>
              <a:rPr dirty="0"/>
              <a:t>Historically</a:t>
            </a:r>
            <a:r>
              <a:rPr spc="-113" dirty="0"/>
              <a:t> </a:t>
            </a:r>
            <a:r>
              <a:rPr dirty="0"/>
              <a:t>popular</a:t>
            </a:r>
            <a:r>
              <a:rPr spc="-107" dirty="0"/>
              <a:t> </a:t>
            </a:r>
            <a:r>
              <a:rPr dirty="0"/>
              <a:t>since</a:t>
            </a:r>
            <a:r>
              <a:rPr spc="-113" dirty="0"/>
              <a:t> </a:t>
            </a:r>
            <a:r>
              <a:rPr spc="-27" dirty="0"/>
              <a:t>they </a:t>
            </a:r>
            <a:r>
              <a:rPr dirty="0"/>
              <a:t>have</a:t>
            </a:r>
            <a:r>
              <a:rPr spc="-67" dirty="0"/>
              <a:t> </a:t>
            </a:r>
            <a:r>
              <a:rPr dirty="0"/>
              <a:t>nice</a:t>
            </a:r>
            <a:r>
              <a:rPr spc="-67" dirty="0"/>
              <a:t> </a:t>
            </a:r>
            <a:r>
              <a:rPr dirty="0"/>
              <a:t>interpretation</a:t>
            </a:r>
            <a:r>
              <a:rPr spc="-67" dirty="0"/>
              <a:t> </a:t>
            </a:r>
            <a:r>
              <a:rPr dirty="0"/>
              <a:t>as</a:t>
            </a:r>
            <a:r>
              <a:rPr spc="-67" dirty="0"/>
              <a:t> a </a:t>
            </a:r>
            <a:r>
              <a:rPr dirty="0"/>
              <a:t>saturating</a:t>
            </a:r>
            <a:r>
              <a:rPr spc="-33" dirty="0"/>
              <a:t> </a:t>
            </a:r>
            <a:r>
              <a:rPr dirty="0"/>
              <a:t>“firing</a:t>
            </a:r>
            <a:r>
              <a:rPr spc="-33" dirty="0"/>
              <a:t> </a:t>
            </a:r>
            <a:r>
              <a:rPr dirty="0"/>
              <a:t>rate”</a:t>
            </a:r>
            <a:r>
              <a:rPr spc="-27" dirty="0"/>
              <a:t> </a:t>
            </a:r>
            <a:r>
              <a:rPr dirty="0"/>
              <a:t>of</a:t>
            </a:r>
            <a:r>
              <a:rPr spc="-33" dirty="0"/>
              <a:t> </a:t>
            </a:r>
            <a:r>
              <a:rPr dirty="0"/>
              <a:t>a</a:t>
            </a:r>
            <a:r>
              <a:rPr spc="-33" dirty="0"/>
              <a:t> </a:t>
            </a:r>
            <a:r>
              <a:rPr spc="-13" dirty="0"/>
              <a:t>neuron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417" y="2213308"/>
            <a:ext cx="3182577" cy="24311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542125" y="5503470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899926" y="5493331"/>
            <a:ext cx="59880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fld id="{81D60167-4931-47E6-BA6A-407CBD079E47}" type="slidenum">
              <a:rPr lang="en-US" spc="-50" smtClean="0"/>
              <a:pPr marL="12700">
                <a:lnSpc>
                  <a:spcPts val="2310"/>
                </a:lnSpc>
              </a:pPr>
              <a:t>9</a:t>
            </a:fld>
            <a:endParaRPr spc="-33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4CB2C05-C8AF-654A-9B65-2231487BA505}"/>
              </a:ext>
            </a:extLst>
          </p:cNvPr>
          <p:cNvSpPr txBox="1"/>
          <p:nvPr/>
        </p:nvSpPr>
        <p:spPr>
          <a:xfrm>
            <a:off x="5534905" y="4863035"/>
            <a:ext cx="4686300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3658" marR="6773" indent="-587572">
              <a:spcBef>
                <a:spcPts val="133"/>
              </a:spcBef>
              <a:tabLst>
                <a:tab pos="603658" algn="l"/>
              </a:tabLst>
            </a:pP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Saturated</a:t>
            </a:r>
            <a:r>
              <a:rPr sz="2667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neurons</a:t>
            </a:r>
            <a:r>
              <a:rPr sz="2667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0000"/>
                </a:solidFill>
                <a:latin typeface="Arial"/>
                <a:cs typeface="Arial"/>
              </a:rPr>
              <a:t>“kill”</a:t>
            </a:r>
            <a:r>
              <a:rPr sz="2667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gradients</a:t>
            </a:r>
            <a:endParaRPr sz="2667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63434" y="905901"/>
            <a:ext cx="2266527" cy="3490807"/>
            <a:chOff x="6872575" y="679425"/>
            <a:chExt cx="1699895" cy="2618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2575" y="679425"/>
              <a:ext cx="1699724" cy="26074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59549" y="1832651"/>
              <a:ext cx="1496060" cy="1450975"/>
            </a:xfrm>
            <a:custGeom>
              <a:avLst/>
              <a:gdLst/>
              <a:ahLst/>
              <a:cxnLst/>
              <a:rect l="l" t="t" r="r" b="b"/>
              <a:pathLst>
                <a:path w="1496059" h="1450975">
                  <a:moveTo>
                    <a:pt x="0" y="0"/>
                  </a:moveTo>
                  <a:lnTo>
                    <a:pt x="1495499" y="0"/>
                  </a:lnTo>
                  <a:lnTo>
                    <a:pt x="1495499" y="1450499"/>
                  </a:lnTo>
                  <a:lnTo>
                    <a:pt x="0" y="14504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521716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Data</a:t>
            </a:r>
            <a:r>
              <a:rPr spc="-293" dirty="0"/>
              <a:t> </a:t>
            </a:r>
            <a:r>
              <a:rPr spc="-13" dirty="0"/>
              <a:t>Augmentation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099" y="731412"/>
            <a:ext cx="10756053" cy="5343856"/>
          </a:xfrm>
          <a:prstGeom prst="rect">
            <a:avLst/>
          </a:prstGeom>
        </p:spPr>
        <p:txBody>
          <a:bodyPr vert="horz" wrap="square" lIns="0" tIns="214207" rIns="0" bIns="0" rtlCol="0">
            <a:spAutoFit/>
          </a:bodyPr>
          <a:lstStyle/>
          <a:p>
            <a:pPr marL="16933">
              <a:spcBef>
                <a:spcPts val="1687"/>
              </a:spcBef>
            </a:pPr>
            <a:r>
              <a:rPr sz="4000" dirty="0">
                <a:latin typeface="Arial"/>
                <a:cs typeface="Arial"/>
              </a:rPr>
              <a:t>Random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crops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and</a:t>
            </a:r>
            <a:r>
              <a:rPr sz="4000" spc="-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scales</a:t>
            </a:r>
            <a:endParaRPr sz="4000">
              <a:latin typeface="Arial"/>
              <a:cs typeface="Arial"/>
            </a:endParaRPr>
          </a:p>
          <a:p>
            <a:pPr marL="404697">
              <a:spcBef>
                <a:spcPts val="1247"/>
              </a:spcBef>
            </a:pPr>
            <a:r>
              <a:rPr sz="3200" b="1" dirty="0">
                <a:latin typeface="Arial"/>
                <a:cs typeface="Arial"/>
              </a:rPr>
              <a:t>Training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sample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random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crops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/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scales</a:t>
            </a:r>
            <a:endParaRPr sz="3200">
              <a:latin typeface="Arial"/>
              <a:cs typeface="Arial"/>
            </a:endParaRPr>
          </a:p>
          <a:p>
            <a:pPr marL="404697">
              <a:spcBef>
                <a:spcPts val="27"/>
              </a:spcBef>
            </a:pPr>
            <a:r>
              <a:rPr sz="2667" spc="-13" dirty="0">
                <a:latin typeface="Arial"/>
                <a:cs typeface="Arial"/>
              </a:rPr>
              <a:t>ResNet:</a:t>
            </a:r>
            <a:endParaRPr sz="2667">
              <a:latin typeface="Arial"/>
              <a:cs typeface="Arial"/>
            </a:endParaRPr>
          </a:p>
          <a:p>
            <a:pPr marL="1014281" indent="-586725">
              <a:buAutoNum type="arabicPeriod"/>
              <a:tabLst>
                <a:tab pos="1014281" algn="l"/>
              </a:tabLst>
            </a:pPr>
            <a:r>
              <a:rPr sz="2667" dirty="0">
                <a:latin typeface="Arial"/>
                <a:cs typeface="Arial"/>
              </a:rPr>
              <a:t>Pick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random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L</a:t>
            </a:r>
            <a:r>
              <a:rPr sz="2667" spc="-1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in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range</a:t>
            </a:r>
            <a:r>
              <a:rPr sz="2667" spc="-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[256,</a:t>
            </a:r>
            <a:r>
              <a:rPr sz="2667" spc="-27" dirty="0">
                <a:latin typeface="Arial"/>
                <a:cs typeface="Arial"/>
              </a:rPr>
              <a:t> 480]</a:t>
            </a:r>
            <a:endParaRPr sz="2667">
              <a:latin typeface="Arial"/>
              <a:cs typeface="Arial"/>
            </a:endParaRPr>
          </a:p>
          <a:p>
            <a:pPr marL="1014281" indent="-586725">
              <a:buAutoNum type="arabicPeriod"/>
              <a:tabLst>
                <a:tab pos="1014281" algn="l"/>
              </a:tabLst>
            </a:pPr>
            <a:r>
              <a:rPr sz="2667" dirty="0">
                <a:latin typeface="Arial"/>
                <a:cs typeface="Arial"/>
              </a:rPr>
              <a:t>Resize</a:t>
            </a:r>
            <a:r>
              <a:rPr sz="2667" spc="-7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training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image,</a:t>
            </a:r>
            <a:r>
              <a:rPr sz="2667" spc="-7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short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side</a:t>
            </a:r>
            <a:r>
              <a:rPr sz="2667" spc="-7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=</a:t>
            </a:r>
            <a:r>
              <a:rPr sz="2667" spc="-67" dirty="0">
                <a:latin typeface="Arial"/>
                <a:cs typeface="Arial"/>
              </a:rPr>
              <a:t> L</a:t>
            </a:r>
            <a:endParaRPr sz="2667">
              <a:latin typeface="Arial"/>
              <a:cs typeface="Arial"/>
            </a:endParaRPr>
          </a:p>
          <a:p>
            <a:pPr marL="1014281" indent="-586725">
              <a:buAutoNum type="arabicPeriod"/>
              <a:tabLst>
                <a:tab pos="1014281" algn="l"/>
              </a:tabLst>
            </a:pPr>
            <a:r>
              <a:rPr sz="2667" dirty="0">
                <a:latin typeface="Arial"/>
                <a:cs typeface="Arial"/>
              </a:rPr>
              <a:t>Sample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random</a:t>
            </a:r>
            <a:r>
              <a:rPr sz="2667" spc="-5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224</a:t>
            </a:r>
            <a:r>
              <a:rPr sz="2667" spc="-5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x</a:t>
            </a:r>
            <a:r>
              <a:rPr sz="2667" spc="-5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224</a:t>
            </a:r>
            <a:r>
              <a:rPr sz="2667" spc="-53" dirty="0">
                <a:latin typeface="Arial"/>
                <a:cs typeface="Arial"/>
              </a:rPr>
              <a:t> </a:t>
            </a:r>
            <a:r>
              <a:rPr sz="2667" spc="-27" dirty="0">
                <a:latin typeface="Arial"/>
                <a:cs typeface="Arial"/>
              </a:rPr>
              <a:t>patch</a:t>
            </a:r>
            <a:endParaRPr sz="2667">
              <a:latin typeface="Arial"/>
              <a:cs typeface="Arial"/>
            </a:endParaRPr>
          </a:p>
          <a:p>
            <a:pPr>
              <a:spcBef>
                <a:spcPts val="747"/>
              </a:spcBef>
              <a:buFont typeface="Arial"/>
              <a:buAutoNum type="arabicPeriod"/>
            </a:pPr>
            <a:endParaRPr sz="2667">
              <a:latin typeface="Arial"/>
              <a:cs typeface="Arial"/>
            </a:endParaRPr>
          </a:p>
          <a:p>
            <a:pPr marL="404697"/>
            <a:r>
              <a:rPr sz="3200" b="1" spc="-13" dirty="0">
                <a:latin typeface="Arial"/>
                <a:cs typeface="Arial"/>
              </a:rPr>
              <a:t>Testing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average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fixed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set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crops</a:t>
            </a:r>
            <a:endParaRPr sz="3200">
              <a:latin typeface="Arial"/>
              <a:cs typeface="Arial"/>
            </a:endParaRPr>
          </a:p>
          <a:p>
            <a:pPr marL="404697">
              <a:spcBef>
                <a:spcPts val="27"/>
              </a:spcBef>
            </a:pPr>
            <a:r>
              <a:rPr sz="2667" spc="-13" dirty="0">
                <a:latin typeface="Arial"/>
                <a:cs typeface="Arial"/>
              </a:rPr>
              <a:t>ResNet:</a:t>
            </a:r>
            <a:endParaRPr sz="2667">
              <a:latin typeface="Arial"/>
              <a:cs typeface="Arial"/>
            </a:endParaRPr>
          </a:p>
          <a:p>
            <a:pPr marL="1014281" lvl="1" indent="-586725">
              <a:buAutoNum type="arabicPeriod"/>
              <a:tabLst>
                <a:tab pos="1014281" algn="l"/>
                <a:tab pos="5056167" algn="l"/>
              </a:tabLst>
            </a:pPr>
            <a:r>
              <a:rPr sz="2667" dirty="0">
                <a:latin typeface="Arial"/>
                <a:cs typeface="Arial"/>
              </a:rPr>
              <a:t>Resize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image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at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5</a:t>
            </a:r>
            <a:r>
              <a:rPr sz="2667" spc="-67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scales:</a:t>
            </a:r>
            <a:r>
              <a:rPr sz="2667" dirty="0">
                <a:latin typeface="Arial"/>
                <a:cs typeface="Arial"/>
              </a:rPr>
              <a:t>	{224,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256,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384,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480,</a:t>
            </a:r>
            <a:r>
              <a:rPr sz="2667" spc="-27" dirty="0">
                <a:latin typeface="Arial"/>
                <a:cs typeface="Arial"/>
              </a:rPr>
              <a:t> 640}</a:t>
            </a:r>
            <a:endParaRPr sz="2667">
              <a:latin typeface="Arial"/>
              <a:cs typeface="Arial"/>
            </a:endParaRPr>
          </a:p>
          <a:p>
            <a:pPr marL="1014281" lvl="1" indent="-586725">
              <a:buAutoNum type="arabicPeriod"/>
              <a:tabLst>
                <a:tab pos="1014281" algn="l"/>
              </a:tabLst>
            </a:pPr>
            <a:r>
              <a:rPr sz="2667" dirty="0">
                <a:latin typeface="Arial"/>
                <a:cs typeface="Arial"/>
              </a:rPr>
              <a:t>For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each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size,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use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10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224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x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224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crops: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4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corners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+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center,</a:t>
            </a:r>
            <a:r>
              <a:rPr sz="2667" spc="-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+</a:t>
            </a:r>
            <a:r>
              <a:rPr sz="2667" spc="-47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flips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35733" y="917835"/>
            <a:ext cx="2271607" cy="3460327"/>
          </a:xfrm>
          <a:custGeom>
            <a:avLst/>
            <a:gdLst/>
            <a:ahLst/>
            <a:cxnLst/>
            <a:rect l="l" t="t" r="r" b="b"/>
            <a:pathLst>
              <a:path w="1703704" h="2595245">
                <a:moveTo>
                  <a:pt x="0" y="0"/>
                </a:moveTo>
                <a:lnTo>
                  <a:pt x="1495499" y="0"/>
                </a:lnTo>
                <a:lnTo>
                  <a:pt x="1495499" y="1450499"/>
                </a:lnTo>
                <a:lnTo>
                  <a:pt x="0" y="1450499"/>
                </a:lnTo>
                <a:lnTo>
                  <a:pt x="0" y="0"/>
                </a:lnTo>
                <a:close/>
              </a:path>
              <a:path w="1703704" h="2595245">
                <a:moveTo>
                  <a:pt x="0" y="1144274"/>
                </a:moveTo>
                <a:lnTo>
                  <a:pt x="1495499" y="1144274"/>
                </a:lnTo>
                <a:lnTo>
                  <a:pt x="1495499" y="2594774"/>
                </a:lnTo>
                <a:lnTo>
                  <a:pt x="0" y="2594774"/>
                </a:lnTo>
                <a:lnTo>
                  <a:pt x="0" y="1144274"/>
                </a:lnTo>
                <a:close/>
              </a:path>
              <a:path w="1703704" h="2595245">
                <a:moveTo>
                  <a:pt x="207749" y="0"/>
                </a:moveTo>
                <a:lnTo>
                  <a:pt x="1703249" y="0"/>
                </a:lnTo>
                <a:lnTo>
                  <a:pt x="1703249" y="1450499"/>
                </a:lnTo>
                <a:lnTo>
                  <a:pt x="207749" y="1450499"/>
                </a:lnTo>
                <a:lnTo>
                  <a:pt x="207749" y="0"/>
                </a:lnTo>
                <a:close/>
              </a:path>
              <a:path w="1703704" h="2595245">
                <a:moveTo>
                  <a:pt x="103874" y="648336"/>
                </a:moveTo>
                <a:lnTo>
                  <a:pt x="1599374" y="648336"/>
                </a:lnTo>
                <a:lnTo>
                  <a:pt x="1599374" y="2098836"/>
                </a:lnTo>
                <a:lnTo>
                  <a:pt x="103874" y="2098836"/>
                </a:lnTo>
                <a:lnTo>
                  <a:pt x="103874" y="648336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90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521716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Data</a:t>
            </a:r>
            <a:r>
              <a:rPr spc="-293" dirty="0"/>
              <a:t> </a:t>
            </a:r>
            <a:r>
              <a:rPr spc="-13" dirty="0"/>
              <a:t>Augmentation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099" y="613919"/>
            <a:ext cx="4651587" cy="1989561"/>
          </a:xfrm>
          <a:prstGeom prst="rect">
            <a:avLst/>
          </a:prstGeom>
        </p:spPr>
        <p:txBody>
          <a:bodyPr vert="horz" wrap="square" lIns="0" tIns="331893" rIns="0" bIns="0" rtlCol="0">
            <a:spAutoFit/>
          </a:bodyPr>
          <a:lstStyle/>
          <a:p>
            <a:pPr marL="16933">
              <a:spcBef>
                <a:spcPts val="2613"/>
              </a:spcBef>
            </a:pPr>
            <a:r>
              <a:rPr sz="4000" dirty="0">
                <a:latin typeface="Arial"/>
                <a:cs typeface="Arial"/>
              </a:rPr>
              <a:t>Color</a:t>
            </a:r>
            <a:r>
              <a:rPr sz="4000" spc="-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Jitter</a:t>
            </a:r>
            <a:endParaRPr sz="4000">
              <a:latin typeface="Arial"/>
              <a:cs typeface="Arial"/>
            </a:endParaRPr>
          </a:p>
          <a:p>
            <a:pPr marL="1115879" marR="6773">
              <a:spcBef>
                <a:spcPts val="1660"/>
              </a:spcBef>
            </a:pPr>
            <a:r>
              <a:rPr sz="2667" dirty="0">
                <a:latin typeface="Arial"/>
                <a:cs typeface="Arial"/>
              </a:rPr>
              <a:t>Simple:</a:t>
            </a:r>
            <a:r>
              <a:rPr sz="2667" spc="-14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Randomize </a:t>
            </a:r>
            <a:r>
              <a:rPr sz="2667" dirty="0">
                <a:latin typeface="Arial"/>
                <a:cs typeface="Arial"/>
              </a:rPr>
              <a:t>contrast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and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brightness</a:t>
            </a:r>
            <a:endParaRPr sz="2667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934" y="2879799"/>
            <a:ext cx="2192525" cy="30405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37839" y="4363657"/>
            <a:ext cx="691727" cy="164252"/>
            <a:chOff x="2203379" y="3272742"/>
            <a:chExt cx="518795" cy="123189"/>
          </a:xfrm>
        </p:grpSpPr>
        <p:sp>
          <p:nvSpPr>
            <p:cNvPr id="6" name="object 6"/>
            <p:cNvSpPr/>
            <p:nvPr/>
          </p:nvSpPr>
          <p:spPr>
            <a:xfrm>
              <a:off x="2203379" y="3334228"/>
              <a:ext cx="374650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549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3641" y="3272742"/>
              <a:ext cx="158250" cy="12297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4200" y="2925333"/>
            <a:ext cx="2192525" cy="3040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91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521716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Data</a:t>
            </a:r>
            <a:r>
              <a:rPr spc="-293" dirty="0"/>
              <a:t> </a:t>
            </a:r>
            <a:r>
              <a:rPr spc="-13" dirty="0"/>
              <a:t>Augmentation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099" y="613919"/>
            <a:ext cx="4651587" cy="1989561"/>
          </a:xfrm>
          <a:prstGeom prst="rect">
            <a:avLst/>
          </a:prstGeom>
        </p:spPr>
        <p:txBody>
          <a:bodyPr vert="horz" wrap="square" lIns="0" tIns="331893" rIns="0" bIns="0" rtlCol="0">
            <a:spAutoFit/>
          </a:bodyPr>
          <a:lstStyle/>
          <a:p>
            <a:pPr marL="16933">
              <a:spcBef>
                <a:spcPts val="2613"/>
              </a:spcBef>
            </a:pPr>
            <a:r>
              <a:rPr sz="4000" dirty="0">
                <a:latin typeface="Arial"/>
                <a:cs typeface="Arial"/>
              </a:rPr>
              <a:t>Color</a:t>
            </a:r>
            <a:r>
              <a:rPr sz="4000" spc="-7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Jitter</a:t>
            </a:r>
            <a:endParaRPr sz="4000">
              <a:latin typeface="Arial"/>
              <a:cs typeface="Arial"/>
            </a:endParaRPr>
          </a:p>
          <a:p>
            <a:pPr marL="1115879" marR="6773">
              <a:spcBef>
                <a:spcPts val="1660"/>
              </a:spcBef>
            </a:pPr>
            <a:r>
              <a:rPr sz="2667" dirty="0">
                <a:latin typeface="Arial"/>
                <a:cs typeface="Arial"/>
              </a:rPr>
              <a:t>Simple:</a:t>
            </a:r>
            <a:r>
              <a:rPr sz="2667" spc="-14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Randomize </a:t>
            </a:r>
            <a:r>
              <a:rPr sz="2667" dirty="0">
                <a:latin typeface="Arial"/>
                <a:cs typeface="Arial"/>
              </a:rPr>
              <a:t>contrast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and</a:t>
            </a:r>
            <a:r>
              <a:rPr sz="2667" spc="-60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brightness</a:t>
            </a:r>
            <a:endParaRPr sz="2667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934" y="2879799"/>
            <a:ext cx="2192525" cy="30405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37839" y="4363657"/>
            <a:ext cx="691727" cy="164252"/>
            <a:chOff x="2203379" y="3272742"/>
            <a:chExt cx="518795" cy="123189"/>
          </a:xfrm>
        </p:grpSpPr>
        <p:sp>
          <p:nvSpPr>
            <p:cNvPr id="6" name="object 6"/>
            <p:cNvSpPr/>
            <p:nvPr/>
          </p:nvSpPr>
          <p:spPr>
            <a:xfrm>
              <a:off x="2203379" y="3334228"/>
              <a:ext cx="374650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549" y="0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3641" y="3272742"/>
              <a:ext cx="158250" cy="12297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4200" y="2925333"/>
            <a:ext cx="2192525" cy="3040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36734" y="520778"/>
            <a:ext cx="294724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More</a:t>
            </a:r>
            <a:r>
              <a:rPr sz="3200" b="1" spc="-107" dirty="0">
                <a:latin typeface="Arial"/>
                <a:cs typeface="Arial"/>
              </a:rPr>
              <a:t> </a:t>
            </a:r>
            <a:r>
              <a:rPr sz="3200" b="1" spc="-13" dirty="0">
                <a:latin typeface="Arial"/>
                <a:cs typeface="Arial"/>
              </a:rPr>
              <a:t>Complex</a:t>
            </a:r>
            <a:r>
              <a:rPr sz="3200" spc="-13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92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10" name="object 10"/>
          <p:cNvSpPr txBox="1"/>
          <p:nvPr/>
        </p:nvSpPr>
        <p:spPr>
          <a:xfrm>
            <a:off x="6202602" y="1252296"/>
            <a:ext cx="5417820" cy="34641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60383" marR="166789" indent="-644296">
              <a:spcBef>
                <a:spcPts val="133"/>
              </a:spcBef>
              <a:buAutoNum type="arabicPeriod"/>
              <a:tabLst>
                <a:tab pos="660383" algn="l"/>
              </a:tabLst>
            </a:pPr>
            <a:r>
              <a:rPr sz="3200" dirty="0">
                <a:latin typeface="Arial"/>
                <a:cs typeface="Arial"/>
              </a:rPr>
              <a:t>Apply</a:t>
            </a:r>
            <a:r>
              <a:rPr sz="3200" spc="-47" dirty="0">
                <a:latin typeface="Arial"/>
                <a:cs typeface="Arial"/>
              </a:rPr>
              <a:t> </a:t>
            </a:r>
            <a:r>
              <a:rPr sz="3200" spc="-27" dirty="0">
                <a:latin typeface="Arial"/>
                <a:cs typeface="Arial"/>
              </a:rPr>
              <a:t>PCA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[R,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G,</a:t>
            </a:r>
            <a:r>
              <a:rPr sz="3200" spc="-33" dirty="0">
                <a:latin typeface="Arial"/>
                <a:cs typeface="Arial"/>
              </a:rPr>
              <a:t> B] </a:t>
            </a:r>
            <a:r>
              <a:rPr sz="3200" dirty="0">
                <a:latin typeface="Arial"/>
                <a:cs typeface="Arial"/>
              </a:rPr>
              <a:t>pixels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training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set</a:t>
            </a:r>
            <a:endParaRPr sz="3200">
              <a:latin typeface="Arial"/>
              <a:cs typeface="Arial"/>
            </a:endParaRPr>
          </a:p>
          <a:p>
            <a:pPr marL="660383" marR="6773" indent="-644296">
              <a:buAutoNum type="arabicPeriod"/>
              <a:tabLst>
                <a:tab pos="660383" algn="l"/>
              </a:tabLst>
            </a:pPr>
            <a:r>
              <a:rPr sz="3200" dirty="0">
                <a:latin typeface="Arial"/>
                <a:cs typeface="Arial"/>
              </a:rPr>
              <a:t>Sample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“color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offset” </a:t>
            </a:r>
            <a:r>
              <a:rPr sz="3200" dirty="0">
                <a:latin typeface="Arial"/>
                <a:cs typeface="Arial"/>
              </a:rPr>
              <a:t>along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principal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component directions</a:t>
            </a:r>
            <a:endParaRPr sz="3200">
              <a:latin typeface="Arial"/>
              <a:cs typeface="Arial"/>
            </a:endParaRPr>
          </a:p>
          <a:p>
            <a:pPr marL="660383" marR="14393" indent="-644296">
              <a:buAutoNum type="arabicPeriod"/>
              <a:tabLst>
                <a:tab pos="660383" algn="l"/>
              </a:tabLst>
            </a:pPr>
            <a:r>
              <a:rPr sz="3200" dirty="0">
                <a:latin typeface="Arial"/>
                <a:cs typeface="Arial"/>
              </a:rPr>
              <a:t>Add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offset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pixels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67" dirty="0">
                <a:latin typeface="Arial"/>
                <a:cs typeface="Arial"/>
              </a:rPr>
              <a:t>a </a:t>
            </a:r>
            <a:r>
              <a:rPr sz="3200" dirty="0">
                <a:latin typeface="Arial"/>
                <a:cs typeface="Arial"/>
              </a:rPr>
              <a:t>training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image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1934" y="5591418"/>
            <a:ext cx="518244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latin typeface="Arial"/>
                <a:cs typeface="Arial"/>
              </a:rPr>
              <a:t>(As</a:t>
            </a:r>
            <a:r>
              <a:rPr sz="1867" spc="-4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seen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in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i="1" dirty="0">
                <a:latin typeface="Arial"/>
                <a:cs typeface="Arial"/>
              </a:rPr>
              <a:t>[Krizhevsky</a:t>
            </a:r>
            <a:r>
              <a:rPr sz="1867" i="1" spc="-20" dirty="0">
                <a:latin typeface="Arial"/>
                <a:cs typeface="Arial"/>
              </a:rPr>
              <a:t> </a:t>
            </a:r>
            <a:r>
              <a:rPr sz="1867" i="1" dirty="0">
                <a:latin typeface="Arial"/>
                <a:cs typeface="Arial"/>
              </a:rPr>
              <a:t>et</a:t>
            </a:r>
            <a:r>
              <a:rPr sz="1867" i="1" spc="-27" dirty="0">
                <a:latin typeface="Arial"/>
                <a:cs typeface="Arial"/>
              </a:rPr>
              <a:t> </a:t>
            </a:r>
            <a:r>
              <a:rPr sz="1867" i="1" dirty="0">
                <a:latin typeface="Arial"/>
                <a:cs typeface="Arial"/>
              </a:rPr>
              <a:t>al.</a:t>
            </a:r>
            <a:r>
              <a:rPr sz="1867" i="1" spc="-20" dirty="0">
                <a:latin typeface="Arial"/>
                <a:cs typeface="Arial"/>
              </a:rPr>
              <a:t> </a:t>
            </a:r>
            <a:r>
              <a:rPr sz="1867" i="1" dirty="0">
                <a:latin typeface="Arial"/>
                <a:cs typeface="Arial"/>
              </a:rPr>
              <a:t>2012],</a:t>
            </a:r>
            <a:r>
              <a:rPr sz="1867" i="1" spc="-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ResNet,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spc="-27" dirty="0">
                <a:latin typeface="Arial"/>
                <a:cs typeface="Arial"/>
              </a:rPr>
              <a:t>etc)</a:t>
            </a:r>
            <a:endParaRPr sz="18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521716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Data</a:t>
            </a:r>
            <a:r>
              <a:rPr spc="-293" dirty="0"/>
              <a:t> </a:t>
            </a:r>
            <a:r>
              <a:rPr spc="-13" dirty="0"/>
              <a:t>Augmentation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93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218099" y="583286"/>
            <a:ext cx="7907020" cy="5021032"/>
          </a:xfrm>
          <a:prstGeom prst="rect">
            <a:avLst/>
          </a:prstGeom>
        </p:spPr>
        <p:txBody>
          <a:bodyPr vert="horz" wrap="square" lIns="0" tIns="362373" rIns="0" bIns="0" rtlCol="0">
            <a:spAutoFit/>
          </a:bodyPr>
          <a:lstStyle/>
          <a:p>
            <a:pPr marL="16933">
              <a:spcBef>
                <a:spcPts val="2853"/>
              </a:spcBef>
            </a:pPr>
            <a:r>
              <a:rPr sz="4000" dirty="0">
                <a:latin typeface="Arial"/>
                <a:cs typeface="Arial"/>
              </a:rPr>
              <a:t>Get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creative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for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your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problem!</a:t>
            </a:r>
            <a:endParaRPr sz="4000">
              <a:latin typeface="Arial"/>
              <a:cs typeface="Arial"/>
            </a:endParaRPr>
          </a:p>
          <a:p>
            <a:pPr marL="357284">
              <a:spcBef>
                <a:spcPts val="2727"/>
              </a:spcBef>
            </a:pPr>
            <a:r>
              <a:rPr sz="4000" dirty="0">
                <a:latin typeface="Arial"/>
                <a:cs typeface="Arial"/>
              </a:rPr>
              <a:t>Examples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of</a:t>
            </a:r>
            <a:r>
              <a:rPr sz="4000" spc="-13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data</a:t>
            </a:r>
            <a:r>
              <a:rPr sz="4000" spc="-13" dirty="0">
                <a:latin typeface="Arial"/>
                <a:cs typeface="Arial"/>
              </a:rPr>
              <a:t> augmentations:</a:t>
            </a:r>
            <a:endParaRPr sz="4000">
              <a:latin typeface="Arial"/>
              <a:cs typeface="Arial"/>
            </a:endParaRPr>
          </a:p>
          <a:p>
            <a:pPr marL="966869" indent="-474121">
              <a:buChar char="-"/>
              <a:tabLst>
                <a:tab pos="966869" algn="l"/>
              </a:tabLst>
            </a:pPr>
            <a:r>
              <a:rPr sz="4000" spc="-13" dirty="0">
                <a:latin typeface="Arial"/>
                <a:cs typeface="Arial"/>
              </a:rPr>
              <a:t>translation</a:t>
            </a:r>
            <a:endParaRPr sz="4000">
              <a:latin typeface="Arial"/>
              <a:cs typeface="Arial"/>
            </a:endParaRPr>
          </a:p>
          <a:p>
            <a:pPr marL="966869" indent="-474121">
              <a:buChar char="-"/>
              <a:tabLst>
                <a:tab pos="966869" algn="l"/>
              </a:tabLst>
            </a:pPr>
            <a:r>
              <a:rPr sz="4000" spc="-13" dirty="0">
                <a:latin typeface="Arial"/>
                <a:cs typeface="Arial"/>
              </a:rPr>
              <a:t>rotation</a:t>
            </a:r>
            <a:endParaRPr sz="4000">
              <a:latin typeface="Arial"/>
              <a:cs typeface="Arial"/>
            </a:endParaRPr>
          </a:p>
          <a:p>
            <a:pPr marL="966869" indent="-474121">
              <a:buChar char="-"/>
              <a:tabLst>
                <a:tab pos="966869" algn="l"/>
              </a:tabLst>
            </a:pPr>
            <a:r>
              <a:rPr sz="4000" spc="-13" dirty="0">
                <a:latin typeface="Arial"/>
                <a:cs typeface="Arial"/>
              </a:rPr>
              <a:t>stretching</a:t>
            </a:r>
            <a:endParaRPr sz="4000">
              <a:latin typeface="Arial"/>
              <a:cs typeface="Arial"/>
            </a:endParaRPr>
          </a:p>
          <a:p>
            <a:pPr marL="966869" indent="-474121">
              <a:buChar char="-"/>
              <a:tabLst>
                <a:tab pos="966869" algn="l"/>
              </a:tabLst>
            </a:pPr>
            <a:r>
              <a:rPr sz="4000" spc="-13" dirty="0">
                <a:latin typeface="Arial"/>
                <a:cs typeface="Arial"/>
              </a:rPr>
              <a:t>shearing,</a:t>
            </a:r>
            <a:endParaRPr sz="4000">
              <a:latin typeface="Arial"/>
              <a:cs typeface="Arial"/>
            </a:endParaRPr>
          </a:p>
          <a:p>
            <a:pPr marL="966869" indent="-474121">
              <a:buChar char="-"/>
              <a:tabLst>
                <a:tab pos="966869" algn="l"/>
                <a:tab pos="5421070" algn="l"/>
              </a:tabLst>
            </a:pPr>
            <a:r>
              <a:rPr sz="4000" dirty="0">
                <a:latin typeface="Arial"/>
                <a:cs typeface="Arial"/>
              </a:rPr>
              <a:t>lens</a:t>
            </a:r>
            <a:r>
              <a:rPr sz="4000" spc="-47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distortions,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-67" dirty="0">
                <a:latin typeface="Arial"/>
                <a:cs typeface="Arial"/>
              </a:rPr>
              <a:t>…</a:t>
            </a:r>
            <a:r>
              <a:rPr sz="4000" dirty="0">
                <a:latin typeface="Arial"/>
                <a:cs typeface="Arial"/>
              </a:rPr>
              <a:t>	(go</a:t>
            </a:r>
            <a:r>
              <a:rPr sz="4000" spc="-33" dirty="0">
                <a:latin typeface="Arial"/>
                <a:cs typeface="Arial"/>
              </a:rPr>
              <a:t> </a:t>
            </a:r>
            <a:r>
              <a:rPr sz="4000" spc="-13" dirty="0">
                <a:latin typeface="Arial"/>
                <a:cs typeface="Arial"/>
              </a:rPr>
              <a:t>crazy)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05931"/>
            <a:ext cx="162560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Automatic</a:t>
            </a:r>
            <a:r>
              <a:rPr spc="-33" dirty="0"/>
              <a:t> </a:t>
            </a:r>
            <a:r>
              <a:rPr dirty="0"/>
              <a:t>Data</a:t>
            </a:r>
            <a:r>
              <a:rPr spc="-280" dirty="0"/>
              <a:t> </a:t>
            </a:r>
            <a:r>
              <a:rPr spc="-13" dirty="0"/>
              <a:t>Augmentation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830" y="1563828"/>
            <a:ext cx="8678084" cy="3870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367" y="5924281"/>
            <a:ext cx="52781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Cubuk</a:t>
            </a:r>
            <a:r>
              <a:rPr sz="1067" spc="-4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et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al.,</a:t>
            </a:r>
            <a:r>
              <a:rPr sz="1067" spc="-27" dirty="0">
                <a:latin typeface="Arial"/>
                <a:cs typeface="Arial"/>
              </a:rPr>
              <a:t> </a:t>
            </a:r>
            <a:r>
              <a:rPr sz="1067" spc="-13" dirty="0">
                <a:latin typeface="Arial"/>
                <a:cs typeface="Arial"/>
              </a:rPr>
              <a:t>“AutoAugment:</a:t>
            </a:r>
            <a:r>
              <a:rPr sz="1067" spc="-27" dirty="0">
                <a:latin typeface="Arial"/>
                <a:cs typeface="Arial"/>
              </a:rPr>
              <a:t> </a:t>
            </a:r>
            <a:r>
              <a:rPr sz="1067" spc="-13" dirty="0">
                <a:latin typeface="Arial"/>
                <a:cs typeface="Arial"/>
              </a:rPr>
              <a:t>Learning</a:t>
            </a:r>
            <a:r>
              <a:rPr sz="1067" spc="-67" dirty="0">
                <a:latin typeface="Arial"/>
                <a:cs typeface="Arial"/>
              </a:rPr>
              <a:t> </a:t>
            </a:r>
            <a:r>
              <a:rPr sz="1067" spc="-13" dirty="0">
                <a:latin typeface="Arial"/>
                <a:cs typeface="Arial"/>
              </a:rPr>
              <a:t>Augmentation</a:t>
            </a:r>
            <a:r>
              <a:rPr sz="1067" spc="-20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Strategies</a:t>
            </a:r>
            <a:r>
              <a:rPr sz="1067" spc="-2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from</a:t>
            </a:r>
            <a:r>
              <a:rPr sz="1067" spc="-2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Data”,</a:t>
            </a:r>
            <a:r>
              <a:rPr sz="1067" spc="-2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CVPR</a:t>
            </a:r>
            <a:r>
              <a:rPr sz="1067" spc="-27" dirty="0">
                <a:latin typeface="Arial"/>
                <a:cs typeface="Arial"/>
              </a:rPr>
              <a:t> 2019</a:t>
            </a:r>
            <a:endParaRPr sz="106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94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9172787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3" dirty="0"/>
              <a:t>Regularization:</a:t>
            </a:r>
            <a:r>
              <a:rPr spc="-267" dirty="0"/>
              <a:t> </a:t>
            </a:r>
            <a:r>
              <a:rPr dirty="0"/>
              <a:t>A</a:t>
            </a:r>
            <a:r>
              <a:rPr spc="-253" dirty="0"/>
              <a:t> </a:t>
            </a:r>
            <a:r>
              <a:rPr dirty="0"/>
              <a:t>common</a:t>
            </a:r>
            <a:r>
              <a:rPr spc="27" dirty="0"/>
              <a:t> </a:t>
            </a:r>
            <a:r>
              <a:rPr spc="-13" dirty="0"/>
              <a:t>pattern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95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218099" y="933365"/>
            <a:ext cx="6416040" cy="29459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27" dirty="0">
                <a:latin typeface="Arial"/>
                <a:cs typeface="Arial"/>
              </a:rPr>
              <a:t>Training</a:t>
            </a:r>
            <a:r>
              <a:rPr sz="3200" spc="-27" dirty="0">
                <a:latin typeface="Arial"/>
                <a:cs typeface="Arial"/>
              </a:rPr>
              <a:t>: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Add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random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noise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b="1" spc="-13" dirty="0">
                <a:latin typeface="Arial"/>
                <a:cs typeface="Arial"/>
              </a:rPr>
              <a:t>Testing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Marginalize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over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noise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152"/>
              </a:spcBef>
            </a:pPr>
            <a:r>
              <a:rPr sz="3200" b="1" spc="-13" dirty="0">
                <a:latin typeface="Arial"/>
                <a:cs typeface="Arial"/>
              </a:rPr>
              <a:t>Examples</a:t>
            </a:r>
            <a:r>
              <a:rPr sz="3200" spc="-13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7"/>
              </a:spcBef>
            </a:pPr>
            <a:r>
              <a:rPr sz="2533" spc="-13" dirty="0">
                <a:latin typeface="Arial"/>
                <a:cs typeface="Arial"/>
              </a:rPr>
              <a:t>Dropout</a:t>
            </a:r>
            <a:endParaRPr sz="2533">
              <a:latin typeface="Arial"/>
              <a:cs typeface="Arial"/>
            </a:endParaRPr>
          </a:p>
          <a:p>
            <a:pPr marL="92284" marR="3433994"/>
            <a:r>
              <a:rPr sz="2533" dirty="0">
                <a:latin typeface="Arial"/>
                <a:cs typeface="Arial"/>
              </a:rPr>
              <a:t>Batch</a:t>
            </a:r>
            <a:r>
              <a:rPr sz="2533" spc="-10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Normalization </a:t>
            </a:r>
            <a:r>
              <a:rPr sz="2533" spc="-27" dirty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r>
              <a:rPr sz="2533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33" spc="-13" dirty="0">
                <a:solidFill>
                  <a:srgbClr val="FF0000"/>
                </a:solidFill>
                <a:latin typeface="Arial"/>
                <a:cs typeface="Arial"/>
              </a:rPr>
              <a:t>Augmentation</a:t>
            </a:r>
            <a:endParaRPr sz="25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00" y="229306"/>
            <a:ext cx="7847753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120" dirty="0"/>
              <a:t> </a:t>
            </a:r>
            <a:r>
              <a:rPr spc="-13" dirty="0"/>
              <a:t>DropConnect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367" y="5848004"/>
            <a:ext cx="53373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latin typeface="Arial"/>
                <a:cs typeface="Arial"/>
              </a:rPr>
              <a:t>Wan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al, </a:t>
            </a:r>
            <a:r>
              <a:rPr sz="1200" spc="-13" dirty="0">
                <a:latin typeface="Arial"/>
                <a:cs typeface="Arial"/>
              </a:rPr>
              <a:t>“Regularization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Neural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Networks using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spc="-13" dirty="0">
                <a:latin typeface="Arial"/>
                <a:cs typeface="Arial"/>
              </a:rPr>
              <a:t>DropConnect”,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ICML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7" dirty="0">
                <a:latin typeface="Arial"/>
                <a:cs typeface="Arial"/>
              </a:rPr>
              <a:t>2013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5678" y="2220451"/>
            <a:ext cx="2882053" cy="3297767"/>
            <a:chOff x="3536758" y="1665338"/>
            <a:chExt cx="2161540" cy="2473325"/>
          </a:xfrm>
        </p:grpSpPr>
        <p:sp>
          <p:nvSpPr>
            <p:cNvPr id="5" name="object 5"/>
            <p:cNvSpPr/>
            <p:nvPr/>
          </p:nvSpPr>
          <p:spPr>
            <a:xfrm>
              <a:off x="3704835" y="3455790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3844" y="3359814"/>
              <a:ext cx="81981" cy="105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53861" y="3342809"/>
              <a:ext cx="1466215" cy="627380"/>
            </a:xfrm>
            <a:custGeom>
              <a:avLst/>
              <a:gdLst/>
              <a:ahLst/>
              <a:cxnLst/>
              <a:rect l="l" t="t" r="r" b="b"/>
              <a:pathLst>
                <a:path w="1466214" h="627379">
                  <a:moveTo>
                    <a:pt x="0" y="627160"/>
                  </a:moveTo>
                  <a:lnTo>
                    <a:pt x="146565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7617" y="3299274"/>
              <a:ext cx="110908" cy="819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15299" y="3342809"/>
              <a:ext cx="1466215" cy="627380"/>
            </a:xfrm>
            <a:custGeom>
              <a:avLst/>
              <a:gdLst/>
              <a:ahLst/>
              <a:cxnLst/>
              <a:rect l="l" t="t" r="r" b="b"/>
              <a:pathLst>
                <a:path w="1466214" h="627379">
                  <a:moveTo>
                    <a:pt x="1465659" y="62716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6294" y="3299274"/>
              <a:ext cx="110908" cy="819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10213" y="3353944"/>
              <a:ext cx="906780" cy="511175"/>
            </a:xfrm>
            <a:custGeom>
              <a:avLst/>
              <a:gdLst/>
              <a:ahLst/>
              <a:cxnLst/>
              <a:rect l="l" t="t" r="r" b="b"/>
              <a:pathLst>
                <a:path w="906779" h="511175">
                  <a:moveTo>
                    <a:pt x="0" y="510647"/>
                  </a:moveTo>
                  <a:lnTo>
                    <a:pt x="90650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1751" y="3301989"/>
              <a:ext cx="109815" cy="888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10213" y="3391411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0" y="473181"/>
                  </a:moveTo>
                  <a:lnTo>
                    <a:pt x="332015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6945" y="3311118"/>
              <a:ext cx="94462" cy="1078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13218" y="3455790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2227" y="3359814"/>
              <a:ext cx="81981" cy="1055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21601" y="3455790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0611" y="3359814"/>
              <a:ext cx="81981" cy="1055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529985" y="3455790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36515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8994" y="3359814"/>
              <a:ext cx="81981" cy="1055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92592" y="3391411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332015" y="47318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3412" y="3311118"/>
              <a:ext cx="94462" cy="1078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18100" y="3353944"/>
              <a:ext cx="906780" cy="511175"/>
            </a:xfrm>
            <a:custGeom>
              <a:avLst/>
              <a:gdLst/>
              <a:ahLst/>
              <a:cxnLst/>
              <a:rect l="l" t="t" r="r" b="b"/>
              <a:pathLst>
                <a:path w="906779" h="511175">
                  <a:moveTo>
                    <a:pt x="906506" y="51064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3253" y="3301989"/>
              <a:ext cx="109815" cy="8889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26979" y="3391411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0" y="473181"/>
                  </a:moveTo>
                  <a:lnTo>
                    <a:pt x="332015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3712" y="3311118"/>
              <a:ext cx="94462" cy="10789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84209" y="3391411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332014" y="47318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5029" y="3311118"/>
              <a:ext cx="94462" cy="10789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03965" y="3363293"/>
              <a:ext cx="868680" cy="607060"/>
            </a:xfrm>
            <a:custGeom>
              <a:avLst/>
              <a:gdLst/>
              <a:ahLst/>
              <a:cxnLst/>
              <a:rect l="l" t="t" r="r" b="b"/>
              <a:pathLst>
                <a:path w="868679" h="607060">
                  <a:moveTo>
                    <a:pt x="868609" y="60667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23565" y="3304265"/>
              <a:ext cx="107942" cy="943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875825" y="3391411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332015" y="47318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6645" y="3311118"/>
              <a:ext cx="94462" cy="10789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18596" y="3391411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0" y="473181"/>
                  </a:moveTo>
                  <a:lnTo>
                    <a:pt x="332015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5329" y="3311118"/>
              <a:ext cx="94462" cy="10789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462245" y="3363293"/>
              <a:ext cx="868680" cy="607060"/>
            </a:xfrm>
            <a:custGeom>
              <a:avLst/>
              <a:gdLst/>
              <a:ahLst/>
              <a:cxnLst/>
              <a:rect l="l" t="t" r="r" b="b"/>
              <a:pathLst>
                <a:path w="868679" h="607060">
                  <a:moveTo>
                    <a:pt x="0" y="606677"/>
                  </a:moveTo>
                  <a:lnTo>
                    <a:pt x="86860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3312" y="3304265"/>
              <a:ext cx="107942" cy="943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300881" y="2764947"/>
              <a:ext cx="229235" cy="278765"/>
            </a:xfrm>
            <a:custGeom>
              <a:avLst/>
              <a:gdLst/>
              <a:ahLst/>
              <a:cxnLst/>
              <a:rect l="l" t="t" r="r" b="b"/>
              <a:pathLst>
                <a:path w="229235" h="278764">
                  <a:moveTo>
                    <a:pt x="229103" y="27846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6430" y="2688662"/>
              <a:ext cx="98274" cy="10580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821088" y="2695274"/>
              <a:ext cx="603885" cy="391795"/>
            </a:xfrm>
            <a:custGeom>
              <a:avLst/>
              <a:gdLst/>
              <a:ahLst/>
              <a:cxnLst/>
              <a:rect l="l" t="t" r="r" b="b"/>
              <a:pathLst>
                <a:path w="603885" h="391794">
                  <a:moveTo>
                    <a:pt x="603519" y="39178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9051" y="2638676"/>
              <a:ext cx="108693" cy="925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24769" y="2670523"/>
              <a:ext cx="1200150" cy="416559"/>
            </a:xfrm>
            <a:custGeom>
              <a:avLst/>
              <a:gdLst/>
              <a:ahLst/>
              <a:cxnLst/>
              <a:rect l="l" t="t" r="r" b="b"/>
              <a:pathLst>
                <a:path w="1200150" h="416560">
                  <a:moveTo>
                    <a:pt x="1199838" y="41654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33574" y="2631273"/>
              <a:ext cx="111038" cy="785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692497" y="2764947"/>
              <a:ext cx="229235" cy="278765"/>
            </a:xfrm>
            <a:custGeom>
              <a:avLst/>
              <a:gdLst/>
              <a:ahLst/>
              <a:cxnLst/>
              <a:rect l="l" t="t" r="r" b="b"/>
              <a:pathLst>
                <a:path w="229235" h="278764">
                  <a:moveTo>
                    <a:pt x="229103" y="27846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8047" y="2688662"/>
              <a:ext cx="98274" cy="10580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212704" y="2695274"/>
              <a:ext cx="603885" cy="391795"/>
            </a:xfrm>
            <a:custGeom>
              <a:avLst/>
              <a:gdLst/>
              <a:ahLst/>
              <a:cxnLst/>
              <a:rect l="l" t="t" r="r" b="b"/>
              <a:pathLst>
                <a:path w="603885" h="391794">
                  <a:moveTo>
                    <a:pt x="603519" y="39178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30668" y="2638676"/>
              <a:ext cx="108694" cy="9251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418596" y="2694963"/>
              <a:ext cx="608330" cy="392430"/>
            </a:xfrm>
            <a:custGeom>
              <a:avLst/>
              <a:gdLst/>
              <a:ahLst/>
              <a:cxnLst/>
              <a:rect l="l" t="t" r="r" b="b"/>
              <a:pathLst>
                <a:path w="608329" h="392430">
                  <a:moveTo>
                    <a:pt x="0" y="392100"/>
                  </a:moveTo>
                  <a:lnTo>
                    <a:pt x="6082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00322" y="2638600"/>
              <a:ext cx="108760" cy="9233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313218" y="2764360"/>
              <a:ext cx="233679" cy="279400"/>
            </a:xfrm>
            <a:custGeom>
              <a:avLst/>
              <a:gdLst/>
              <a:ahLst/>
              <a:cxnLst/>
              <a:rect l="l" t="t" r="r" b="b"/>
              <a:pathLst>
                <a:path w="233679" h="279400">
                  <a:moveTo>
                    <a:pt x="0" y="279054"/>
                  </a:moveTo>
                  <a:lnTo>
                    <a:pt x="23337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2933" y="2688519"/>
              <a:ext cx="98648" cy="10555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060815" y="2779665"/>
              <a:ext cx="147320" cy="307975"/>
            </a:xfrm>
            <a:custGeom>
              <a:avLst/>
              <a:gdLst/>
              <a:ahLst/>
              <a:cxnLst/>
              <a:rect l="l" t="t" r="r" b="b"/>
              <a:pathLst>
                <a:path w="147320" h="307975">
                  <a:moveTo>
                    <a:pt x="147024" y="307398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13989" y="2692151"/>
              <a:ext cx="84736" cy="11061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026979" y="2779176"/>
              <a:ext cx="151130" cy="307975"/>
            </a:xfrm>
            <a:custGeom>
              <a:avLst/>
              <a:gdLst/>
              <a:ahLst/>
              <a:cxnLst/>
              <a:rect l="l" t="t" r="r" b="b"/>
              <a:pathLst>
                <a:path w="151129" h="307975">
                  <a:moveTo>
                    <a:pt x="0" y="307887"/>
                  </a:moveTo>
                  <a:lnTo>
                    <a:pt x="150995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40198" y="2692031"/>
              <a:ext cx="85367" cy="1105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704835" y="2764360"/>
              <a:ext cx="233679" cy="279400"/>
            </a:xfrm>
            <a:custGeom>
              <a:avLst/>
              <a:gdLst/>
              <a:ahLst/>
              <a:cxnLst/>
              <a:rect l="l" t="t" r="r" b="b"/>
              <a:pathLst>
                <a:path w="233679" h="279400">
                  <a:moveTo>
                    <a:pt x="0" y="279054"/>
                  </a:moveTo>
                  <a:lnTo>
                    <a:pt x="23337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04550" y="2688519"/>
              <a:ext cx="98647" cy="10555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810213" y="2694963"/>
              <a:ext cx="608330" cy="392430"/>
            </a:xfrm>
            <a:custGeom>
              <a:avLst/>
              <a:gdLst/>
              <a:ahLst/>
              <a:cxnLst/>
              <a:rect l="l" t="t" r="r" b="b"/>
              <a:pathLst>
                <a:path w="608329" h="392430">
                  <a:moveTo>
                    <a:pt x="0" y="392100"/>
                  </a:moveTo>
                  <a:lnTo>
                    <a:pt x="6082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91939" y="2638600"/>
              <a:ext cx="108760" cy="9233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810213" y="2670403"/>
              <a:ext cx="1204595" cy="417195"/>
            </a:xfrm>
            <a:custGeom>
              <a:avLst/>
              <a:gdLst/>
              <a:ahLst/>
              <a:cxnLst/>
              <a:rect l="l" t="t" r="r" b="b"/>
              <a:pathLst>
                <a:path w="1204595" h="417194">
                  <a:moveTo>
                    <a:pt x="0" y="416660"/>
                  </a:moveTo>
                  <a:lnTo>
                    <a:pt x="1204515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94917" y="2631141"/>
              <a:ext cx="111036" cy="7852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811248" y="2014117"/>
              <a:ext cx="417195" cy="364490"/>
            </a:xfrm>
            <a:custGeom>
              <a:avLst/>
              <a:gdLst/>
              <a:ahLst/>
              <a:cxnLst/>
              <a:rect l="l" t="t" r="r" b="b"/>
              <a:pathLst>
                <a:path w="417195" h="364489">
                  <a:moveTo>
                    <a:pt x="416979" y="36439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36626" y="1947704"/>
              <a:ext cx="104851" cy="9963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619844" y="2096719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h="281939">
                  <a:moveTo>
                    <a:pt x="0" y="28179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78854" y="2000743"/>
              <a:ext cx="81981" cy="10550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116839" y="2027044"/>
              <a:ext cx="325120" cy="395605"/>
            </a:xfrm>
            <a:custGeom>
              <a:avLst/>
              <a:gdLst/>
              <a:ahLst/>
              <a:cxnLst/>
              <a:rect l="l" t="t" r="r" b="b"/>
              <a:pathLst>
                <a:path w="325120" h="395605">
                  <a:moveTo>
                    <a:pt x="0" y="395116"/>
                  </a:moveTo>
                  <a:lnTo>
                    <a:pt x="32505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08065" y="1950757"/>
              <a:ext cx="98272" cy="10580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555808" y="1684388"/>
              <a:ext cx="2123440" cy="2435225"/>
            </a:xfrm>
            <a:custGeom>
              <a:avLst/>
              <a:gdLst/>
              <a:ahLst/>
              <a:cxnLst/>
              <a:rect l="l" t="t" r="r" b="b"/>
              <a:pathLst>
                <a:path w="2123440" h="2435225">
                  <a:moveTo>
                    <a:pt x="0" y="1508053"/>
                  </a:moveTo>
                  <a:lnTo>
                    <a:pt x="7597" y="1460949"/>
                  </a:lnTo>
                  <a:lnTo>
                    <a:pt x="28753" y="1420040"/>
                  </a:lnTo>
                  <a:lnTo>
                    <a:pt x="61013" y="1387780"/>
                  </a:lnTo>
                  <a:lnTo>
                    <a:pt x="101922" y="1366624"/>
                  </a:lnTo>
                  <a:lnTo>
                    <a:pt x="149026" y="1359026"/>
                  </a:lnTo>
                  <a:lnTo>
                    <a:pt x="206056" y="1370370"/>
                  </a:lnTo>
                  <a:lnTo>
                    <a:pt x="254404" y="1402675"/>
                  </a:lnTo>
                  <a:lnTo>
                    <a:pt x="286709" y="1451023"/>
                  </a:lnTo>
                  <a:lnTo>
                    <a:pt x="298052" y="1508053"/>
                  </a:lnTo>
                  <a:lnTo>
                    <a:pt x="290455" y="1555157"/>
                  </a:lnTo>
                  <a:lnTo>
                    <a:pt x="269299" y="1596066"/>
                  </a:lnTo>
                  <a:lnTo>
                    <a:pt x="237039" y="1628326"/>
                  </a:lnTo>
                  <a:lnTo>
                    <a:pt x="196130" y="1649482"/>
                  </a:lnTo>
                  <a:lnTo>
                    <a:pt x="149026" y="1657079"/>
                  </a:lnTo>
                  <a:lnTo>
                    <a:pt x="101922" y="1649482"/>
                  </a:lnTo>
                  <a:lnTo>
                    <a:pt x="61013" y="1628326"/>
                  </a:lnTo>
                  <a:lnTo>
                    <a:pt x="28753" y="1596066"/>
                  </a:lnTo>
                  <a:lnTo>
                    <a:pt x="7597" y="1555157"/>
                  </a:lnTo>
                  <a:lnTo>
                    <a:pt x="0" y="1508053"/>
                  </a:lnTo>
                  <a:close/>
                </a:path>
                <a:path w="2123440" h="2435225">
                  <a:moveTo>
                    <a:pt x="608383" y="1508053"/>
                  </a:moveTo>
                  <a:lnTo>
                    <a:pt x="615980" y="1460949"/>
                  </a:lnTo>
                  <a:lnTo>
                    <a:pt x="637136" y="1420040"/>
                  </a:lnTo>
                  <a:lnTo>
                    <a:pt x="669396" y="1387780"/>
                  </a:lnTo>
                  <a:lnTo>
                    <a:pt x="710305" y="1366624"/>
                  </a:lnTo>
                  <a:lnTo>
                    <a:pt x="757409" y="1359026"/>
                  </a:lnTo>
                  <a:lnTo>
                    <a:pt x="814439" y="1370370"/>
                  </a:lnTo>
                  <a:lnTo>
                    <a:pt x="862787" y="1402675"/>
                  </a:lnTo>
                  <a:lnTo>
                    <a:pt x="895092" y="1451023"/>
                  </a:lnTo>
                  <a:lnTo>
                    <a:pt x="906436" y="1508053"/>
                  </a:lnTo>
                  <a:lnTo>
                    <a:pt x="898838" y="1555157"/>
                  </a:lnTo>
                  <a:lnTo>
                    <a:pt x="877682" y="1596066"/>
                  </a:lnTo>
                  <a:lnTo>
                    <a:pt x="845422" y="1628326"/>
                  </a:lnTo>
                  <a:lnTo>
                    <a:pt x="804513" y="1649482"/>
                  </a:lnTo>
                  <a:lnTo>
                    <a:pt x="757409" y="1657079"/>
                  </a:lnTo>
                  <a:lnTo>
                    <a:pt x="710305" y="1649482"/>
                  </a:lnTo>
                  <a:lnTo>
                    <a:pt x="669396" y="1628326"/>
                  </a:lnTo>
                  <a:lnTo>
                    <a:pt x="637136" y="1596066"/>
                  </a:lnTo>
                  <a:lnTo>
                    <a:pt x="615980" y="1555157"/>
                  </a:lnTo>
                  <a:lnTo>
                    <a:pt x="608383" y="1508053"/>
                  </a:lnTo>
                  <a:close/>
                </a:path>
                <a:path w="2123440" h="2435225">
                  <a:moveTo>
                    <a:pt x="1216766" y="1508053"/>
                  </a:moveTo>
                  <a:lnTo>
                    <a:pt x="1224363" y="1460949"/>
                  </a:lnTo>
                  <a:lnTo>
                    <a:pt x="1245519" y="1420040"/>
                  </a:lnTo>
                  <a:lnTo>
                    <a:pt x="1277779" y="1387780"/>
                  </a:lnTo>
                  <a:lnTo>
                    <a:pt x="1318689" y="1366624"/>
                  </a:lnTo>
                  <a:lnTo>
                    <a:pt x="1365792" y="1359026"/>
                  </a:lnTo>
                  <a:lnTo>
                    <a:pt x="1422823" y="1370370"/>
                  </a:lnTo>
                  <a:lnTo>
                    <a:pt x="1471170" y="1402675"/>
                  </a:lnTo>
                  <a:lnTo>
                    <a:pt x="1503475" y="1451023"/>
                  </a:lnTo>
                  <a:lnTo>
                    <a:pt x="1514819" y="1508053"/>
                  </a:lnTo>
                  <a:lnTo>
                    <a:pt x="1507222" y="1555157"/>
                  </a:lnTo>
                  <a:lnTo>
                    <a:pt x="1486066" y="1596066"/>
                  </a:lnTo>
                  <a:lnTo>
                    <a:pt x="1453806" y="1628326"/>
                  </a:lnTo>
                  <a:lnTo>
                    <a:pt x="1412897" y="1649482"/>
                  </a:lnTo>
                  <a:lnTo>
                    <a:pt x="1365792" y="1657079"/>
                  </a:lnTo>
                  <a:lnTo>
                    <a:pt x="1318689" y="1649482"/>
                  </a:lnTo>
                  <a:lnTo>
                    <a:pt x="1277779" y="1628326"/>
                  </a:lnTo>
                  <a:lnTo>
                    <a:pt x="1245519" y="1596066"/>
                  </a:lnTo>
                  <a:lnTo>
                    <a:pt x="1224363" y="1555157"/>
                  </a:lnTo>
                  <a:lnTo>
                    <a:pt x="1216766" y="1508053"/>
                  </a:lnTo>
                  <a:close/>
                </a:path>
                <a:path w="2123440" h="2435225">
                  <a:moveTo>
                    <a:pt x="1825149" y="1508053"/>
                  </a:moveTo>
                  <a:lnTo>
                    <a:pt x="1832747" y="1460949"/>
                  </a:lnTo>
                  <a:lnTo>
                    <a:pt x="1853903" y="1420040"/>
                  </a:lnTo>
                  <a:lnTo>
                    <a:pt x="1886163" y="1387780"/>
                  </a:lnTo>
                  <a:lnTo>
                    <a:pt x="1927072" y="1366624"/>
                  </a:lnTo>
                  <a:lnTo>
                    <a:pt x="1974176" y="1359026"/>
                  </a:lnTo>
                  <a:lnTo>
                    <a:pt x="2031206" y="1370370"/>
                  </a:lnTo>
                  <a:lnTo>
                    <a:pt x="2079554" y="1402675"/>
                  </a:lnTo>
                  <a:lnTo>
                    <a:pt x="2111859" y="1451023"/>
                  </a:lnTo>
                  <a:lnTo>
                    <a:pt x="2123202" y="1508053"/>
                  </a:lnTo>
                  <a:lnTo>
                    <a:pt x="2115605" y="1555157"/>
                  </a:lnTo>
                  <a:lnTo>
                    <a:pt x="2094449" y="1596066"/>
                  </a:lnTo>
                  <a:lnTo>
                    <a:pt x="2062189" y="1628326"/>
                  </a:lnTo>
                  <a:lnTo>
                    <a:pt x="2021280" y="1649482"/>
                  </a:lnTo>
                  <a:lnTo>
                    <a:pt x="1974176" y="1657079"/>
                  </a:lnTo>
                  <a:lnTo>
                    <a:pt x="1927072" y="1649482"/>
                  </a:lnTo>
                  <a:lnTo>
                    <a:pt x="1886163" y="1628326"/>
                  </a:lnTo>
                  <a:lnTo>
                    <a:pt x="1853903" y="1596066"/>
                  </a:lnTo>
                  <a:lnTo>
                    <a:pt x="1832747" y="1555157"/>
                  </a:lnTo>
                  <a:lnTo>
                    <a:pt x="1825149" y="1508053"/>
                  </a:lnTo>
                  <a:close/>
                </a:path>
                <a:path w="2123440" h="2435225">
                  <a:moveTo>
                    <a:pt x="0" y="2285582"/>
                  </a:moveTo>
                  <a:lnTo>
                    <a:pt x="7597" y="2238478"/>
                  </a:lnTo>
                  <a:lnTo>
                    <a:pt x="28753" y="2197569"/>
                  </a:lnTo>
                  <a:lnTo>
                    <a:pt x="61013" y="2165309"/>
                  </a:lnTo>
                  <a:lnTo>
                    <a:pt x="101922" y="2144153"/>
                  </a:lnTo>
                  <a:lnTo>
                    <a:pt x="149026" y="2136555"/>
                  </a:lnTo>
                  <a:lnTo>
                    <a:pt x="206056" y="2147899"/>
                  </a:lnTo>
                  <a:lnTo>
                    <a:pt x="254404" y="2180204"/>
                  </a:lnTo>
                  <a:lnTo>
                    <a:pt x="286709" y="2228552"/>
                  </a:lnTo>
                  <a:lnTo>
                    <a:pt x="298052" y="2285582"/>
                  </a:lnTo>
                  <a:lnTo>
                    <a:pt x="290455" y="2332686"/>
                  </a:lnTo>
                  <a:lnTo>
                    <a:pt x="269299" y="2373595"/>
                  </a:lnTo>
                  <a:lnTo>
                    <a:pt x="237039" y="2405855"/>
                  </a:lnTo>
                  <a:lnTo>
                    <a:pt x="196130" y="2427011"/>
                  </a:lnTo>
                  <a:lnTo>
                    <a:pt x="149026" y="2434608"/>
                  </a:lnTo>
                  <a:lnTo>
                    <a:pt x="101922" y="2427011"/>
                  </a:lnTo>
                  <a:lnTo>
                    <a:pt x="61013" y="2405855"/>
                  </a:lnTo>
                  <a:lnTo>
                    <a:pt x="28753" y="2373595"/>
                  </a:lnTo>
                  <a:lnTo>
                    <a:pt x="7597" y="2332686"/>
                  </a:lnTo>
                  <a:lnTo>
                    <a:pt x="0" y="2285582"/>
                  </a:lnTo>
                  <a:close/>
                </a:path>
                <a:path w="2123440" h="2435225">
                  <a:moveTo>
                    <a:pt x="608383" y="2285582"/>
                  </a:moveTo>
                  <a:lnTo>
                    <a:pt x="615980" y="2238478"/>
                  </a:lnTo>
                  <a:lnTo>
                    <a:pt x="637136" y="2197569"/>
                  </a:lnTo>
                  <a:lnTo>
                    <a:pt x="669396" y="2165309"/>
                  </a:lnTo>
                  <a:lnTo>
                    <a:pt x="710305" y="2144153"/>
                  </a:lnTo>
                  <a:lnTo>
                    <a:pt x="757409" y="2136555"/>
                  </a:lnTo>
                  <a:lnTo>
                    <a:pt x="814439" y="2147899"/>
                  </a:lnTo>
                  <a:lnTo>
                    <a:pt x="862787" y="2180204"/>
                  </a:lnTo>
                  <a:lnTo>
                    <a:pt x="895092" y="2228552"/>
                  </a:lnTo>
                  <a:lnTo>
                    <a:pt x="906436" y="2285582"/>
                  </a:lnTo>
                  <a:lnTo>
                    <a:pt x="898838" y="2332686"/>
                  </a:lnTo>
                  <a:lnTo>
                    <a:pt x="877682" y="2373595"/>
                  </a:lnTo>
                  <a:lnTo>
                    <a:pt x="845422" y="2405855"/>
                  </a:lnTo>
                  <a:lnTo>
                    <a:pt x="804513" y="2427011"/>
                  </a:lnTo>
                  <a:lnTo>
                    <a:pt x="757409" y="2434608"/>
                  </a:lnTo>
                  <a:lnTo>
                    <a:pt x="710305" y="2427011"/>
                  </a:lnTo>
                  <a:lnTo>
                    <a:pt x="669396" y="2405855"/>
                  </a:lnTo>
                  <a:lnTo>
                    <a:pt x="637136" y="2373595"/>
                  </a:lnTo>
                  <a:lnTo>
                    <a:pt x="615980" y="2332686"/>
                  </a:lnTo>
                  <a:lnTo>
                    <a:pt x="608383" y="2285582"/>
                  </a:lnTo>
                  <a:close/>
                </a:path>
                <a:path w="2123440" h="2435225">
                  <a:moveTo>
                    <a:pt x="1216766" y="2285582"/>
                  </a:moveTo>
                  <a:lnTo>
                    <a:pt x="1224363" y="2238478"/>
                  </a:lnTo>
                  <a:lnTo>
                    <a:pt x="1245519" y="2197569"/>
                  </a:lnTo>
                  <a:lnTo>
                    <a:pt x="1277779" y="2165309"/>
                  </a:lnTo>
                  <a:lnTo>
                    <a:pt x="1318689" y="2144153"/>
                  </a:lnTo>
                  <a:lnTo>
                    <a:pt x="1365792" y="2136555"/>
                  </a:lnTo>
                  <a:lnTo>
                    <a:pt x="1422823" y="2147899"/>
                  </a:lnTo>
                  <a:lnTo>
                    <a:pt x="1471170" y="2180204"/>
                  </a:lnTo>
                  <a:lnTo>
                    <a:pt x="1503475" y="2228552"/>
                  </a:lnTo>
                  <a:lnTo>
                    <a:pt x="1514819" y="2285582"/>
                  </a:lnTo>
                  <a:lnTo>
                    <a:pt x="1507222" y="2332686"/>
                  </a:lnTo>
                  <a:lnTo>
                    <a:pt x="1486066" y="2373595"/>
                  </a:lnTo>
                  <a:lnTo>
                    <a:pt x="1453806" y="2405855"/>
                  </a:lnTo>
                  <a:lnTo>
                    <a:pt x="1412897" y="2427011"/>
                  </a:lnTo>
                  <a:lnTo>
                    <a:pt x="1365792" y="2434608"/>
                  </a:lnTo>
                  <a:lnTo>
                    <a:pt x="1318689" y="2427011"/>
                  </a:lnTo>
                  <a:lnTo>
                    <a:pt x="1277779" y="2405855"/>
                  </a:lnTo>
                  <a:lnTo>
                    <a:pt x="1245519" y="2373595"/>
                  </a:lnTo>
                  <a:lnTo>
                    <a:pt x="1224363" y="2332686"/>
                  </a:lnTo>
                  <a:lnTo>
                    <a:pt x="1216766" y="2285582"/>
                  </a:lnTo>
                  <a:close/>
                </a:path>
                <a:path w="2123440" h="2435225">
                  <a:moveTo>
                    <a:pt x="1825149" y="2285582"/>
                  </a:moveTo>
                  <a:lnTo>
                    <a:pt x="1832747" y="2238478"/>
                  </a:lnTo>
                  <a:lnTo>
                    <a:pt x="1853903" y="2197569"/>
                  </a:lnTo>
                  <a:lnTo>
                    <a:pt x="1886163" y="2165309"/>
                  </a:lnTo>
                  <a:lnTo>
                    <a:pt x="1927072" y="2144153"/>
                  </a:lnTo>
                  <a:lnTo>
                    <a:pt x="1974176" y="2136555"/>
                  </a:lnTo>
                  <a:lnTo>
                    <a:pt x="2031206" y="2147899"/>
                  </a:lnTo>
                  <a:lnTo>
                    <a:pt x="2079554" y="2180204"/>
                  </a:lnTo>
                  <a:lnTo>
                    <a:pt x="2111859" y="2228552"/>
                  </a:lnTo>
                  <a:lnTo>
                    <a:pt x="2123202" y="2285582"/>
                  </a:lnTo>
                  <a:lnTo>
                    <a:pt x="2115605" y="2332686"/>
                  </a:lnTo>
                  <a:lnTo>
                    <a:pt x="2094449" y="2373595"/>
                  </a:lnTo>
                  <a:lnTo>
                    <a:pt x="2062189" y="2405855"/>
                  </a:lnTo>
                  <a:lnTo>
                    <a:pt x="2021280" y="2427011"/>
                  </a:lnTo>
                  <a:lnTo>
                    <a:pt x="1974176" y="2434608"/>
                  </a:lnTo>
                  <a:lnTo>
                    <a:pt x="1927072" y="2427011"/>
                  </a:lnTo>
                  <a:lnTo>
                    <a:pt x="1886163" y="2405855"/>
                  </a:lnTo>
                  <a:lnTo>
                    <a:pt x="1853903" y="2373595"/>
                  </a:lnTo>
                  <a:lnTo>
                    <a:pt x="1832747" y="2332686"/>
                  </a:lnTo>
                  <a:lnTo>
                    <a:pt x="1825149" y="2285582"/>
                  </a:lnTo>
                  <a:close/>
                </a:path>
                <a:path w="2123440" h="2435225">
                  <a:moveTo>
                    <a:pt x="306625" y="843151"/>
                  </a:moveTo>
                  <a:lnTo>
                    <a:pt x="314223" y="796047"/>
                  </a:lnTo>
                  <a:lnTo>
                    <a:pt x="335379" y="755138"/>
                  </a:lnTo>
                  <a:lnTo>
                    <a:pt x="367639" y="722878"/>
                  </a:lnTo>
                  <a:lnTo>
                    <a:pt x="408548" y="701722"/>
                  </a:lnTo>
                  <a:lnTo>
                    <a:pt x="455652" y="694124"/>
                  </a:lnTo>
                  <a:lnTo>
                    <a:pt x="512682" y="705468"/>
                  </a:lnTo>
                  <a:lnTo>
                    <a:pt x="561030" y="737773"/>
                  </a:lnTo>
                  <a:lnTo>
                    <a:pt x="593335" y="786121"/>
                  </a:lnTo>
                  <a:lnTo>
                    <a:pt x="604679" y="843151"/>
                  </a:lnTo>
                  <a:lnTo>
                    <a:pt x="597081" y="890255"/>
                  </a:lnTo>
                  <a:lnTo>
                    <a:pt x="575925" y="931164"/>
                  </a:lnTo>
                  <a:lnTo>
                    <a:pt x="543665" y="963424"/>
                  </a:lnTo>
                  <a:lnTo>
                    <a:pt x="502756" y="984580"/>
                  </a:lnTo>
                  <a:lnTo>
                    <a:pt x="455652" y="992177"/>
                  </a:lnTo>
                  <a:lnTo>
                    <a:pt x="408548" y="984580"/>
                  </a:lnTo>
                  <a:lnTo>
                    <a:pt x="367639" y="963424"/>
                  </a:lnTo>
                  <a:lnTo>
                    <a:pt x="335379" y="931164"/>
                  </a:lnTo>
                  <a:lnTo>
                    <a:pt x="314223" y="890255"/>
                  </a:lnTo>
                  <a:lnTo>
                    <a:pt x="306625" y="843151"/>
                  </a:lnTo>
                  <a:close/>
                </a:path>
                <a:path w="2123440" h="2435225">
                  <a:moveTo>
                    <a:pt x="915009" y="843151"/>
                  </a:moveTo>
                  <a:lnTo>
                    <a:pt x="922606" y="796047"/>
                  </a:lnTo>
                  <a:lnTo>
                    <a:pt x="943762" y="755138"/>
                  </a:lnTo>
                  <a:lnTo>
                    <a:pt x="976022" y="722878"/>
                  </a:lnTo>
                  <a:lnTo>
                    <a:pt x="1016932" y="701722"/>
                  </a:lnTo>
                  <a:lnTo>
                    <a:pt x="1064035" y="694124"/>
                  </a:lnTo>
                  <a:lnTo>
                    <a:pt x="1121065" y="705468"/>
                  </a:lnTo>
                  <a:lnTo>
                    <a:pt x="1169413" y="737773"/>
                  </a:lnTo>
                  <a:lnTo>
                    <a:pt x="1201718" y="786121"/>
                  </a:lnTo>
                  <a:lnTo>
                    <a:pt x="1213062" y="843151"/>
                  </a:lnTo>
                  <a:lnTo>
                    <a:pt x="1205465" y="890255"/>
                  </a:lnTo>
                  <a:lnTo>
                    <a:pt x="1184309" y="931164"/>
                  </a:lnTo>
                  <a:lnTo>
                    <a:pt x="1152049" y="963424"/>
                  </a:lnTo>
                  <a:lnTo>
                    <a:pt x="1111139" y="984580"/>
                  </a:lnTo>
                  <a:lnTo>
                    <a:pt x="1064035" y="992177"/>
                  </a:lnTo>
                  <a:lnTo>
                    <a:pt x="1016932" y="984580"/>
                  </a:lnTo>
                  <a:lnTo>
                    <a:pt x="976022" y="963424"/>
                  </a:lnTo>
                  <a:lnTo>
                    <a:pt x="943762" y="931164"/>
                  </a:lnTo>
                  <a:lnTo>
                    <a:pt x="922606" y="890255"/>
                  </a:lnTo>
                  <a:lnTo>
                    <a:pt x="915009" y="843151"/>
                  </a:lnTo>
                  <a:close/>
                </a:path>
                <a:path w="2123440" h="2435225">
                  <a:moveTo>
                    <a:pt x="1523392" y="843151"/>
                  </a:moveTo>
                  <a:lnTo>
                    <a:pt x="1530989" y="796047"/>
                  </a:lnTo>
                  <a:lnTo>
                    <a:pt x="1552145" y="755138"/>
                  </a:lnTo>
                  <a:lnTo>
                    <a:pt x="1584405" y="722878"/>
                  </a:lnTo>
                  <a:lnTo>
                    <a:pt x="1625315" y="701722"/>
                  </a:lnTo>
                  <a:lnTo>
                    <a:pt x="1672418" y="694124"/>
                  </a:lnTo>
                  <a:lnTo>
                    <a:pt x="1729449" y="705468"/>
                  </a:lnTo>
                  <a:lnTo>
                    <a:pt x="1777796" y="737773"/>
                  </a:lnTo>
                  <a:lnTo>
                    <a:pt x="1810101" y="786121"/>
                  </a:lnTo>
                  <a:lnTo>
                    <a:pt x="1821445" y="843151"/>
                  </a:lnTo>
                  <a:lnTo>
                    <a:pt x="1813848" y="890255"/>
                  </a:lnTo>
                  <a:lnTo>
                    <a:pt x="1792692" y="931164"/>
                  </a:lnTo>
                  <a:lnTo>
                    <a:pt x="1760432" y="963424"/>
                  </a:lnTo>
                  <a:lnTo>
                    <a:pt x="1719522" y="984580"/>
                  </a:lnTo>
                  <a:lnTo>
                    <a:pt x="1672418" y="992177"/>
                  </a:lnTo>
                  <a:lnTo>
                    <a:pt x="1625315" y="984580"/>
                  </a:lnTo>
                  <a:lnTo>
                    <a:pt x="1584405" y="963424"/>
                  </a:lnTo>
                  <a:lnTo>
                    <a:pt x="1552145" y="931164"/>
                  </a:lnTo>
                  <a:lnTo>
                    <a:pt x="1530989" y="890255"/>
                  </a:lnTo>
                  <a:lnTo>
                    <a:pt x="1523392" y="843151"/>
                  </a:lnTo>
                  <a:close/>
                </a:path>
                <a:path w="2123440" h="2435225">
                  <a:moveTo>
                    <a:pt x="915009" y="149026"/>
                  </a:moveTo>
                  <a:lnTo>
                    <a:pt x="922606" y="101922"/>
                  </a:lnTo>
                  <a:lnTo>
                    <a:pt x="943762" y="61013"/>
                  </a:lnTo>
                  <a:lnTo>
                    <a:pt x="976022" y="28753"/>
                  </a:lnTo>
                  <a:lnTo>
                    <a:pt x="1016932" y="7597"/>
                  </a:lnTo>
                  <a:lnTo>
                    <a:pt x="1064035" y="0"/>
                  </a:lnTo>
                  <a:lnTo>
                    <a:pt x="1121065" y="11343"/>
                  </a:lnTo>
                  <a:lnTo>
                    <a:pt x="1169413" y="43648"/>
                  </a:lnTo>
                  <a:lnTo>
                    <a:pt x="1201718" y="91996"/>
                  </a:lnTo>
                  <a:lnTo>
                    <a:pt x="1213062" y="149026"/>
                  </a:lnTo>
                  <a:lnTo>
                    <a:pt x="1205465" y="196130"/>
                  </a:lnTo>
                  <a:lnTo>
                    <a:pt x="1184309" y="237039"/>
                  </a:lnTo>
                  <a:lnTo>
                    <a:pt x="1152049" y="269299"/>
                  </a:lnTo>
                  <a:lnTo>
                    <a:pt x="1111139" y="290455"/>
                  </a:lnTo>
                  <a:lnTo>
                    <a:pt x="1064035" y="298053"/>
                  </a:lnTo>
                  <a:lnTo>
                    <a:pt x="1016932" y="290455"/>
                  </a:lnTo>
                  <a:lnTo>
                    <a:pt x="976022" y="269299"/>
                  </a:lnTo>
                  <a:lnTo>
                    <a:pt x="943762" y="237039"/>
                  </a:lnTo>
                  <a:lnTo>
                    <a:pt x="922606" y="196130"/>
                  </a:lnTo>
                  <a:lnTo>
                    <a:pt x="915009" y="14902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8746146" y="2220451"/>
            <a:ext cx="2882053" cy="3297767"/>
            <a:chOff x="6559609" y="1665338"/>
            <a:chExt cx="2161540" cy="2473325"/>
          </a:xfrm>
        </p:grpSpPr>
        <p:sp>
          <p:nvSpPr>
            <p:cNvPr id="69" name="object 69"/>
            <p:cNvSpPr/>
            <p:nvPr/>
          </p:nvSpPr>
          <p:spPr>
            <a:xfrm>
              <a:off x="6833188" y="3354017"/>
              <a:ext cx="906780" cy="511175"/>
            </a:xfrm>
            <a:custGeom>
              <a:avLst/>
              <a:gdLst/>
              <a:ahLst/>
              <a:cxnLst/>
              <a:rect l="l" t="t" r="r" b="b"/>
              <a:pathLst>
                <a:path w="906779" h="511175">
                  <a:moveTo>
                    <a:pt x="0" y="510596"/>
                  </a:moveTo>
                  <a:lnTo>
                    <a:pt x="906316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14535" y="3302059"/>
              <a:ext cx="109814" cy="8889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336142" y="3455844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h="365125">
                  <a:moveTo>
                    <a:pt x="0" y="36509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5151" y="3359868"/>
              <a:ext cx="81980" cy="10550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552909" y="3455844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h="365125">
                  <a:moveTo>
                    <a:pt x="0" y="36509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1919" y="3359868"/>
              <a:ext cx="81981" cy="10550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115616" y="3391490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331863" y="47312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6" name="object 7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56447" y="3311189"/>
              <a:ext cx="94454" cy="10789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049955" y="3391490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0" y="473124"/>
                  </a:moveTo>
                  <a:lnTo>
                    <a:pt x="331863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8" name="object 7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46533" y="3311189"/>
              <a:ext cx="94454" cy="10789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507232" y="3391490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331863" y="47312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0" name="object 8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48063" y="3311189"/>
              <a:ext cx="94454" cy="10789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898849" y="3391490"/>
              <a:ext cx="332105" cy="473709"/>
            </a:xfrm>
            <a:custGeom>
              <a:avLst/>
              <a:gdLst/>
              <a:ahLst/>
              <a:cxnLst/>
              <a:rect l="l" t="t" r="r" b="b"/>
              <a:pathLst>
                <a:path w="332104" h="473710">
                  <a:moveTo>
                    <a:pt x="331863" y="47312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39680" y="3311189"/>
              <a:ext cx="94454" cy="10789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323755" y="2765059"/>
              <a:ext cx="229235" cy="278765"/>
            </a:xfrm>
            <a:custGeom>
              <a:avLst/>
              <a:gdLst/>
              <a:ahLst/>
              <a:cxnLst/>
              <a:rect l="l" t="t" r="r" b="b"/>
              <a:pathLst>
                <a:path w="229234" h="278764">
                  <a:moveTo>
                    <a:pt x="229153" y="278355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59284" y="2688790"/>
              <a:ext cx="98288" cy="105791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247760" y="2670665"/>
              <a:ext cx="1200150" cy="416559"/>
            </a:xfrm>
            <a:custGeom>
              <a:avLst/>
              <a:gdLst/>
              <a:ahLst/>
              <a:cxnLst/>
              <a:rect l="l" t="t" r="r" b="b"/>
              <a:pathLst>
                <a:path w="1200150" h="416560">
                  <a:moveTo>
                    <a:pt x="1199719" y="41642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56564" y="2631414"/>
              <a:ext cx="111038" cy="7850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336142" y="2764493"/>
              <a:ext cx="233679" cy="279400"/>
            </a:xfrm>
            <a:custGeom>
              <a:avLst/>
              <a:gdLst/>
              <a:ahLst/>
              <a:cxnLst/>
              <a:rect l="l" t="t" r="r" b="b"/>
              <a:pathLst>
                <a:path w="233679" h="279400">
                  <a:moveTo>
                    <a:pt x="0" y="278921"/>
                  </a:moveTo>
                  <a:lnTo>
                    <a:pt x="233271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35752" y="2688653"/>
              <a:ext cx="98648" cy="105551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083811" y="2779807"/>
              <a:ext cx="147320" cy="307340"/>
            </a:xfrm>
            <a:custGeom>
              <a:avLst/>
              <a:gdLst/>
              <a:ahLst/>
              <a:cxnLst/>
              <a:rect l="l" t="t" r="r" b="b"/>
              <a:pathLst>
                <a:path w="147320" h="307339">
                  <a:moveTo>
                    <a:pt x="146900" y="307278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0" name="object 9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36999" y="2692286"/>
              <a:ext cx="84725" cy="11061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049955" y="2779305"/>
              <a:ext cx="151130" cy="307975"/>
            </a:xfrm>
            <a:custGeom>
              <a:avLst/>
              <a:gdLst/>
              <a:ahLst/>
              <a:cxnLst/>
              <a:rect l="l" t="t" r="r" b="b"/>
              <a:pathLst>
                <a:path w="151129" h="307975">
                  <a:moveTo>
                    <a:pt x="0" y="307779"/>
                  </a:moveTo>
                  <a:lnTo>
                    <a:pt x="150964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63145" y="2692163"/>
              <a:ext cx="85371" cy="11052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727759" y="2764493"/>
              <a:ext cx="233679" cy="279400"/>
            </a:xfrm>
            <a:custGeom>
              <a:avLst/>
              <a:gdLst/>
              <a:ahLst/>
              <a:cxnLst/>
              <a:rect l="l" t="t" r="r" b="b"/>
              <a:pathLst>
                <a:path w="233679" h="279400">
                  <a:moveTo>
                    <a:pt x="0" y="278921"/>
                  </a:moveTo>
                  <a:lnTo>
                    <a:pt x="233271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27369" y="2688653"/>
              <a:ext cx="98648" cy="10555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834132" y="2014211"/>
              <a:ext cx="417195" cy="364490"/>
            </a:xfrm>
            <a:custGeom>
              <a:avLst/>
              <a:gdLst/>
              <a:ahLst/>
              <a:cxnLst/>
              <a:rect l="l" t="t" r="r" b="b"/>
              <a:pathLst>
                <a:path w="417195" h="364489">
                  <a:moveTo>
                    <a:pt x="417020" y="36430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6" name="object 9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59500" y="1947810"/>
              <a:ext cx="104857" cy="9962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642768" y="2096813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h="281939">
                  <a:moveTo>
                    <a:pt x="0" y="28169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8" name="object 9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01778" y="2000837"/>
              <a:ext cx="81981" cy="10550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139815" y="2027161"/>
              <a:ext cx="325120" cy="395605"/>
            </a:xfrm>
            <a:custGeom>
              <a:avLst/>
              <a:gdLst/>
              <a:ahLst/>
              <a:cxnLst/>
              <a:rect l="l" t="t" r="r" b="b"/>
              <a:pathLst>
                <a:path w="325120" h="395605">
                  <a:moveTo>
                    <a:pt x="0" y="395022"/>
                  </a:moveTo>
                  <a:lnTo>
                    <a:pt x="324894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0" name="object 10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30882" y="1950867"/>
              <a:ext cx="98266" cy="10580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578659" y="1684388"/>
              <a:ext cx="2123440" cy="2435225"/>
            </a:xfrm>
            <a:custGeom>
              <a:avLst/>
              <a:gdLst/>
              <a:ahLst/>
              <a:cxnLst/>
              <a:rect l="l" t="t" r="r" b="b"/>
              <a:pathLst>
                <a:path w="2123440" h="2435225">
                  <a:moveTo>
                    <a:pt x="0" y="1508126"/>
                  </a:moveTo>
                  <a:lnTo>
                    <a:pt x="7601" y="1460999"/>
                  </a:lnTo>
                  <a:lnTo>
                    <a:pt x="28767" y="1420070"/>
                  </a:lnTo>
                  <a:lnTo>
                    <a:pt x="61043" y="1387794"/>
                  </a:lnTo>
                  <a:lnTo>
                    <a:pt x="101972" y="1366628"/>
                  </a:lnTo>
                  <a:lnTo>
                    <a:pt x="149099" y="1359026"/>
                  </a:lnTo>
                  <a:lnTo>
                    <a:pt x="206157" y="1370376"/>
                  </a:lnTo>
                  <a:lnTo>
                    <a:pt x="254528" y="1402697"/>
                  </a:lnTo>
                  <a:lnTo>
                    <a:pt x="286850" y="1451068"/>
                  </a:lnTo>
                  <a:lnTo>
                    <a:pt x="298199" y="1508126"/>
                  </a:lnTo>
                  <a:lnTo>
                    <a:pt x="290598" y="1555254"/>
                  </a:lnTo>
                  <a:lnTo>
                    <a:pt x="269432" y="1596183"/>
                  </a:lnTo>
                  <a:lnTo>
                    <a:pt x="237156" y="1628459"/>
                  </a:lnTo>
                  <a:lnTo>
                    <a:pt x="196227" y="1649625"/>
                  </a:lnTo>
                  <a:lnTo>
                    <a:pt x="149099" y="1657226"/>
                  </a:lnTo>
                  <a:lnTo>
                    <a:pt x="101972" y="1649625"/>
                  </a:lnTo>
                  <a:lnTo>
                    <a:pt x="61043" y="1628459"/>
                  </a:lnTo>
                  <a:lnTo>
                    <a:pt x="28767" y="1596183"/>
                  </a:lnTo>
                  <a:lnTo>
                    <a:pt x="7601" y="1555254"/>
                  </a:lnTo>
                  <a:lnTo>
                    <a:pt x="0" y="1508126"/>
                  </a:lnTo>
                  <a:close/>
                </a:path>
                <a:path w="2123440" h="2435225">
                  <a:moveTo>
                    <a:pt x="608382" y="1508126"/>
                  </a:moveTo>
                  <a:lnTo>
                    <a:pt x="615984" y="1460999"/>
                  </a:lnTo>
                  <a:lnTo>
                    <a:pt x="637150" y="1420070"/>
                  </a:lnTo>
                  <a:lnTo>
                    <a:pt x="669426" y="1387794"/>
                  </a:lnTo>
                  <a:lnTo>
                    <a:pt x="710355" y="1366628"/>
                  </a:lnTo>
                  <a:lnTo>
                    <a:pt x="757482" y="1359026"/>
                  </a:lnTo>
                  <a:lnTo>
                    <a:pt x="814540" y="1370376"/>
                  </a:lnTo>
                  <a:lnTo>
                    <a:pt x="862912" y="1402697"/>
                  </a:lnTo>
                  <a:lnTo>
                    <a:pt x="895233" y="1451068"/>
                  </a:lnTo>
                  <a:lnTo>
                    <a:pt x="906582" y="1508126"/>
                  </a:lnTo>
                  <a:lnTo>
                    <a:pt x="898981" y="1555254"/>
                  </a:lnTo>
                  <a:lnTo>
                    <a:pt x="877815" y="1596183"/>
                  </a:lnTo>
                  <a:lnTo>
                    <a:pt x="845539" y="1628459"/>
                  </a:lnTo>
                  <a:lnTo>
                    <a:pt x="804609" y="1649625"/>
                  </a:lnTo>
                  <a:lnTo>
                    <a:pt x="757482" y="1657226"/>
                  </a:lnTo>
                  <a:lnTo>
                    <a:pt x="710355" y="1649625"/>
                  </a:lnTo>
                  <a:lnTo>
                    <a:pt x="669426" y="1628459"/>
                  </a:lnTo>
                  <a:lnTo>
                    <a:pt x="637150" y="1596183"/>
                  </a:lnTo>
                  <a:lnTo>
                    <a:pt x="615984" y="1555254"/>
                  </a:lnTo>
                  <a:lnTo>
                    <a:pt x="608382" y="1508126"/>
                  </a:lnTo>
                  <a:close/>
                </a:path>
                <a:path w="2123440" h="2435225">
                  <a:moveTo>
                    <a:pt x="1216766" y="1508126"/>
                  </a:moveTo>
                  <a:lnTo>
                    <a:pt x="1224367" y="1460999"/>
                  </a:lnTo>
                  <a:lnTo>
                    <a:pt x="1245534" y="1420070"/>
                  </a:lnTo>
                  <a:lnTo>
                    <a:pt x="1277809" y="1387794"/>
                  </a:lnTo>
                  <a:lnTo>
                    <a:pt x="1318739" y="1366628"/>
                  </a:lnTo>
                  <a:lnTo>
                    <a:pt x="1365866" y="1359026"/>
                  </a:lnTo>
                  <a:lnTo>
                    <a:pt x="1422924" y="1370376"/>
                  </a:lnTo>
                  <a:lnTo>
                    <a:pt x="1471295" y="1402697"/>
                  </a:lnTo>
                  <a:lnTo>
                    <a:pt x="1503616" y="1451068"/>
                  </a:lnTo>
                  <a:lnTo>
                    <a:pt x="1514966" y="1508126"/>
                  </a:lnTo>
                  <a:lnTo>
                    <a:pt x="1507365" y="1555254"/>
                  </a:lnTo>
                  <a:lnTo>
                    <a:pt x="1486198" y="1596183"/>
                  </a:lnTo>
                  <a:lnTo>
                    <a:pt x="1453923" y="1628459"/>
                  </a:lnTo>
                  <a:lnTo>
                    <a:pt x="1412993" y="1649625"/>
                  </a:lnTo>
                  <a:lnTo>
                    <a:pt x="1365866" y="1657226"/>
                  </a:lnTo>
                  <a:lnTo>
                    <a:pt x="1318739" y="1649625"/>
                  </a:lnTo>
                  <a:lnTo>
                    <a:pt x="1277809" y="1628459"/>
                  </a:lnTo>
                  <a:lnTo>
                    <a:pt x="1245534" y="1596183"/>
                  </a:lnTo>
                  <a:lnTo>
                    <a:pt x="1224367" y="1555254"/>
                  </a:lnTo>
                  <a:lnTo>
                    <a:pt x="1216766" y="1508126"/>
                  </a:lnTo>
                  <a:close/>
                </a:path>
                <a:path w="2123440" h="2435225">
                  <a:moveTo>
                    <a:pt x="1825149" y="1508126"/>
                  </a:moveTo>
                  <a:lnTo>
                    <a:pt x="1832751" y="1460999"/>
                  </a:lnTo>
                  <a:lnTo>
                    <a:pt x="1853917" y="1420070"/>
                  </a:lnTo>
                  <a:lnTo>
                    <a:pt x="1886193" y="1387794"/>
                  </a:lnTo>
                  <a:lnTo>
                    <a:pt x="1927122" y="1366628"/>
                  </a:lnTo>
                  <a:lnTo>
                    <a:pt x="1974249" y="1359026"/>
                  </a:lnTo>
                  <a:lnTo>
                    <a:pt x="2031307" y="1370376"/>
                  </a:lnTo>
                  <a:lnTo>
                    <a:pt x="2079678" y="1402697"/>
                  </a:lnTo>
                  <a:lnTo>
                    <a:pt x="2112000" y="1451068"/>
                  </a:lnTo>
                  <a:lnTo>
                    <a:pt x="2123349" y="1508126"/>
                  </a:lnTo>
                  <a:lnTo>
                    <a:pt x="2115748" y="1555254"/>
                  </a:lnTo>
                  <a:lnTo>
                    <a:pt x="2094582" y="1596183"/>
                  </a:lnTo>
                  <a:lnTo>
                    <a:pt x="2062306" y="1628459"/>
                  </a:lnTo>
                  <a:lnTo>
                    <a:pt x="2021377" y="1649625"/>
                  </a:lnTo>
                  <a:lnTo>
                    <a:pt x="1974249" y="1657226"/>
                  </a:lnTo>
                  <a:lnTo>
                    <a:pt x="1927122" y="1649625"/>
                  </a:lnTo>
                  <a:lnTo>
                    <a:pt x="1886193" y="1628459"/>
                  </a:lnTo>
                  <a:lnTo>
                    <a:pt x="1853917" y="1596183"/>
                  </a:lnTo>
                  <a:lnTo>
                    <a:pt x="1832751" y="1555254"/>
                  </a:lnTo>
                  <a:lnTo>
                    <a:pt x="1825149" y="1508126"/>
                  </a:lnTo>
                  <a:close/>
                </a:path>
                <a:path w="2123440" h="2435225">
                  <a:moveTo>
                    <a:pt x="0" y="2285656"/>
                  </a:moveTo>
                  <a:lnTo>
                    <a:pt x="7601" y="2238529"/>
                  </a:lnTo>
                  <a:lnTo>
                    <a:pt x="28767" y="2197599"/>
                  </a:lnTo>
                  <a:lnTo>
                    <a:pt x="61043" y="2165323"/>
                  </a:lnTo>
                  <a:lnTo>
                    <a:pt x="101972" y="2144157"/>
                  </a:lnTo>
                  <a:lnTo>
                    <a:pt x="149099" y="2136556"/>
                  </a:lnTo>
                  <a:lnTo>
                    <a:pt x="206157" y="2147905"/>
                  </a:lnTo>
                  <a:lnTo>
                    <a:pt x="254528" y="2180226"/>
                  </a:lnTo>
                  <a:lnTo>
                    <a:pt x="286850" y="2228598"/>
                  </a:lnTo>
                  <a:lnTo>
                    <a:pt x="298199" y="2285656"/>
                  </a:lnTo>
                  <a:lnTo>
                    <a:pt x="290598" y="2332783"/>
                  </a:lnTo>
                  <a:lnTo>
                    <a:pt x="269432" y="2373712"/>
                  </a:lnTo>
                  <a:lnTo>
                    <a:pt x="237156" y="2405988"/>
                  </a:lnTo>
                  <a:lnTo>
                    <a:pt x="196227" y="2427155"/>
                  </a:lnTo>
                  <a:lnTo>
                    <a:pt x="149099" y="2434756"/>
                  </a:lnTo>
                  <a:lnTo>
                    <a:pt x="101972" y="2427155"/>
                  </a:lnTo>
                  <a:lnTo>
                    <a:pt x="61043" y="2405988"/>
                  </a:lnTo>
                  <a:lnTo>
                    <a:pt x="28767" y="2373712"/>
                  </a:lnTo>
                  <a:lnTo>
                    <a:pt x="7601" y="2332783"/>
                  </a:lnTo>
                  <a:lnTo>
                    <a:pt x="0" y="2285656"/>
                  </a:lnTo>
                  <a:close/>
                </a:path>
                <a:path w="2123440" h="2435225">
                  <a:moveTo>
                    <a:pt x="608382" y="2285656"/>
                  </a:moveTo>
                  <a:lnTo>
                    <a:pt x="615984" y="2238529"/>
                  </a:lnTo>
                  <a:lnTo>
                    <a:pt x="637150" y="2197599"/>
                  </a:lnTo>
                  <a:lnTo>
                    <a:pt x="669426" y="2165323"/>
                  </a:lnTo>
                  <a:lnTo>
                    <a:pt x="710355" y="2144157"/>
                  </a:lnTo>
                  <a:lnTo>
                    <a:pt x="757482" y="2136556"/>
                  </a:lnTo>
                  <a:lnTo>
                    <a:pt x="814540" y="2147905"/>
                  </a:lnTo>
                  <a:lnTo>
                    <a:pt x="862912" y="2180226"/>
                  </a:lnTo>
                  <a:lnTo>
                    <a:pt x="895233" y="2228598"/>
                  </a:lnTo>
                  <a:lnTo>
                    <a:pt x="906582" y="2285656"/>
                  </a:lnTo>
                  <a:lnTo>
                    <a:pt x="898981" y="2332783"/>
                  </a:lnTo>
                  <a:lnTo>
                    <a:pt x="877815" y="2373712"/>
                  </a:lnTo>
                  <a:lnTo>
                    <a:pt x="845539" y="2405988"/>
                  </a:lnTo>
                  <a:lnTo>
                    <a:pt x="804609" y="2427155"/>
                  </a:lnTo>
                  <a:lnTo>
                    <a:pt x="757482" y="2434756"/>
                  </a:lnTo>
                  <a:lnTo>
                    <a:pt x="710355" y="2427155"/>
                  </a:lnTo>
                  <a:lnTo>
                    <a:pt x="669426" y="2405988"/>
                  </a:lnTo>
                  <a:lnTo>
                    <a:pt x="637150" y="2373712"/>
                  </a:lnTo>
                  <a:lnTo>
                    <a:pt x="615984" y="2332783"/>
                  </a:lnTo>
                  <a:lnTo>
                    <a:pt x="608382" y="2285656"/>
                  </a:lnTo>
                  <a:close/>
                </a:path>
                <a:path w="2123440" h="2435225">
                  <a:moveTo>
                    <a:pt x="1216766" y="2285656"/>
                  </a:moveTo>
                  <a:lnTo>
                    <a:pt x="1224367" y="2238529"/>
                  </a:lnTo>
                  <a:lnTo>
                    <a:pt x="1245534" y="2197599"/>
                  </a:lnTo>
                  <a:lnTo>
                    <a:pt x="1277809" y="2165323"/>
                  </a:lnTo>
                  <a:lnTo>
                    <a:pt x="1318739" y="2144157"/>
                  </a:lnTo>
                  <a:lnTo>
                    <a:pt x="1365866" y="2136556"/>
                  </a:lnTo>
                  <a:lnTo>
                    <a:pt x="1422924" y="2147905"/>
                  </a:lnTo>
                  <a:lnTo>
                    <a:pt x="1471295" y="2180226"/>
                  </a:lnTo>
                  <a:lnTo>
                    <a:pt x="1503616" y="2228598"/>
                  </a:lnTo>
                  <a:lnTo>
                    <a:pt x="1514966" y="2285656"/>
                  </a:lnTo>
                  <a:lnTo>
                    <a:pt x="1507365" y="2332783"/>
                  </a:lnTo>
                  <a:lnTo>
                    <a:pt x="1486198" y="2373712"/>
                  </a:lnTo>
                  <a:lnTo>
                    <a:pt x="1453923" y="2405988"/>
                  </a:lnTo>
                  <a:lnTo>
                    <a:pt x="1412993" y="2427155"/>
                  </a:lnTo>
                  <a:lnTo>
                    <a:pt x="1365866" y="2434756"/>
                  </a:lnTo>
                  <a:lnTo>
                    <a:pt x="1318739" y="2427155"/>
                  </a:lnTo>
                  <a:lnTo>
                    <a:pt x="1277809" y="2405988"/>
                  </a:lnTo>
                  <a:lnTo>
                    <a:pt x="1245534" y="2373712"/>
                  </a:lnTo>
                  <a:lnTo>
                    <a:pt x="1224367" y="2332783"/>
                  </a:lnTo>
                  <a:lnTo>
                    <a:pt x="1216766" y="2285656"/>
                  </a:lnTo>
                  <a:close/>
                </a:path>
                <a:path w="2123440" h="2435225">
                  <a:moveTo>
                    <a:pt x="1825149" y="2285656"/>
                  </a:moveTo>
                  <a:lnTo>
                    <a:pt x="1832751" y="2238529"/>
                  </a:lnTo>
                  <a:lnTo>
                    <a:pt x="1853917" y="2197599"/>
                  </a:lnTo>
                  <a:lnTo>
                    <a:pt x="1886193" y="2165323"/>
                  </a:lnTo>
                  <a:lnTo>
                    <a:pt x="1927122" y="2144157"/>
                  </a:lnTo>
                  <a:lnTo>
                    <a:pt x="1974249" y="2136556"/>
                  </a:lnTo>
                  <a:lnTo>
                    <a:pt x="2031307" y="2147905"/>
                  </a:lnTo>
                  <a:lnTo>
                    <a:pt x="2079678" y="2180226"/>
                  </a:lnTo>
                  <a:lnTo>
                    <a:pt x="2112000" y="2228598"/>
                  </a:lnTo>
                  <a:lnTo>
                    <a:pt x="2123349" y="2285656"/>
                  </a:lnTo>
                  <a:lnTo>
                    <a:pt x="2115748" y="2332783"/>
                  </a:lnTo>
                  <a:lnTo>
                    <a:pt x="2094582" y="2373712"/>
                  </a:lnTo>
                  <a:lnTo>
                    <a:pt x="2062306" y="2405988"/>
                  </a:lnTo>
                  <a:lnTo>
                    <a:pt x="2021377" y="2427155"/>
                  </a:lnTo>
                  <a:lnTo>
                    <a:pt x="1974249" y="2434756"/>
                  </a:lnTo>
                  <a:lnTo>
                    <a:pt x="1927122" y="2427155"/>
                  </a:lnTo>
                  <a:lnTo>
                    <a:pt x="1886193" y="2405988"/>
                  </a:lnTo>
                  <a:lnTo>
                    <a:pt x="1853917" y="2373712"/>
                  </a:lnTo>
                  <a:lnTo>
                    <a:pt x="1832751" y="2332783"/>
                  </a:lnTo>
                  <a:lnTo>
                    <a:pt x="1825149" y="2285656"/>
                  </a:lnTo>
                  <a:close/>
                </a:path>
                <a:path w="2123440" h="2435225">
                  <a:moveTo>
                    <a:pt x="306625" y="843224"/>
                  </a:moveTo>
                  <a:lnTo>
                    <a:pt x="314226" y="796097"/>
                  </a:lnTo>
                  <a:lnTo>
                    <a:pt x="335393" y="755168"/>
                  </a:lnTo>
                  <a:lnTo>
                    <a:pt x="367668" y="722892"/>
                  </a:lnTo>
                  <a:lnTo>
                    <a:pt x="408598" y="701726"/>
                  </a:lnTo>
                  <a:lnTo>
                    <a:pt x="455725" y="694124"/>
                  </a:lnTo>
                  <a:lnTo>
                    <a:pt x="512783" y="705474"/>
                  </a:lnTo>
                  <a:lnTo>
                    <a:pt x="561155" y="737795"/>
                  </a:lnTo>
                  <a:lnTo>
                    <a:pt x="593476" y="786166"/>
                  </a:lnTo>
                  <a:lnTo>
                    <a:pt x="604825" y="843224"/>
                  </a:lnTo>
                  <a:lnTo>
                    <a:pt x="597224" y="890352"/>
                  </a:lnTo>
                  <a:lnTo>
                    <a:pt x="576057" y="931281"/>
                  </a:lnTo>
                  <a:lnTo>
                    <a:pt x="543781" y="963557"/>
                  </a:lnTo>
                  <a:lnTo>
                    <a:pt x="502852" y="984723"/>
                  </a:lnTo>
                  <a:lnTo>
                    <a:pt x="455725" y="992324"/>
                  </a:lnTo>
                  <a:lnTo>
                    <a:pt x="408598" y="984723"/>
                  </a:lnTo>
                  <a:lnTo>
                    <a:pt x="367668" y="963557"/>
                  </a:lnTo>
                  <a:lnTo>
                    <a:pt x="335393" y="931281"/>
                  </a:lnTo>
                  <a:lnTo>
                    <a:pt x="314226" y="890352"/>
                  </a:lnTo>
                  <a:lnTo>
                    <a:pt x="306625" y="843224"/>
                  </a:lnTo>
                  <a:close/>
                </a:path>
                <a:path w="2123440" h="2435225">
                  <a:moveTo>
                    <a:pt x="915009" y="843224"/>
                  </a:moveTo>
                  <a:lnTo>
                    <a:pt x="922610" y="796097"/>
                  </a:lnTo>
                  <a:lnTo>
                    <a:pt x="943777" y="755168"/>
                  </a:lnTo>
                  <a:lnTo>
                    <a:pt x="976052" y="722892"/>
                  </a:lnTo>
                  <a:lnTo>
                    <a:pt x="1016982" y="701726"/>
                  </a:lnTo>
                  <a:lnTo>
                    <a:pt x="1064109" y="694124"/>
                  </a:lnTo>
                  <a:lnTo>
                    <a:pt x="1121167" y="705474"/>
                  </a:lnTo>
                  <a:lnTo>
                    <a:pt x="1169538" y="737795"/>
                  </a:lnTo>
                  <a:lnTo>
                    <a:pt x="1201859" y="786166"/>
                  </a:lnTo>
                  <a:lnTo>
                    <a:pt x="1213209" y="843224"/>
                  </a:lnTo>
                  <a:lnTo>
                    <a:pt x="1205608" y="890352"/>
                  </a:lnTo>
                  <a:lnTo>
                    <a:pt x="1184441" y="931281"/>
                  </a:lnTo>
                  <a:lnTo>
                    <a:pt x="1152166" y="963557"/>
                  </a:lnTo>
                  <a:lnTo>
                    <a:pt x="1111236" y="984723"/>
                  </a:lnTo>
                  <a:lnTo>
                    <a:pt x="1064109" y="992324"/>
                  </a:lnTo>
                  <a:lnTo>
                    <a:pt x="1016982" y="984723"/>
                  </a:lnTo>
                  <a:lnTo>
                    <a:pt x="976052" y="963557"/>
                  </a:lnTo>
                  <a:lnTo>
                    <a:pt x="943777" y="931281"/>
                  </a:lnTo>
                  <a:lnTo>
                    <a:pt x="922610" y="890352"/>
                  </a:lnTo>
                  <a:lnTo>
                    <a:pt x="915009" y="843224"/>
                  </a:lnTo>
                  <a:close/>
                </a:path>
                <a:path w="2123440" h="2435225">
                  <a:moveTo>
                    <a:pt x="1523392" y="843224"/>
                  </a:moveTo>
                  <a:lnTo>
                    <a:pt x="1530994" y="796097"/>
                  </a:lnTo>
                  <a:lnTo>
                    <a:pt x="1552160" y="755168"/>
                  </a:lnTo>
                  <a:lnTo>
                    <a:pt x="1584436" y="722892"/>
                  </a:lnTo>
                  <a:lnTo>
                    <a:pt x="1625365" y="701726"/>
                  </a:lnTo>
                  <a:lnTo>
                    <a:pt x="1672492" y="694124"/>
                  </a:lnTo>
                  <a:lnTo>
                    <a:pt x="1729550" y="705474"/>
                  </a:lnTo>
                  <a:lnTo>
                    <a:pt x="1777921" y="737795"/>
                  </a:lnTo>
                  <a:lnTo>
                    <a:pt x="1810243" y="786166"/>
                  </a:lnTo>
                  <a:lnTo>
                    <a:pt x="1821592" y="843224"/>
                  </a:lnTo>
                  <a:lnTo>
                    <a:pt x="1813991" y="890352"/>
                  </a:lnTo>
                  <a:lnTo>
                    <a:pt x="1792825" y="931281"/>
                  </a:lnTo>
                  <a:lnTo>
                    <a:pt x="1760549" y="963557"/>
                  </a:lnTo>
                  <a:lnTo>
                    <a:pt x="1719619" y="984723"/>
                  </a:lnTo>
                  <a:lnTo>
                    <a:pt x="1672492" y="992324"/>
                  </a:lnTo>
                  <a:lnTo>
                    <a:pt x="1625365" y="984723"/>
                  </a:lnTo>
                  <a:lnTo>
                    <a:pt x="1584436" y="963557"/>
                  </a:lnTo>
                  <a:lnTo>
                    <a:pt x="1552160" y="931281"/>
                  </a:lnTo>
                  <a:lnTo>
                    <a:pt x="1530994" y="890352"/>
                  </a:lnTo>
                  <a:lnTo>
                    <a:pt x="1523392" y="843224"/>
                  </a:lnTo>
                  <a:close/>
                </a:path>
                <a:path w="2123440" h="2435225">
                  <a:moveTo>
                    <a:pt x="915009" y="149099"/>
                  </a:moveTo>
                  <a:lnTo>
                    <a:pt x="922610" y="101972"/>
                  </a:lnTo>
                  <a:lnTo>
                    <a:pt x="943777" y="61043"/>
                  </a:lnTo>
                  <a:lnTo>
                    <a:pt x="976052" y="28767"/>
                  </a:lnTo>
                  <a:lnTo>
                    <a:pt x="1016982" y="7601"/>
                  </a:lnTo>
                  <a:lnTo>
                    <a:pt x="1064109" y="0"/>
                  </a:lnTo>
                  <a:lnTo>
                    <a:pt x="1121167" y="11349"/>
                  </a:lnTo>
                  <a:lnTo>
                    <a:pt x="1169538" y="43670"/>
                  </a:lnTo>
                  <a:lnTo>
                    <a:pt x="1201859" y="92041"/>
                  </a:lnTo>
                  <a:lnTo>
                    <a:pt x="1213209" y="149099"/>
                  </a:lnTo>
                  <a:lnTo>
                    <a:pt x="1205608" y="196227"/>
                  </a:lnTo>
                  <a:lnTo>
                    <a:pt x="1184441" y="237156"/>
                  </a:lnTo>
                  <a:lnTo>
                    <a:pt x="1152166" y="269432"/>
                  </a:lnTo>
                  <a:lnTo>
                    <a:pt x="1111236" y="290598"/>
                  </a:lnTo>
                  <a:lnTo>
                    <a:pt x="1064109" y="298199"/>
                  </a:lnTo>
                  <a:lnTo>
                    <a:pt x="1016982" y="290598"/>
                  </a:lnTo>
                  <a:lnTo>
                    <a:pt x="976052" y="269432"/>
                  </a:lnTo>
                  <a:lnTo>
                    <a:pt x="943777" y="237156"/>
                  </a:lnTo>
                  <a:lnTo>
                    <a:pt x="922610" y="196227"/>
                  </a:lnTo>
                  <a:lnTo>
                    <a:pt x="915009" y="14909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18099" y="933365"/>
            <a:ext cx="11436773" cy="3335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Training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Drop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connections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between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neurons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(set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weights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0)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b="1" spc="-13" dirty="0">
                <a:latin typeface="Arial"/>
                <a:cs typeface="Arial"/>
              </a:rPr>
              <a:t>Testing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connections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152"/>
              </a:spcBef>
            </a:pPr>
            <a:r>
              <a:rPr sz="3200" b="1" spc="-13" dirty="0">
                <a:latin typeface="Arial"/>
                <a:cs typeface="Arial"/>
              </a:rPr>
              <a:t>Examples</a:t>
            </a:r>
            <a:r>
              <a:rPr sz="3200" spc="-13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7"/>
              </a:spcBef>
            </a:pPr>
            <a:r>
              <a:rPr sz="2533" spc="-13" dirty="0">
                <a:latin typeface="Arial"/>
                <a:cs typeface="Arial"/>
              </a:rPr>
              <a:t>Dropout</a:t>
            </a:r>
            <a:endParaRPr sz="2533">
              <a:latin typeface="Arial"/>
              <a:cs typeface="Arial"/>
            </a:endParaRPr>
          </a:p>
          <a:p>
            <a:pPr marL="92284" marR="8454602"/>
            <a:r>
              <a:rPr sz="2533" dirty="0">
                <a:latin typeface="Arial"/>
                <a:cs typeface="Arial"/>
              </a:rPr>
              <a:t>Batch</a:t>
            </a:r>
            <a:r>
              <a:rPr sz="2533" spc="-10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Normalization </a:t>
            </a:r>
            <a:r>
              <a:rPr sz="2533" spc="-27" dirty="0">
                <a:latin typeface="Arial"/>
                <a:cs typeface="Arial"/>
              </a:rPr>
              <a:t>Data</a:t>
            </a:r>
            <a:r>
              <a:rPr sz="2533" spc="-12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Augmentation </a:t>
            </a:r>
            <a:r>
              <a:rPr sz="2533" spc="-13" dirty="0">
                <a:solidFill>
                  <a:srgbClr val="FF0000"/>
                </a:solidFill>
                <a:latin typeface="Arial"/>
                <a:cs typeface="Arial"/>
              </a:rPr>
              <a:t>DropConnect</a:t>
            </a:r>
            <a:endParaRPr sz="2533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96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106" name="object 106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9" y="229306"/>
            <a:ext cx="913892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93" dirty="0"/>
              <a:t> </a:t>
            </a:r>
            <a:r>
              <a:rPr dirty="0"/>
              <a:t>Fractional</a:t>
            </a:r>
            <a:r>
              <a:rPr spc="-80" dirty="0"/>
              <a:t> </a:t>
            </a:r>
            <a:r>
              <a:rPr spc="-13" dirty="0"/>
              <a:t>Pooling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367" y="5848004"/>
            <a:ext cx="313097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latin typeface="Arial"/>
                <a:cs typeface="Arial"/>
              </a:rPr>
              <a:t>Graham,</a:t>
            </a:r>
            <a:r>
              <a:rPr sz="1200" spc="-5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“Fractional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Max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Pooling”,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arXiv</a:t>
            </a:r>
            <a:r>
              <a:rPr sz="1200" spc="-33" dirty="0">
                <a:latin typeface="Arial"/>
                <a:cs typeface="Arial"/>
              </a:rPr>
              <a:t> </a:t>
            </a:r>
            <a:r>
              <a:rPr sz="1200" spc="-27" dirty="0">
                <a:latin typeface="Arial"/>
                <a:cs typeface="Arial"/>
              </a:rPr>
              <a:t>2014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268" y="2898069"/>
            <a:ext cx="6379065" cy="19417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8099" y="933364"/>
            <a:ext cx="9028853" cy="37254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Training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133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randomized</a:t>
            </a:r>
            <a:r>
              <a:rPr sz="3200" spc="-1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pooling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regions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b="1" spc="-40" dirty="0">
                <a:latin typeface="Arial"/>
                <a:cs typeface="Arial"/>
              </a:rPr>
              <a:t>Testing</a:t>
            </a:r>
            <a:r>
              <a:rPr sz="3200" spc="-40" dirty="0">
                <a:latin typeface="Arial"/>
                <a:cs typeface="Arial"/>
              </a:rPr>
              <a:t>:</a:t>
            </a:r>
            <a:r>
              <a:rPr sz="3200" spc="-1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Average</a:t>
            </a:r>
            <a:r>
              <a:rPr sz="3200" spc="-1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predictions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several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regions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152"/>
              </a:spcBef>
            </a:pPr>
            <a:r>
              <a:rPr sz="3200" b="1" spc="-13" dirty="0">
                <a:latin typeface="Arial"/>
                <a:cs typeface="Arial"/>
              </a:rPr>
              <a:t>Examples</a:t>
            </a:r>
            <a:r>
              <a:rPr sz="3200" spc="-13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7"/>
              </a:spcBef>
            </a:pPr>
            <a:r>
              <a:rPr sz="2533" spc="-13" dirty="0">
                <a:latin typeface="Arial"/>
                <a:cs typeface="Arial"/>
              </a:rPr>
              <a:t>Dropout</a:t>
            </a:r>
            <a:endParaRPr sz="2533">
              <a:latin typeface="Arial"/>
              <a:cs typeface="Arial"/>
            </a:endParaRPr>
          </a:p>
          <a:p>
            <a:pPr marL="92284" marR="5653052"/>
            <a:r>
              <a:rPr sz="2533" dirty="0">
                <a:latin typeface="Arial"/>
                <a:cs typeface="Arial"/>
              </a:rPr>
              <a:t>Batch</a:t>
            </a:r>
            <a:r>
              <a:rPr sz="2533" spc="-10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Normalization </a:t>
            </a:r>
            <a:r>
              <a:rPr sz="2533" spc="-27" dirty="0">
                <a:latin typeface="Arial"/>
                <a:cs typeface="Arial"/>
              </a:rPr>
              <a:t>Data</a:t>
            </a:r>
            <a:r>
              <a:rPr sz="2533" spc="-12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Augmentation DropConnect </a:t>
            </a:r>
            <a:r>
              <a:rPr sz="2533" spc="-13" dirty="0">
                <a:solidFill>
                  <a:srgbClr val="FF0000"/>
                </a:solidFill>
                <a:latin typeface="Arial"/>
                <a:cs typeface="Arial"/>
              </a:rPr>
              <a:t>Fractional</a:t>
            </a:r>
            <a:r>
              <a:rPr sz="2533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33" dirty="0">
                <a:solidFill>
                  <a:srgbClr val="FF0000"/>
                </a:solidFill>
                <a:latin typeface="Arial"/>
                <a:cs typeface="Arial"/>
              </a:rPr>
              <a:t>Max</a:t>
            </a:r>
            <a:r>
              <a:rPr sz="2533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33" spc="-13" dirty="0">
                <a:solidFill>
                  <a:srgbClr val="FF0000"/>
                </a:solidFill>
                <a:latin typeface="Arial"/>
                <a:cs typeface="Arial"/>
              </a:rPr>
              <a:t>Pooling</a:t>
            </a:r>
            <a:endParaRPr sz="25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97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00" y="229306"/>
            <a:ext cx="8868833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73" dirty="0"/>
              <a:t> </a:t>
            </a:r>
            <a:r>
              <a:rPr dirty="0"/>
              <a:t>Stochastic</a:t>
            </a:r>
            <a:r>
              <a:rPr spc="-53" dirty="0"/>
              <a:t> </a:t>
            </a:r>
            <a:r>
              <a:rPr spc="-13" dirty="0"/>
              <a:t>Depth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099" y="933365"/>
            <a:ext cx="7575127" cy="41152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Training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Skip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layers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  <a:p>
            <a:pPr marL="16933"/>
            <a:r>
              <a:rPr sz="3200" b="1" spc="-13" dirty="0">
                <a:latin typeface="Arial"/>
                <a:cs typeface="Arial"/>
              </a:rPr>
              <a:t>Testing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93" dirty="0">
                <a:latin typeface="Arial"/>
                <a:cs typeface="Arial"/>
              </a:rPr>
              <a:t> </a:t>
            </a:r>
            <a:r>
              <a:rPr sz="3200" spc="-27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152"/>
              </a:spcBef>
            </a:pPr>
            <a:r>
              <a:rPr sz="3200" b="1" spc="-13" dirty="0">
                <a:latin typeface="Arial"/>
                <a:cs typeface="Arial"/>
              </a:rPr>
              <a:t>Examples</a:t>
            </a:r>
            <a:r>
              <a:rPr sz="3200" spc="-13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92284">
              <a:spcBef>
                <a:spcPts val="27"/>
              </a:spcBef>
            </a:pPr>
            <a:r>
              <a:rPr sz="2533" spc="-13" dirty="0">
                <a:latin typeface="Arial"/>
                <a:cs typeface="Arial"/>
              </a:rPr>
              <a:t>Dropout</a:t>
            </a:r>
            <a:endParaRPr sz="2533">
              <a:latin typeface="Arial"/>
              <a:cs typeface="Arial"/>
            </a:endParaRPr>
          </a:p>
          <a:p>
            <a:pPr marL="92284" marR="4199362"/>
            <a:r>
              <a:rPr sz="2533" dirty="0">
                <a:latin typeface="Arial"/>
                <a:cs typeface="Arial"/>
              </a:rPr>
              <a:t>Batch</a:t>
            </a:r>
            <a:r>
              <a:rPr sz="2533" spc="-10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Normalization </a:t>
            </a:r>
            <a:r>
              <a:rPr sz="2533" spc="-27" dirty="0">
                <a:latin typeface="Arial"/>
                <a:cs typeface="Arial"/>
              </a:rPr>
              <a:t>Data</a:t>
            </a:r>
            <a:r>
              <a:rPr sz="2533" spc="-12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Augmentation DropConnect Fractional</a:t>
            </a:r>
            <a:r>
              <a:rPr sz="2533" spc="-5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Max</a:t>
            </a:r>
            <a:r>
              <a:rPr sz="2533" spc="-47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Pooling </a:t>
            </a:r>
            <a:r>
              <a:rPr sz="2533" dirty="0">
                <a:solidFill>
                  <a:srgbClr val="FF0000"/>
                </a:solidFill>
                <a:latin typeface="Arial"/>
                <a:cs typeface="Arial"/>
              </a:rPr>
              <a:t>Stochastic</a:t>
            </a:r>
            <a:r>
              <a:rPr sz="2533" spc="-1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33" spc="-13" dirty="0">
                <a:solidFill>
                  <a:srgbClr val="FF0000"/>
                </a:solidFill>
                <a:latin typeface="Arial"/>
                <a:cs typeface="Arial"/>
              </a:rPr>
              <a:t>Depth</a:t>
            </a:r>
            <a:endParaRPr sz="25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67" y="5848004"/>
            <a:ext cx="44356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latin typeface="Arial"/>
                <a:cs typeface="Arial"/>
              </a:rPr>
              <a:t>Huang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“Deep</a:t>
            </a:r>
            <a:r>
              <a:rPr sz="1200" spc="-2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Networks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Stochastic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Depth”,</a:t>
            </a:r>
            <a:r>
              <a:rPr sz="1200" spc="-2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ECCV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7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5355" y="1045135"/>
            <a:ext cx="5223187" cy="48147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98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00" y="229306"/>
            <a:ext cx="6054513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Regularization:</a:t>
            </a:r>
            <a:r>
              <a:rPr spc="-120" dirty="0"/>
              <a:t> </a:t>
            </a:r>
            <a:r>
              <a:rPr spc="-13" dirty="0"/>
              <a:t>Cutout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099" y="933365"/>
            <a:ext cx="79586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latin typeface="Arial"/>
                <a:cs typeface="Arial"/>
              </a:rPr>
              <a:t>Training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Set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random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image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regions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27" dirty="0">
                <a:latin typeface="Arial"/>
                <a:cs typeface="Arial"/>
              </a:rPr>
              <a:t>zero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67" y="1147357"/>
            <a:ext cx="4368800" cy="4927395"/>
          </a:xfrm>
          <a:prstGeom prst="rect">
            <a:avLst/>
          </a:prstGeom>
        </p:spPr>
        <p:txBody>
          <a:bodyPr vert="horz" wrap="square" lIns="0" tIns="290405" rIns="0" bIns="0" rtlCol="0">
            <a:spAutoFit/>
          </a:bodyPr>
          <a:lstStyle/>
          <a:p>
            <a:pPr marL="137157">
              <a:spcBef>
                <a:spcPts val="2285"/>
              </a:spcBef>
            </a:pPr>
            <a:r>
              <a:rPr sz="3200" b="1" spc="-13" dirty="0">
                <a:latin typeface="Arial"/>
                <a:cs typeface="Arial"/>
              </a:rPr>
              <a:t>Testing</a:t>
            </a:r>
            <a:r>
              <a:rPr sz="3200" spc="-13" dirty="0">
                <a:latin typeface="Arial"/>
                <a:cs typeface="Arial"/>
              </a:rPr>
              <a:t>: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full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image</a:t>
            </a:r>
            <a:endParaRPr sz="3200">
              <a:latin typeface="Arial"/>
              <a:cs typeface="Arial"/>
            </a:endParaRPr>
          </a:p>
          <a:p>
            <a:pPr marL="213355">
              <a:spcBef>
                <a:spcPts val="2152"/>
              </a:spcBef>
            </a:pPr>
            <a:r>
              <a:rPr sz="3200" b="1" spc="-13" dirty="0">
                <a:latin typeface="Arial"/>
                <a:cs typeface="Arial"/>
              </a:rPr>
              <a:t>Examples</a:t>
            </a:r>
            <a:r>
              <a:rPr sz="3200" spc="-13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213355">
              <a:spcBef>
                <a:spcPts val="27"/>
              </a:spcBef>
            </a:pPr>
            <a:r>
              <a:rPr sz="2533" spc="-13" dirty="0">
                <a:latin typeface="Arial"/>
                <a:cs typeface="Arial"/>
              </a:rPr>
              <a:t>Dropout</a:t>
            </a:r>
            <a:endParaRPr sz="2533">
              <a:latin typeface="Arial"/>
              <a:cs typeface="Arial"/>
            </a:endParaRPr>
          </a:p>
          <a:p>
            <a:pPr marL="213355" marR="872892"/>
            <a:r>
              <a:rPr sz="2533" dirty="0">
                <a:latin typeface="Arial"/>
                <a:cs typeface="Arial"/>
              </a:rPr>
              <a:t>Batch</a:t>
            </a:r>
            <a:r>
              <a:rPr sz="2533" spc="-10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Normalization </a:t>
            </a:r>
            <a:r>
              <a:rPr sz="2533" spc="-27" dirty="0">
                <a:latin typeface="Arial"/>
                <a:cs typeface="Arial"/>
              </a:rPr>
              <a:t>Data</a:t>
            </a:r>
            <a:r>
              <a:rPr sz="2533" spc="-120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Augmentation DropConnect Fractional</a:t>
            </a:r>
            <a:r>
              <a:rPr sz="2533" spc="-53" dirty="0">
                <a:latin typeface="Arial"/>
                <a:cs typeface="Arial"/>
              </a:rPr>
              <a:t> </a:t>
            </a:r>
            <a:r>
              <a:rPr sz="2533" dirty="0">
                <a:latin typeface="Arial"/>
                <a:cs typeface="Arial"/>
              </a:rPr>
              <a:t>Max</a:t>
            </a:r>
            <a:r>
              <a:rPr sz="2533" spc="-47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Pooling </a:t>
            </a:r>
            <a:r>
              <a:rPr sz="2533" dirty="0">
                <a:latin typeface="Arial"/>
                <a:cs typeface="Arial"/>
              </a:rPr>
              <a:t>Stochastic</a:t>
            </a:r>
            <a:r>
              <a:rPr sz="2533" spc="-127" dirty="0">
                <a:latin typeface="Arial"/>
                <a:cs typeface="Arial"/>
              </a:rPr>
              <a:t> </a:t>
            </a:r>
            <a:r>
              <a:rPr sz="2533" spc="-13" dirty="0">
                <a:latin typeface="Arial"/>
                <a:cs typeface="Arial"/>
              </a:rPr>
              <a:t>Depth </a:t>
            </a:r>
            <a:r>
              <a:rPr sz="2533" dirty="0">
                <a:solidFill>
                  <a:srgbClr val="FF0000"/>
                </a:solidFill>
                <a:latin typeface="Arial"/>
                <a:cs typeface="Arial"/>
              </a:rPr>
              <a:t>Cutout</a:t>
            </a:r>
            <a:r>
              <a:rPr sz="2533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33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2533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33" dirty="0">
                <a:solidFill>
                  <a:srgbClr val="FF0000"/>
                </a:solidFill>
                <a:latin typeface="Arial"/>
                <a:cs typeface="Arial"/>
              </a:rPr>
              <a:t>Random</a:t>
            </a:r>
            <a:r>
              <a:rPr sz="2533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33" spc="-27" dirty="0">
                <a:solidFill>
                  <a:srgbClr val="FF0000"/>
                </a:solidFill>
                <a:latin typeface="Arial"/>
                <a:cs typeface="Arial"/>
              </a:rPr>
              <a:t>Crop</a:t>
            </a:r>
            <a:endParaRPr sz="2533">
              <a:latin typeface="Arial"/>
              <a:cs typeface="Arial"/>
            </a:endParaRPr>
          </a:p>
          <a:p>
            <a:pPr marL="16933" marR="581645">
              <a:spcBef>
                <a:spcPts val="2140"/>
              </a:spcBef>
            </a:pPr>
            <a:r>
              <a:rPr sz="1200" dirty="0">
                <a:latin typeface="Arial"/>
                <a:cs typeface="Arial"/>
              </a:rPr>
              <a:t>DeVries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3" dirty="0">
                <a:latin typeface="Arial"/>
                <a:cs typeface="Arial"/>
              </a:rPr>
              <a:t> </a:t>
            </a:r>
            <a:r>
              <a:rPr sz="1200" spc="-27" dirty="0">
                <a:latin typeface="Arial"/>
                <a:cs typeface="Arial"/>
              </a:rPr>
              <a:t>Taylor,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“Improved</a:t>
            </a:r>
            <a:r>
              <a:rPr sz="1200" spc="-13" dirty="0">
                <a:latin typeface="Arial"/>
                <a:cs typeface="Arial"/>
              </a:rPr>
              <a:t> Regularization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3" dirty="0">
                <a:latin typeface="Arial"/>
                <a:cs typeface="Arial"/>
              </a:rPr>
              <a:t>of </a:t>
            </a:r>
            <a:r>
              <a:rPr sz="1200" spc="-13" dirty="0">
                <a:latin typeface="Arial"/>
                <a:cs typeface="Arial"/>
              </a:rPr>
              <a:t>Convolutional </a:t>
            </a:r>
            <a:r>
              <a:rPr sz="1200" dirty="0">
                <a:latin typeface="Arial"/>
                <a:cs typeface="Arial"/>
              </a:rPr>
              <a:t>Neural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Networks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Cutout”,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arXiv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spc="-27" dirty="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56900" y="1704146"/>
            <a:ext cx="1796627" cy="1684020"/>
            <a:chOff x="4917675" y="1278109"/>
            <a:chExt cx="1347470" cy="12630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7675" y="1278109"/>
              <a:ext cx="1346913" cy="12629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34815" y="1379284"/>
              <a:ext cx="729615" cy="729615"/>
            </a:xfrm>
            <a:custGeom>
              <a:avLst/>
              <a:gdLst/>
              <a:ahLst/>
              <a:cxnLst/>
              <a:rect l="l" t="t" r="r" b="b"/>
              <a:pathLst>
                <a:path w="729614" h="729614">
                  <a:moveTo>
                    <a:pt x="729299" y="729299"/>
                  </a:moveTo>
                  <a:lnTo>
                    <a:pt x="0" y="729299"/>
                  </a:lnTo>
                  <a:lnTo>
                    <a:pt x="0" y="0"/>
                  </a:lnTo>
                  <a:lnTo>
                    <a:pt x="729299" y="0"/>
                  </a:lnTo>
                  <a:lnTo>
                    <a:pt x="729299" y="72929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527776" y="1704133"/>
            <a:ext cx="1796627" cy="1684020"/>
            <a:chOff x="6395832" y="1278099"/>
            <a:chExt cx="1347470" cy="126301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5832" y="1278099"/>
              <a:ext cx="1346914" cy="12629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12284" y="1757289"/>
              <a:ext cx="729615" cy="729615"/>
            </a:xfrm>
            <a:custGeom>
              <a:avLst/>
              <a:gdLst/>
              <a:ahLst/>
              <a:cxnLst/>
              <a:rect l="l" t="t" r="r" b="b"/>
              <a:pathLst>
                <a:path w="729615" h="729614">
                  <a:moveTo>
                    <a:pt x="729299" y="729299"/>
                  </a:moveTo>
                  <a:lnTo>
                    <a:pt x="0" y="729299"/>
                  </a:lnTo>
                  <a:lnTo>
                    <a:pt x="0" y="0"/>
                  </a:lnTo>
                  <a:lnTo>
                    <a:pt x="729299" y="0"/>
                  </a:lnTo>
                  <a:lnTo>
                    <a:pt x="729299" y="72929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556900" y="3455465"/>
            <a:ext cx="1796627" cy="1684020"/>
            <a:chOff x="4917675" y="2591598"/>
            <a:chExt cx="1347470" cy="126301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7675" y="2591598"/>
              <a:ext cx="1346913" cy="12629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26477" y="3125198"/>
              <a:ext cx="729615" cy="729615"/>
            </a:xfrm>
            <a:custGeom>
              <a:avLst/>
              <a:gdLst/>
              <a:ahLst/>
              <a:cxnLst/>
              <a:rect l="l" t="t" r="r" b="b"/>
              <a:pathLst>
                <a:path w="729614" h="729614">
                  <a:moveTo>
                    <a:pt x="729299" y="729299"/>
                  </a:moveTo>
                  <a:lnTo>
                    <a:pt x="0" y="729299"/>
                  </a:lnTo>
                  <a:lnTo>
                    <a:pt x="0" y="0"/>
                  </a:lnTo>
                  <a:lnTo>
                    <a:pt x="729299" y="0"/>
                  </a:lnTo>
                  <a:lnTo>
                    <a:pt x="729299" y="72929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527781" y="3469991"/>
            <a:ext cx="1796627" cy="1684020"/>
            <a:chOff x="6395836" y="2602493"/>
            <a:chExt cx="1347470" cy="126301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5836" y="2602493"/>
              <a:ext cx="1346913" cy="12629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848277" y="2858393"/>
              <a:ext cx="729615" cy="729615"/>
            </a:xfrm>
            <a:custGeom>
              <a:avLst/>
              <a:gdLst/>
              <a:ahLst/>
              <a:cxnLst/>
              <a:rect l="l" t="t" r="r" b="b"/>
              <a:pathLst>
                <a:path w="729615" h="729614">
                  <a:moveTo>
                    <a:pt x="729299" y="729299"/>
                  </a:moveTo>
                  <a:lnTo>
                    <a:pt x="0" y="729299"/>
                  </a:lnTo>
                  <a:lnTo>
                    <a:pt x="0" y="0"/>
                  </a:lnTo>
                  <a:lnTo>
                    <a:pt x="729299" y="0"/>
                  </a:lnTo>
                  <a:lnTo>
                    <a:pt x="729299" y="72929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01267" y="5292657"/>
            <a:ext cx="5550747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133" dirty="0">
                <a:latin typeface="Arial"/>
                <a:cs typeface="Arial"/>
              </a:rPr>
              <a:t>Works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very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well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for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small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datasets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like</a:t>
            </a:r>
            <a:r>
              <a:rPr sz="2133" spc="-47" dirty="0">
                <a:latin typeface="Arial"/>
                <a:cs typeface="Arial"/>
              </a:rPr>
              <a:t> </a:t>
            </a:r>
            <a:r>
              <a:rPr sz="2133" spc="-13" dirty="0">
                <a:latin typeface="Arial"/>
                <a:cs typeface="Arial"/>
              </a:rPr>
              <a:t>CIFAR, </a:t>
            </a:r>
            <a:r>
              <a:rPr sz="2133" dirty="0">
                <a:latin typeface="Arial"/>
                <a:cs typeface="Arial"/>
              </a:rPr>
              <a:t>less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common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for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large</a:t>
            </a:r>
            <a:r>
              <a:rPr sz="2133" spc="-47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datasets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dirty="0">
                <a:latin typeface="Arial"/>
                <a:cs typeface="Arial"/>
              </a:rPr>
              <a:t>like</a:t>
            </a:r>
            <a:r>
              <a:rPr sz="2133" spc="-53" dirty="0">
                <a:latin typeface="Arial"/>
                <a:cs typeface="Arial"/>
              </a:rPr>
              <a:t> </a:t>
            </a:r>
            <a:r>
              <a:rPr sz="2133" spc="-13" dirty="0">
                <a:latin typeface="Arial"/>
                <a:cs typeface="Arial"/>
              </a:rPr>
              <a:t>ImageNet</a:t>
            </a:r>
            <a:endParaRPr sz="2133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08981" y="6382521"/>
            <a:ext cx="68410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3080"/>
              </a:lnSpc>
            </a:pPr>
            <a:fld id="{81D60167-4931-47E6-BA6A-407CBD079E47}" type="slidenum"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pPr marL="50799">
                <a:lnSpc>
                  <a:spcPts val="3080"/>
                </a:lnSpc>
              </a:pPr>
              <a:t>99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78034" y="6407519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26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7456525" y="4805639"/>
            <a:ext cx="1591945" cy="32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3080"/>
              </a:lnSpc>
            </a:pPr>
            <a:r>
              <a:rPr lang="en-US"/>
              <a:t>April</a:t>
            </a:r>
            <a:r>
              <a:rPr lang="en-US" spc="-45"/>
              <a:t> </a:t>
            </a:r>
            <a:r>
              <a:rPr lang="en-US"/>
              <a:t>25,</a:t>
            </a:r>
            <a:r>
              <a:rPr lang="en-US" spc="-40"/>
              <a:t> </a:t>
            </a:r>
            <a:r>
              <a:rPr lang="en-US" spc="-20"/>
              <a:t>2023</a:t>
            </a:r>
            <a:endParaRPr spc="-27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145225" y="4810399"/>
            <a:ext cx="3525520" cy="30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933">
              <a:lnSpc>
                <a:spcPts val="2787"/>
              </a:lnSpc>
            </a:pPr>
            <a:r>
              <a:rPr lang="en-US" spc="-10"/>
              <a:t>Fei-</a:t>
            </a:r>
            <a:r>
              <a:rPr lang="en-US"/>
              <a:t>Fei</a:t>
            </a:r>
            <a:r>
              <a:rPr lang="en-US" spc="-40"/>
              <a:t> </a:t>
            </a:r>
            <a:r>
              <a:rPr lang="en-US"/>
              <a:t>Li,</a:t>
            </a:r>
            <a:r>
              <a:rPr lang="en-US" spc="-55"/>
              <a:t> </a:t>
            </a:r>
            <a:r>
              <a:rPr lang="en-US" spc="-10"/>
              <a:t>Yunzhu</a:t>
            </a:r>
            <a:r>
              <a:rPr lang="en-US" spc="-25"/>
              <a:t> </a:t>
            </a:r>
            <a:r>
              <a:rPr lang="en-US"/>
              <a:t>Li,</a:t>
            </a:r>
            <a:r>
              <a:rPr lang="en-US" spc="-25"/>
              <a:t> </a:t>
            </a:r>
            <a:r>
              <a:rPr lang="en-US"/>
              <a:t>Ruohan</a:t>
            </a:r>
            <a:r>
              <a:rPr lang="en-US" spc="-25"/>
              <a:t> Gao</a:t>
            </a:r>
            <a:endParaRPr spc="-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77D2607-77E0-384B-BDD7-F35D469D60DB}" vid="{4A1DB25B-D6FF-654D-85D6-1C898B3B9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4994</Words>
  <Application>Microsoft Macintosh PowerPoint</Application>
  <PresentationFormat>Widescreen</PresentationFormat>
  <Paragraphs>867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Calibri Light</vt:lpstr>
      <vt:lpstr>Cambria Math</vt:lpstr>
      <vt:lpstr>Helvetica Neue Light</vt:lpstr>
      <vt:lpstr>Times New Roman</vt:lpstr>
      <vt:lpstr>Office Theme</vt:lpstr>
      <vt:lpstr>CS 7150</vt:lpstr>
      <vt:lpstr>Concepts to Know So Far</vt:lpstr>
      <vt:lpstr>Today: The Portfolio of Training Techniques</vt:lpstr>
      <vt:lpstr>Three Big Concerns</vt:lpstr>
      <vt:lpstr>Overview</vt:lpstr>
      <vt:lpstr>Activation Functions</vt:lpstr>
      <vt:lpstr>Activation Functions</vt:lpstr>
      <vt:lpstr>Activation Functions</vt:lpstr>
      <vt:lpstr>Activation Functions</vt:lpstr>
      <vt:lpstr>sigmoid gate</vt:lpstr>
      <vt:lpstr>PowerPoint Presentation</vt:lpstr>
      <vt:lpstr>PowerPoint Presentation</vt:lpstr>
      <vt:lpstr>PowerPoint Presentation</vt:lpstr>
      <vt:lpstr>sigmoid gate</vt:lpstr>
      <vt:lpstr>sigmoid gate</vt:lpstr>
      <vt:lpstr>sigmoid gate</vt:lpstr>
      <vt:lpstr>Activation Functions</vt:lpstr>
      <vt:lpstr>Consider what happens when the input to a neuron is</vt:lpstr>
      <vt:lpstr>Consider what happens when the input to a neuron is</vt:lpstr>
      <vt:lpstr>Consider what happens when the input to a neuron is</vt:lpstr>
      <vt:lpstr>Activation Functions</vt:lpstr>
      <vt:lpstr>Activation Functions</vt:lpstr>
      <vt:lpstr>- Computes f(x) = max(0,x)</vt:lpstr>
      <vt:lpstr>PowerPoint Presentation</vt:lpstr>
      <vt:lpstr>active ReLU</vt:lpstr>
      <vt:lpstr>Activation Functions</vt:lpstr>
      <vt:lpstr>Activation Functions</vt:lpstr>
      <vt:lpstr>Activation Functions</vt:lpstr>
      <vt:lpstr>Activation Functions</vt:lpstr>
      <vt:lpstr>Maxout “Neuron”</vt:lpstr>
      <vt:lpstr>TLDR: In practice:</vt:lpstr>
      <vt:lpstr>Data Preprocessing</vt:lpstr>
      <vt:lpstr>Data Preprocessing</vt:lpstr>
      <vt:lpstr>Remember: Consider what happens when</vt:lpstr>
      <vt:lpstr>Data Preprocessing</vt:lpstr>
      <vt:lpstr>Data Preprocessing</vt:lpstr>
      <vt:lpstr>Data Preprocessing</vt:lpstr>
      <vt:lpstr>TLDR: In practice for Images: center only</vt:lpstr>
      <vt:lpstr>Weight Initialization</vt:lpstr>
      <vt:lpstr>- Q: what happens when W=constant init is used?</vt:lpstr>
      <vt:lpstr>- First idea: Small random numbers (gaussian with zero mean and 1e-2 standard deviation)</vt:lpstr>
      <vt:lpstr>PowerPoint Presentation</vt:lpstr>
      <vt:lpstr>Weight Initialization: Activation statistics</vt:lpstr>
      <vt:lpstr>Weight Initialization: Activation statistics</vt:lpstr>
      <vt:lpstr>Weight Initialization: Activation statistics</vt:lpstr>
      <vt:lpstr>Weight Initialization: Activation statistics</vt:lpstr>
      <vt:lpstr>Weight Initialization: Activation statistics</vt:lpstr>
      <vt:lpstr>Weight Initialization: “Xavier” Initialization</vt:lpstr>
      <vt:lpstr>Weight Initialization: “Xavier” Initialization</vt:lpstr>
      <vt:lpstr>Weight Initialization: “Xavier” Initialization</vt:lpstr>
      <vt:lpstr>Weight Initialization: “Xavier” Initialization</vt:lpstr>
      <vt:lpstr>Weight Initialization: “Xavier” Initialization</vt:lpstr>
      <vt:lpstr>Weight Initialization: What about ReLU?</vt:lpstr>
      <vt:lpstr>Weight Initialization: What about ReLU?</vt:lpstr>
      <vt:lpstr>Weight Initialization: Kaiming / MSRA Initialization</vt:lpstr>
      <vt:lpstr>Improving Gradients through Architecture</vt:lpstr>
      <vt:lpstr>Batch Normalization</vt:lpstr>
      <vt:lpstr>Batch Normalization</vt:lpstr>
      <vt:lpstr>Batch Normalization: Test-Time</vt:lpstr>
      <vt:lpstr>Batch Normalization: Test-Time</vt:lpstr>
      <vt:lpstr>Residual Networks</vt:lpstr>
      <vt:lpstr>Residual Networks</vt:lpstr>
      <vt:lpstr>Residual Networks</vt:lpstr>
      <vt:lpstr>Residual Networks</vt:lpstr>
      <vt:lpstr>Residual Networks</vt:lpstr>
      <vt:lpstr>Residual Networks</vt:lpstr>
      <vt:lpstr>Residual Networks</vt:lpstr>
      <vt:lpstr>Residual Networks</vt:lpstr>
      <vt:lpstr>Tricks to avoid getting stuck (so far)</vt:lpstr>
      <vt:lpstr>Training vs Testing Error</vt:lpstr>
      <vt:lpstr>Beyond Training Error</vt:lpstr>
      <vt:lpstr>Early Stopping: Always do this</vt:lpstr>
      <vt:lpstr>Model Ensembles</vt:lpstr>
      <vt:lpstr>How to improve single-model performance?</vt:lpstr>
      <vt:lpstr>Regularization: Add term to loss</vt:lpstr>
      <vt:lpstr>Regularization: Dropout In each forward pass, randomly set some neurons to zero Probability of dropping is a hyperparameter; 0.5 is common</vt:lpstr>
      <vt:lpstr>PowerPoint Presentation</vt:lpstr>
      <vt:lpstr>Regularization: Dropout</vt:lpstr>
      <vt:lpstr>Regularization: Dropout</vt:lpstr>
      <vt:lpstr>Dropout: Test time</vt:lpstr>
      <vt:lpstr>PowerPoint Presentation</vt:lpstr>
      <vt:lpstr>More common: “Inverted dropout”</vt:lpstr>
      <vt:lpstr>Notebook activity  Training Dynamics Colab</vt:lpstr>
      <vt:lpstr>Regularization: A common pattern</vt:lpstr>
      <vt:lpstr>Regularization: A common pattern</vt:lpstr>
      <vt:lpstr>Regularization: Data Augmentation</vt:lpstr>
      <vt:lpstr>Regularization: Data Augmentation</vt:lpstr>
      <vt:lpstr>Data Augmentation Horizontal Flips</vt:lpstr>
      <vt:lpstr>Data Augmentation</vt:lpstr>
      <vt:lpstr>Data Augmentation</vt:lpstr>
      <vt:lpstr>Data Augmentation</vt:lpstr>
      <vt:lpstr>Data Augmentation</vt:lpstr>
      <vt:lpstr>Data Augmentation</vt:lpstr>
      <vt:lpstr>Automatic Data Augmentation</vt:lpstr>
      <vt:lpstr>Regularization: A common pattern</vt:lpstr>
      <vt:lpstr>Regularization: DropConnect</vt:lpstr>
      <vt:lpstr>Regularization: Fractional Pooling</vt:lpstr>
      <vt:lpstr>Regularization: Stochastic Depth</vt:lpstr>
      <vt:lpstr>Regularization: Cutout</vt:lpstr>
      <vt:lpstr>Regularization: Mixup</vt:lpstr>
      <vt:lpstr>Regularization - In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7150</dc:title>
  <dc:creator>David Bau</dc:creator>
  <cp:lastModifiedBy>David Bau</cp:lastModifiedBy>
  <cp:revision>5</cp:revision>
  <dcterms:created xsi:type="dcterms:W3CDTF">2024-02-01T15:37:43Z</dcterms:created>
  <dcterms:modified xsi:type="dcterms:W3CDTF">2024-02-01T19:03:50Z</dcterms:modified>
</cp:coreProperties>
</file>